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4"/>
    <p:sldMasterId id="2147483743" r:id="rId5"/>
    <p:sldMasterId id="2147483781" r:id="rId6"/>
    <p:sldMasterId id="2147483814" r:id="rId7"/>
    <p:sldMasterId id="2147483911" r:id="rId8"/>
    <p:sldMasterId id="2147483918" r:id="rId9"/>
  </p:sldMasterIdLst>
  <p:notesMasterIdLst>
    <p:notesMasterId r:id="rId69"/>
  </p:notesMasterIdLst>
  <p:handoutMasterIdLst>
    <p:handoutMasterId r:id="rId70"/>
  </p:handoutMasterIdLst>
  <p:sldIdLst>
    <p:sldId id="838841768" r:id="rId10"/>
    <p:sldId id="2147376730" r:id="rId11"/>
    <p:sldId id="2147376591" r:id="rId12"/>
    <p:sldId id="2147376663" r:id="rId13"/>
    <p:sldId id="2147376612" r:id="rId14"/>
    <p:sldId id="2147376664" r:id="rId15"/>
    <p:sldId id="2147376710" r:id="rId16"/>
    <p:sldId id="2147376711" r:id="rId17"/>
    <p:sldId id="2147376712" r:id="rId18"/>
    <p:sldId id="2147376713" r:id="rId19"/>
    <p:sldId id="2147376714" r:id="rId20"/>
    <p:sldId id="2147376693" r:id="rId21"/>
    <p:sldId id="2147376650" r:id="rId22"/>
    <p:sldId id="2147376694" r:id="rId23"/>
    <p:sldId id="2147376651" r:id="rId24"/>
    <p:sldId id="357" r:id="rId25"/>
    <p:sldId id="2147376695" r:id="rId26"/>
    <p:sldId id="2147376718" r:id="rId27"/>
    <p:sldId id="2147376696" r:id="rId28"/>
    <p:sldId id="2147376653" r:id="rId29"/>
    <p:sldId id="2147376731" r:id="rId30"/>
    <p:sldId id="2147376666" r:id="rId31"/>
    <p:sldId id="2147376732" r:id="rId32"/>
    <p:sldId id="2147376733" r:id="rId33"/>
    <p:sldId id="2147376734" r:id="rId34"/>
    <p:sldId id="2147376735" r:id="rId35"/>
    <p:sldId id="2147376736" r:id="rId36"/>
    <p:sldId id="2147376737" r:id="rId37"/>
    <p:sldId id="2147376738" r:id="rId38"/>
    <p:sldId id="2147376739" r:id="rId39"/>
    <p:sldId id="2147376740" r:id="rId40"/>
    <p:sldId id="2147376741" r:id="rId41"/>
    <p:sldId id="2147376697" r:id="rId42"/>
    <p:sldId id="2147376654" r:id="rId43"/>
    <p:sldId id="2147376680" r:id="rId44"/>
    <p:sldId id="2147376698" r:id="rId45"/>
    <p:sldId id="2147376655" r:id="rId46"/>
    <p:sldId id="2147376699" r:id="rId47"/>
    <p:sldId id="2147376656" r:id="rId48"/>
    <p:sldId id="2147376700" r:id="rId49"/>
    <p:sldId id="2147376657" r:id="rId50"/>
    <p:sldId id="2147376672" r:id="rId51"/>
    <p:sldId id="2147376701" r:id="rId52"/>
    <p:sldId id="2147376667" r:id="rId53"/>
    <p:sldId id="2147376668" r:id="rId54"/>
    <p:sldId id="2147376669" r:id="rId55"/>
    <p:sldId id="2147376670" r:id="rId56"/>
    <p:sldId id="2147376702" r:id="rId57"/>
    <p:sldId id="2147376726" r:id="rId58"/>
    <p:sldId id="2147376703" r:id="rId59"/>
    <p:sldId id="2147376727" r:id="rId60"/>
    <p:sldId id="2147376728" r:id="rId61"/>
    <p:sldId id="2147376704" r:id="rId62"/>
    <p:sldId id="2147376729" r:id="rId63"/>
    <p:sldId id="2147376742" r:id="rId64"/>
    <p:sldId id="2147376705" r:id="rId65"/>
    <p:sldId id="2147376662" r:id="rId66"/>
    <p:sldId id="2147376613" r:id="rId67"/>
    <p:sldId id="214737664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CF7F28-65A9-82C7-E602-FEAB5774F1A2}" name="Chris Hesketh" initials="CH" userId="S::Chris.Hesketh@cps.gov.uk::79795a8a-1d28-4b06-a966-9e21ec35fa6a" providerId="AD"/>
  <p188:author id="{AEE2062C-2403-8685-1008-972114572E63}" name="Simona Andersson" initials="SA" userId="S::simona.andersson@cps.gov.uk::11bb6a50-2c87-4bd9-b8cc-2561b11e6c6a" providerId="AD"/>
  <p188:author id="{6FAEDE37-2EF2-E0FF-2710-4F3AC2A0A615}" name="Evita Dace" initials="ED" userId="S::evita.dace@cps.gov.uk::6d85f360-2447-4c1d-90ce-2cbc60c6afbe" providerId="AD"/>
  <p188:author id="{62FDAF41-520A-5E11-F9FF-50F4282704AB}" name="Callum Clark (Petty France)" initials="CC(F" userId="S::Callum.Clark1@cps.gov.uk::0eb5aa0b-5b30-42c1-897e-08c683e7b2b9" providerId="AD"/>
  <p188:author id="{73A4954A-0ABB-6882-3DA9-438443EC52C9}" name="Magdalena Kujawska" initials="MK" userId="S::Magdalena.Kujawska@cps.gov.uk::26cd86c1-6e69-4345-a68a-2365112ddb7c" providerId="AD"/>
  <p188:author id="{C32BE551-E62C-9EDD-E977-F5ACA4F49690}" name="Georgia Eleftheriadou" initials="GE" userId="S::Georgia.Eleftheriadou@emea.nttdata.com::d86f2417-3bf8-42ce-ac79-f98d000496dd" providerId="AD"/>
  <p188:author id="{7F7A6A54-90CD-578B-F5E1-7E50334D33D8}" name="Anilkumar Gundurao" initials="AG" userId="S::Anilkumar.Gundurao@cps.gov.uk::a6c0a9e1-2708-46bf-9951-49cf7aa08f48" providerId="AD"/>
  <p188:author id="{E9613270-6380-650E-258B-4E491FCEE1BE}" name="Callum Clark" initials="CC" userId="S::callum.clark@emea.nttdata.com::d5db565b-d0e6-4751-8afa-fb6efe03f565" providerId="AD"/>
  <p188:author id="{62E33481-B466-0379-799B-27D61929297A}" name="Nicky Freeman" initials="NF" userId="S::Nicky.Freeman@cps.gov.uk::4563370f-9f77-41fb-86dd-a806a7d1f293" providerId="AD"/>
  <p188:author id="{32E4538C-0BE4-8CDB-CC96-C7050647B654}" name="Julie Bowman" initials="JB" userId="S::julie.bowman@cps.gov.uk::59a50ebe-d5e7-4045-9869-05343a5ca764" providerId="AD"/>
  <p188:author id="{A54E298D-0109-24F0-4A6B-D67C51D48DA0}" name="Carl Hall" initials="CH" userId="S::carl.hall@cps.gov.uk::095f1a24-c58f-4787-8c79-205ab21f88ec" providerId="AD"/>
  <p188:author id="{32587698-B623-19EE-8BD1-807F1C60589C}" name="Callum Clark (Petty France)" initials="CF" userId="S::callum.clark1@cps.gov.uk::0eb5aa0b-5b30-42c1-897e-08c683e7b2b9" providerId="AD"/>
  <p188:author id="{D18B149A-24A6-3328-FD1C-A125090A9AF5}" name="Anilkumar Gundurao" initials="AG" userId="S::anilkumar.gundurao@cps.gov.uk::a6c0a9e1-2708-46bf-9951-49cf7aa08f48" providerId="AD"/>
  <p188:author id="{50F5BFA5-C4C2-B494-8F0E-BD2A77C1B5DF}" name="Arpit Desai" initials="AD" userId="S::arpit.desai@cps.gov.uk::1c219ad8-89ac-4909-b38b-41e8290c56a3" providerId="AD"/>
  <p188:author id="{F64ECEC5-94AD-542C-8C15-E7F26B8DC8DE}" name="Carl Hall" initials="CH" userId="S::Carl.Hall@cps.gov.uk::095f1a24-c58f-4787-8c79-205ab21f88ec" providerId="AD"/>
  <p188:author id="{1C7B9AD3-0C31-930D-B6F3-388751E60D37}" name="Zalika King" initials="ZK" userId="S::zalika.king@cps.gov.uk::31c36d68-b0a1-4db4-9f3d-f83a25f58dd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gdalena Kujawska" initials="MK" lastIdx="146" clrIdx="0">
    <p:extLst>
      <p:ext uri="{19B8F6BF-5375-455C-9EA6-DF929625EA0E}">
        <p15:presenceInfo xmlns:p15="http://schemas.microsoft.com/office/powerpoint/2012/main" userId="S::Magdalena.Kujawska@emeal.nttdata.com::4a14b8cf-e4a4-449a-8e18-86e5c243aa5b" providerId="AD"/>
      </p:ext>
    </p:extLst>
  </p:cmAuthor>
  <p:cmAuthor id="2" name="Zalika King" initials="ZK" lastIdx="14" clrIdx="1">
    <p:extLst>
      <p:ext uri="{19B8F6BF-5375-455C-9EA6-DF929625EA0E}">
        <p15:presenceInfo xmlns:p15="http://schemas.microsoft.com/office/powerpoint/2012/main" userId="S::zaliking@emeal.nttdata.com::94443bfe-faef-4464-8d18-2c08132775dc" providerId="AD"/>
      </p:ext>
    </p:extLst>
  </p:cmAuthor>
  <p:cmAuthor id="3" name="Anilkumar Gundurao" initials="AG" lastIdx="11" clrIdx="2">
    <p:extLst>
      <p:ext uri="{19B8F6BF-5375-455C-9EA6-DF929625EA0E}">
        <p15:presenceInfo xmlns:p15="http://schemas.microsoft.com/office/powerpoint/2012/main" userId="S::AnilKumar.Gundurao@emeal.nttdata.com::0a71adb2-f285-4f79-97d4-8d3b5e1264d1" providerId="AD"/>
      </p:ext>
    </p:extLst>
  </p:cmAuthor>
  <p:cmAuthor id="4" name="Callum Clark" initials="CC" lastIdx="16" clrIdx="3">
    <p:extLst>
      <p:ext uri="{19B8F6BF-5375-455C-9EA6-DF929625EA0E}">
        <p15:presenceInfo xmlns:p15="http://schemas.microsoft.com/office/powerpoint/2012/main" userId="S::Callum.Clark@emeal.nttdata.com::62a7b8eb-af41-4a67-8f01-cc3f74867aa4" providerId="AD"/>
      </p:ext>
    </p:extLst>
  </p:cmAuthor>
  <p:cmAuthor id="5" name="Chris Hesketh" initials="CH" lastIdx="34" clrIdx="4">
    <p:extLst>
      <p:ext uri="{19B8F6BF-5375-455C-9EA6-DF929625EA0E}">
        <p15:presenceInfo xmlns:p15="http://schemas.microsoft.com/office/powerpoint/2012/main" userId="S::Chris.Hesketh@emeal.nttdata.com::6f87be61-7be7-4d9b-a6ee-6e25da348322" providerId="AD"/>
      </p:ext>
    </p:extLst>
  </p:cmAuthor>
  <p:cmAuthor id="6" name="Carl Hall" initials="CH" lastIdx="1" clrIdx="5">
    <p:extLst>
      <p:ext uri="{19B8F6BF-5375-455C-9EA6-DF929625EA0E}">
        <p15:presenceInfo xmlns:p15="http://schemas.microsoft.com/office/powerpoint/2012/main" userId="S::Carl.Hall@emeal.nttdata.com::e60b4be7-e4a8-4185-84c0-ee1f55bf71fc" providerId="AD"/>
      </p:ext>
    </p:extLst>
  </p:cmAuthor>
  <p:cmAuthor id="7" name="Evita Dace" initials="ED" lastIdx="27" clrIdx="6">
    <p:extLst>
      <p:ext uri="{19B8F6BF-5375-455C-9EA6-DF929625EA0E}">
        <p15:presenceInfo xmlns:p15="http://schemas.microsoft.com/office/powerpoint/2012/main" userId="S::evita.dace@emeal.nttdata.com::b15eb4ed-a536-4c45-a153-cdc913ab219e" providerId="AD"/>
      </p:ext>
    </p:extLst>
  </p:cmAuthor>
  <p:cmAuthor id="8" name="Arpit Desai" initials="AD" lastIdx="8" clrIdx="7">
    <p:extLst>
      <p:ext uri="{19B8F6BF-5375-455C-9EA6-DF929625EA0E}">
        <p15:presenceInfo xmlns:p15="http://schemas.microsoft.com/office/powerpoint/2012/main" userId="S::arpdesai@emeal.nttdata.com::49061924-4054-40cb-8e09-e0e378c06821" providerId="AD"/>
      </p:ext>
    </p:extLst>
  </p:cmAuthor>
  <p:cmAuthor id="9" name="Callum Clark (Petty France)" initials="CC(F" lastIdx="16" clrIdx="8">
    <p:extLst>
      <p:ext uri="{19B8F6BF-5375-455C-9EA6-DF929625EA0E}">
        <p15:presenceInfo xmlns:p15="http://schemas.microsoft.com/office/powerpoint/2012/main" userId="S::Callum.Clark1@cps.gov.uk::0eb5aa0b-5b30-42c1-897e-08c683e7b2b9" providerId="AD"/>
      </p:ext>
    </p:extLst>
  </p:cmAuthor>
  <p:cmAuthor id="10" name="Anilkumar Gundurao" initials="AG [2]" lastIdx="12" clrIdx="9">
    <p:extLst>
      <p:ext uri="{19B8F6BF-5375-455C-9EA6-DF929625EA0E}">
        <p15:presenceInfo xmlns:p15="http://schemas.microsoft.com/office/powerpoint/2012/main" userId="S::Anilkumar.Gundurao@cps.gov.uk::a6c0a9e1-2708-46bf-9951-49cf7aa08f48" providerId="AD"/>
      </p:ext>
    </p:extLst>
  </p:cmAuthor>
  <p:cmAuthor id="11" name="Arpit Desai" initials="AD [2]" lastIdx="15" clrIdx="10">
    <p:extLst>
      <p:ext uri="{19B8F6BF-5375-455C-9EA6-DF929625EA0E}">
        <p15:presenceInfo xmlns:p15="http://schemas.microsoft.com/office/powerpoint/2012/main" userId="S::arpit.desai@cps.gov.uk::1c219ad8-89ac-4909-b38b-41e8290c56a3" providerId="AD"/>
      </p:ext>
    </p:extLst>
  </p:cmAuthor>
  <p:cmAuthor id="12" name="Nicky Freeman" initials="NF" lastIdx="9" clrIdx="11">
    <p:extLst>
      <p:ext uri="{19B8F6BF-5375-455C-9EA6-DF929625EA0E}">
        <p15:presenceInfo xmlns:p15="http://schemas.microsoft.com/office/powerpoint/2012/main" userId="S::nicky.freeman@cps.gov.uk::4563370f-9f77-41fb-86dd-a806a7d1f293" providerId="AD"/>
      </p:ext>
    </p:extLst>
  </p:cmAuthor>
  <p:cmAuthor id="13" name="Julie Bowman" initials="JB" lastIdx="2" clrIdx="12">
    <p:extLst>
      <p:ext uri="{19B8F6BF-5375-455C-9EA6-DF929625EA0E}">
        <p15:presenceInfo xmlns:p15="http://schemas.microsoft.com/office/powerpoint/2012/main" userId="S::julie.bowman@cps.gov.uk::59a50ebe-d5e7-4045-9869-05343a5ca764" providerId="AD"/>
      </p:ext>
    </p:extLst>
  </p:cmAuthor>
  <p:cmAuthor id="14" name="Magdalena Kujawska" initials="MK [2]" lastIdx="44" clrIdx="13">
    <p:extLst>
      <p:ext uri="{19B8F6BF-5375-455C-9EA6-DF929625EA0E}">
        <p15:presenceInfo xmlns:p15="http://schemas.microsoft.com/office/powerpoint/2012/main" userId="S::Magdalena.Kujawska@cps.gov.uk::26cd86c1-6e69-4345-a68a-2365112ddb7c" providerId="AD"/>
      </p:ext>
    </p:extLst>
  </p:cmAuthor>
  <p:cmAuthor id="15" name="Zalika King" initials="ZK [2]" lastIdx="7" clrIdx="14">
    <p:extLst>
      <p:ext uri="{19B8F6BF-5375-455C-9EA6-DF929625EA0E}">
        <p15:presenceInfo xmlns:p15="http://schemas.microsoft.com/office/powerpoint/2012/main" userId="S::zalika.king_emeal.nttdata.com#ext#@cpsgovuk.onmicrosoft.com::70b66a09-a98f-476c-8ae6-aa5b22a517f5" providerId="AD"/>
      </p:ext>
    </p:extLst>
  </p:cmAuthor>
  <p:cmAuthor id="16" name="Evita Dace" initials="ED [2]" lastIdx="5" clrIdx="15">
    <p:extLst>
      <p:ext uri="{19B8F6BF-5375-455C-9EA6-DF929625EA0E}">
        <p15:presenceInfo xmlns:p15="http://schemas.microsoft.com/office/powerpoint/2012/main" userId="S::evita.dace@cps.gov.uk::6d85f360-2447-4c1d-90ce-2cbc60c6afbe" providerId="AD"/>
      </p:ext>
    </p:extLst>
  </p:cmAuthor>
  <p:cmAuthor id="17" name="Carl Hall" initials="CH [2]" lastIdx="1" clrIdx="16">
    <p:extLst>
      <p:ext uri="{19B8F6BF-5375-455C-9EA6-DF929625EA0E}">
        <p15:presenceInfo xmlns:p15="http://schemas.microsoft.com/office/powerpoint/2012/main" userId="S::Carl.Hall@cps.gov.uk::095f1a24-c58f-4787-8c79-205ab21f88ec" providerId="AD"/>
      </p:ext>
    </p:extLst>
  </p:cmAuthor>
  <p:cmAuthor id="18" name="Chris Hesketh" initials="CH [2]" lastIdx="4" clrIdx="17">
    <p:extLst>
      <p:ext uri="{19B8F6BF-5375-455C-9EA6-DF929625EA0E}">
        <p15:presenceInfo xmlns:p15="http://schemas.microsoft.com/office/powerpoint/2012/main" userId="S::Chris.Hesketh@cps.gov.uk::79795a8a-1d28-4b06-a966-9e21ec35fa6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B988BF"/>
    <a:srgbClr val="4472C4"/>
    <a:srgbClr val="FF33CC"/>
    <a:srgbClr val="CBCBCB"/>
    <a:srgbClr val="009CA6"/>
    <a:srgbClr val="E9EBF5"/>
    <a:srgbClr val="E7E7E7"/>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52086-ACA6-4DC2-9D59-637EF3AF178D}" v="44" dt="2024-01-23T16:17:22.2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FF65B7-6E4C-4C7D-AD1A-515162B7B865}" type="doc">
      <dgm:prSet loTypeId="urn:microsoft.com/office/officeart/2005/8/layout/arrow2" loCatId="process" qsTypeId="urn:microsoft.com/office/officeart/2005/8/quickstyle/simple1" qsCatId="simple" csTypeId="urn:microsoft.com/office/officeart/2005/8/colors/accent1_2" csCatId="accent1" phldr="1"/>
      <dgm:spPr/>
    </dgm:pt>
    <dgm:pt modelId="{68502F5A-820C-4A21-934A-CF213DAFEE56}">
      <dgm:prSet phldrT="[Text]"/>
      <dgm:spPr/>
      <dgm:t>
        <a:bodyPr/>
        <a:lstStyle/>
        <a:p>
          <a:r>
            <a:rPr lang="en-GB"/>
            <a:t>User Research</a:t>
          </a:r>
        </a:p>
      </dgm:t>
    </dgm:pt>
    <dgm:pt modelId="{B782DEBB-AD4E-4454-BD1C-5E28215174BD}" type="parTrans" cxnId="{F989152A-89FA-42EA-9D6F-EDF4F61310C0}">
      <dgm:prSet/>
      <dgm:spPr/>
      <dgm:t>
        <a:bodyPr/>
        <a:lstStyle/>
        <a:p>
          <a:endParaRPr lang="en-GB"/>
        </a:p>
      </dgm:t>
    </dgm:pt>
    <dgm:pt modelId="{82BB7D65-CDB6-4E25-B601-E22E58B40742}" type="sibTrans" cxnId="{F989152A-89FA-42EA-9D6F-EDF4F61310C0}">
      <dgm:prSet/>
      <dgm:spPr/>
      <dgm:t>
        <a:bodyPr/>
        <a:lstStyle/>
        <a:p>
          <a:endParaRPr lang="en-GB"/>
        </a:p>
      </dgm:t>
    </dgm:pt>
    <dgm:pt modelId="{47120F9C-E0AB-46B5-B81C-972E1FF67690}">
      <dgm:prSet phldrT="[Text]"/>
      <dgm:spPr/>
      <dgm:t>
        <a:bodyPr/>
        <a:lstStyle/>
        <a:p>
          <a:r>
            <a:rPr lang="en-GB"/>
            <a:t>User Stories</a:t>
          </a:r>
        </a:p>
      </dgm:t>
    </dgm:pt>
    <dgm:pt modelId="{A9B97362-14C7-4F53-A722-00390ACC6359}" type="parTrans" cxnId="{2B1B9D7B-5E0B-43F3-8D10-36B86933E0CD}">
      <dgm:prSet/>
      <dgm:spPr/>
      <dgm:t>
        <a:bodyPr/>
        <a:lstStyle/>
        <a:p>
          <a:endParaRPr lang="en-GB"/>
        </a:p>
      </dgm:t>
    </dgm:pt>
    <dgm:pt modelId="{9A395E67-5625-49D6-A7EC-F4D90A627319}" type="sibTrans" cxnId="{2B1B9D7B-5E0B-43F3-8D10-36B86933E0CD}">
      <dgm:prSet/>
      <dgm:spPr/>
      <dgm:t>
        <a:bodyPr/>
        <a:lstStyle/>
        <a:p>
          <a:endParaRPr lang="en-GB"/>
        </a:p>
      </dgm:t>
    </dgm:pt>
    <dgm:pt modelId="{834CBA9E-A7FB-495E-A1A0-C240EFDCC851}">
      <dgm:prSet phldrT="[Text]"/>
      <dgm:spPr/>
      <dgm:t>
        <a:bodyPr/>
        <a:lstStyle/>
        <a:p>
          <a:r>
            <a:rPr lang="en-GB"/>
            <a:t>Initial Design</a:t>
          </a:r>
        </a:p>
      </dgm:t>
    </dgm:pt>
    <dgm:pt modelId="{AA01D9EA-689C-4FA5-A6F7-592A7C598CEC}" type="parTrans" cxnId="{313D8826-F2F1-4F68-81AF-9B06F8CFCA0E}">
      <dgm:prSet/>
      <dgm:spPr/>
      <dgm:t>
        <a:bodyPr/>
        <a:lstStyle/>
        <a:p>
          <a:endParaRPr lang="en-GB"/>
        </a:p>
      </dgm:t>
    </dgm:pt>
    <dgm:pt modelId="{D2B6BD34-0DE7-4F40-863F-29F5E7C60BBA}" type="sibTrans" cxnId="{313D8826-F2F1-4F68-81AF-9B06F8CFCA0E}">
      <dgm:prSet/>
      <dgm:spPr/>
      <dgm:t>
        <a:bodyPr/>
        <a:lstStyle/>
        <a:p>
          <a:endParaRPr lang="en-GB"/>
        </a:p>
      </dgm:t>
    </dgm:pt>
    <dgm:pt modelId="{5B526CB8-0BD3-43E5-8C40-8B2E99087EE2}">
      <dgm:prSet phldrT="[Text]"/>
      <dgm:spPr/>
      <dgm:t>
        <a:bodyPr/>
        <a:lstStyle/>
        <a:p>
          <a:r>
            <a:rPr lang="en-GB"/>
            <a:t>Prototype Build</a:t>
          </a:r>
        </a:p>
      </dgm:t>
    </dgm:pt>
    <dgm:pt modelId="{0B9F0D61-94C1-44E7-A901-3A60F1DA7651}" type="parTrans" cxnId="{F74BC5B0-7BF7-42B2-8BEB-2A9F1660222D}">
      <dgm:prSet/>
      <dgm:spPr/>
      <dgm:t>
        <a:bodyPr/>
        <a:lstStyle/>
        <a:p>
          <a:endParaRPr lang="en-GB"/>
        </a:p>
      </dgm:t>
    </dgm:pt>
    <dgm:pt modelId="{B8FDAAC4-783B-4767-B854-632042AFDB92}" type="sibTrans" cxnId="{F74BC5B0-7BF7-42B2-8BEB-2A9F1660222D}">
      <dgm:prSet/>
      <dgm:spPr/>
      <dgm:t>
        <a:bodyPr/>
        <a:lstStyle/>
        <a:p>
          <a:endParaRPr lang="en-GB"/>
        </a:p>
      </dgm:t>
    </dgm:pt>
    <dgm:pt modelId="{5FA622E6-DFE8-4CB0-BD3B-3C292E744FD1}">
      <dgm:prSet phldrT="[Text]"/>
      <dgm:spPr/>
      <dgm:t>
        <a:bodyPr/>
        <a:lstStyle/>
        <a:p>
          <a:r>
            <a:rPr lang="en-GB"/>
            <a:t>Functional Build</a:t>
          </a:r>
        </a:p>
      </dgm:t>
    </dgm:pt>
    <dgm:pt modelId="{9C897E74-82A7-4CAA-9F92-EB14339583B7}" type="parTrans" cxnId="{E2B92AFC-0EBA-4FCB-8ACA-13967635F7DC}">
      <dgm:prSet/>
      <dgm:spPr/>
      <dgm:t>
        <a:bodyPr/>
        <a:lstStyle/>
        <a:p>
          <a:endParaRPr lang="en-GB"/>
        </a:p>
      </dgm:t>
    </dgm:pt>
    <dgm:pt modelId="{0C91602A-6C2E-4B25-99E8-28F8019F2BA0}" type="sibTrans" cxnId="{E2B92AFC-0EBA-4FCB-8ACA-13967635F7DC}">
      <dgm:prSet/>
      <dgm:spPr/>
      <dgm:t>
        <a:bodyPr/>
        <a:lstStyle/>
        <a:p>
          <a:endParaRPr lang="en-GB"/>
        </a:p>
      </dgm:t>
    </dgm:pt>
    <dgm:pt modelId="{B5F41D36-6640-40B0-9C8E-26B3B27FA170}">
      <dgm:prSet phldrT="[Text]"/>
      <dgm:spPr/>
      <dgm:t>
        <a:bodyPr/>
        <a:lstStyle/>
        <a:p>
          <a:endParaRPr lang="en-GB"/>
        </a:p>
      </dgm:t>
    </dgm:pt>
    <dgm:pt modelId="{49810F63-AACF-4999-A6C7-194D29942EFD}" type="parTrans" cxnId="{9E13BD62-1E81-4B21-849F-9D22D7235D7A}">
      <dgm:prSet/>
      <dgm:spPr/>
      <dgm:t>
        <a:bodyPr/>
        <a:lstStyle/>
        <a:p>
          <a:endParaRPr lang="en-GB"/>
        </a:p>
      </dgm:t>
    </dgm:pt>
    <dgm:pt modelId="{3751EBA5-1FD4-4814-82FC-CE19CC4A0496}" type="sibTrans" cxnId="{9E13BD62-1E81-4B21-849F-9D22D7235D7A}">
      <dgm:prSet/>
      <dgm:spPr/>
      <dgm:t>
        <a:bodyPr/>
        <a:lstStyle/>
        <a:p>
          <a:endParaRPr lang="en-GB"/>
        </a:p>
      </dgm:t>
    </dgm:pt>
    <dgm:pt modelId="{FD10FAA0-FDA5-4D27-AA5E-4F3199DBD2A4}" type="pres">
      <dgm:prSet presAssocID="{C7FF65B7-6E4C-4C7D-AD1A-515162B7B865}" presName="arrowDiagram" presStyleCnt="0">
        <dgm:presLayoutVars>
          <dgm:chMax val="5"/>
          <dgm:dir/>
          <dgm:resizeHandles val="exact"/>
        </dgm:presLayoutVars>
      </dgm:prSet>
      <dgm:spPr/>
    </dgm:pt>
    <dgm:pt modelId="{C027A16C-2183-418C-A949-1557D790EC1F}" type="pres">
      <dgm:prSet presAssocID="{C7FF65B7-6E4C-4C7D-AD1A-515162B7B865}" presName="arrow" presStyleLbl="bgShp" presStyleIdx="0" presStyleCnt="1"/>
      <dgm:spPr/>
    </dgm:pt>
    <dgm:pt modelId="{81409BC5-0DF9-410D-AA7B-61405ABF0C25}" type="pres">
      <dgm:prSet presAssocID="{C7FF65B7-6E4C-4C7D-AD1A-515162B7B865}" presName="arrowDiagram5" presStyleCnt="0"/>
      <dgm:spPr/>
    </dgm:pt>
    <dgm:pt modelId="{FB9949D1-B53A-4C06-A231-15B88D019743}" type="pres">
      <dgm:prSet presAssocID="{68502F5A-820C-4A21-934A-CF213DAFEE56}" presName="bullet5a" presStyleLbl="node1" presStyleIdx="0" presStyleCnt="5"/>
      <dgm:spPr/>
    </dgm:pt>
    <dgm:pt modelId="{2D7F24AC-8944-46E5-9ED1-42939C699EEF}" type="pres">
      <dgm:prSet presAssocID="{68502F5A-820C-4A21-934A-CF213DAFEE56}" presName="textBox5a" presStyleLbl="revTx" presStyleIdx="0" presStyleCnt="5">
        <dgm:presLayoutVars>
          <dgm:bulletEnabled val="1"/>
        </dgm:presLayoutVars>
      </dgm:prSet>
      <dgm:spPr/>
    </dgm:pt>
    <dgm:pt modelId="{7A2923D6-3F07-449E-87B2-CE6C625EB9BF}" type="pres">
      <dgm:prSet presAssocID="{47120F9C-E0AB-46B5-B81C-972E1FF67690}" presName="bullet5b" presStyleLbl="node1" presStyleIdx="1" presStyleCnt="5"/>
      <dgm:spPr/>
    </dgm:pt>
    <dgm:pt modelId="{C6D0119A-396D-4F87-A3C7-FF763862FD55}" type="pres">
      <dgm:prSet presAssocID="{47120F9C-E0AB-46B5-B81C-972E1FF67690}" presName="textBox5b" presStyleLbl="revTx" presStyleIdx="1" presStyleCnt="5">
        <dgm:presLayoutVars>
          <dgm:bulletEnabled val="1"/>
        </dgm:presLayoutVars>
      </dgm:prSet>
      <dgm:spPr/>
    </dgm:pt>
    <dgm:pt modelId="{3BAEE77B-CEB5-480C-A289-37FFECB8E94B}" type="pres">
      <dgm:prSet presAssocID="{834CBA9E-A7FB-495E-A1A0-C240EFDCC851}" presName="bullet5c" presStyleLbl="node1" presStyleIdx="2" presStyleCnt="5"/>
      <dgm:spPr/>
    </dgm:pt>
    <dgm:pt modelId="{5083660A-0E6A-42B9-85F7-ACBC203BCBEE}" type="pres">
      <dgm:prSet presAssocID="{834CBA9E-A7FB-495E-A1A0-C240EFDCC851}" presName="textBox5c" presStyleLbl="revTx" presStyleIdx="2" presStyleCnt="5">
        <dgm:presLayoutVars>
          <dgm:bulletEnabled val="1"/>
        </dgm:presLayoutVars>
      </dgm:prSet>
      <dgm:spPr/>
    </dgm:pt>
    <dgm:pt modelId="{D8DB6B8B-D642-4518-BB55-AC6FD03FC70D}" type="pres">
      <dgm:prSet presAssocID="{5B526CB8-0BD3-43E5-8C40-8B2E99087EE2}" presName="bullet5d" presStyleLbl="node1" presStyleIdx="3" presStyleCnt="5"/>
      <dgm:spPr/>
    </dgm:pt>
    <dgm:pt modelId="{DD63C6AE-566A-49E5-85D3-28665E5755CB}" type="pres">
      <dgm:prSet presAssocID="{5B526CB8-0BD3-43E5-8C40-8B2E99087EE2}" presName="textBox5d" presStyleLbl="revTx" presStyleIdx="3" presStyleCnt="5">
        <dgm:presLayoutVars>
          <dgm:bulletEnabled val="1"/>
        </dgm:presLayoutVars>
      </dgm:prSet>
      <dgm:spPr/>
    </dgm:pt>
    <dgm:pt modelId="{8C8DC619-6BD7-46B6-B034-734AF1E5AF9A}" type="pres">
      <dgm:prSet presAssocID="{5FA622E6-DFE8-4CB0-BD3B-3C292E744FD1}" presName="bullet5e" presStyleLbl="node1" presStyleIdx="4" presStyleCnt="5"/>
      <dgm:spPr/>
    </dgm:pt>
    <dgm:pt modelId="{C2B08F6B-51C7-4D51-8B36-8EC7BD148220}" type="pres">
      <dgm:prSet presAssocID="{5FA622E6-DFE8-4CB0-BD3B-3C292E744FD1}" presName="textBox5e" presStyleLbl="revTx" presStyleIdx="4" presStyleCnt="5">
        <dgm:presLayoutVars>
          <dgm:bulletEnabled val="1"/>
        </dgm:presLayoutVars>
      </dgm:prSet>
      <dgm:spPr/>
    </dgm:pt>
  </dgm:ptLst>
  <dgm:cxnLst>
    <dgm:cxn modelId="{313D8826-F2F1-4F68-81AF-9B06F8CFCA0E}" srcId="{C7FF65B7-6E4C-4C7D-AD1A-515162B7B865}" destId="{834CBA9E-A7FB-495E-A1A0-C240EFDCC851}" srcOrd="2" destOrd="0" parTransId="{AA01D9EA-689C-4FA5-A6F7-592A7C598CEC}" sibTransId="{D2B6BD34-0DE7-4F40-863F-29F5E7C60BBA}"/>
    <dgm:cxn modelId="{F989152A-89FA-42EA-9D6F-EDF4F61310C0}" srcId="{C7FF65B7-6E4C-4C7D-AD1A-515162B7B865}" destId="{68502F5A-820C-4A21-934A-CF213DAFEE56}" srcOrd="0" destOrd="0" parTransId="{B782DEBB-AD4E-4454-BD1C-5E28215174BD}" sibTransId="{82BB7D65-CDB6-4E25-B601-E22E58B40742}"/>
    <dgm:cxn modelId="{081E863B-2BC4-410E-9BA0-89789D57661B}" type="presOf" srcId="{68502F5A-820C-4A21-934A-CF213DAFEE56}" destId="{2D7F24AC-8944-46E5-9ED1-42939C699EEF}" srcOrd="0" destOrd="0" presId="urn:microsoft.com/office/officeart/2005/8/layout/arrow2"/>
    <dgm:cxn modelId="{9E13BD62-1E81-4B21-849F-9D22D7235D7A}" srcId="{C7FF65B7-6E4C-4C7D-AD1A-515162B7B865}" destId="{B5F41D36-6640-40B0-9C8E-26B3B27FA170}" srcOrd="5" destOrd="0" parTransId="{49810F63-AACF-4999-A6C7-194D29942EFD}" sibTransId="{3751EBA5-1FD4-4814-82FC-CE19CC4A0496}"/>
    <dgm:cxn modelId="{2B1B9D7B-5E0B-43F3-8D10-36B86933E0CD}" srcId="{C7FF65B7-6E4C-4C7D-AD1A-515162B7B865}" destId="{47120F9C-E0AB-46B5-B81C-972E1FF67690}" srcOrd="1" destOrd="0" parTransId="{A9B97362-14C7-4F53-A722-00390ACC6359}" sibTransId="{9A395E67-5625-49D6-A7EC-F4D90A627319}"/>
    <dgm:cxn modelId="{68042681-4EDF-4548-BBD4-C5858E6AA515}" type="presOf" srcId="{C7FF65B7-6E4C-4C7D-AD1A-515162B7B865}" destId="{FD10FAA0-FDA5-4D27-AA5E-4F3199DBD2A4}" srcOrd="0" destOrd="0" presId="urn:microsoft.com/office/officeart/2005/8/layout/arrow2"/>
    <dgm:cxn modelId="{36553E81-F404-42AC-9440-02B22CCD58FE}" type="presOf" srcId="{834CBA9E-A7FB-495E-A1A0-C240EFDCC851}" destId="{5083660A-0E6A-42B9-85F7-ACBC203BCBEE}" srcOrd="0" destOrd="0" presId="urn:microsoft.com/office/officeart/2005/8/layout/arrow2"/>
    <dgm:cxn modelId="{DAB4C799-24BC-40E1-9B14-189ADBFBEC20}" type="presOf" srcId="{5B526CB8-0BD3-43E5-8C40-8B2E99087EE2}" destId="{DD63C6AE-566A-49E5-85D3-28665E5755CB}" srcOrd="0" destOrd="0" presId="urn:microsoft.com/office/officeart/2005/8/layout/arrow2"/>
    <dgm:cxn modelId="{EC3BDBAB-D2B1-46B4-BC99-3D7DA4508591}" type="presOf" srcId="{5FA622E6-DFE8-4CB0-BD3B-3C292E744FD1}" destId="{C2B08F6B-51C7-4D51-8B36-8EC7BD148220}" srcOrd="0" destOrd="0" presId="urn:microsoft.com/office/officeart/2005/8/layout/arrow2"/>
    <dgm:cxn modelId="{F74BC5B0-7BF7-42B2-8BEB-2A9F1660222D}" srcId="{C7FF65B7-6E4C-4C7D-AD1A-515162B7B865}" destId="{5B526CB8-0BD3-43E5-8C40-8B2E99087EE2}" srcOrd="3" destOrd="0" parTransId="{0B9F0D61-94C1-44E7-A901-3A60F1DA7651}" sibTransId="{B8FDAAC4-783B-4767-B854-632042AFDB92}"/>
    <dgm:cxn modelId="{7E61D1D4-0749-4CAD-8C62-98B5B8222E4D}" type="presOf" srcId="{47120F9C-E0AB-46B5-B81C-972E1FF67690}" destId="{C6D0119A-396D-4F87-A3C7-FF763862FD55}" srcOrd="0" destOrd="0" presId="urn:microsoft.com/office/officeart/2005/8/layout/arrow2"/>
    <dgm:cxn modelId="{E2B92AFC-0EBA-4FCB-8ACA-13967635F7DC}" srcId="{C7FF65B7-6E4C-4C7D-AD1A-515162B7B865}" destId="{5FA622E6-DFE8-4CB0-BD3B-3C292E744FD1}" srcOrd="4" destOrd="0" parTransId="{9C897E74-82A7-4CAA-9F92-EB14339583B7}" sibTransId="{0C91602A-6C2E-4B25-99E8-28F8019F2BA0}"/>
    <dgm:cxn modelId="{D82D15FF-0FCC-4332-A23B-3F3AF40BACA5}" type="presParOf" srcId="{FD10FAA0-FDA5-4D27-AA5E-4F3199DBD2A4}" destId="{C027A16C-2183-418C-A949-1557D790EC1F}" srcOrd="0" destOrd="0" presId="urn:microsoft.com/office/officeart/2005/8/layout/arrow2"/>
    <dgm:cxn modelId="{7C5C49CB-C983-4643-99E4-780ED6A76501}" type="presParOf" srcId="{FD10FAA0-FDA5-4D27-AA5E-4F3199DBD2A4}" destId="{81409BC5-0DF9-410D-AA7B-61405ABF0C25}" srcOrd="1" destOrd="0" presId="urn:microsoft.com/office/officeart/2005/8/layout/arrow2"/>
    <dgm:cxn modelId="{A00B5912-A9FA-4E2F-8549-4416005870AF}" type="presParOf" srcId="{81409BC5-0DF9-410D-AA7B-61405ABF0C25}" destId="{FB9949D1-B53A-4C06-A231-15B88D019743}" srcOrd="0" destOrd="0" presId="urn:microsoft.com/office/officeart/2005/8/layout/arrow2"/>
    <dgm:cxn modelId="{E33AD757-F04B-4871-8309-3A6A77AB6EE0}" type="presParOf" srcId="{81409BC5-0DF9-410D-AA7B-61405ABF0C25}" destId="{2D7F24AC-8944-46E5-9ED1-42939C699EEF}" srcOrd="1" destOrd="0" presId="urn:microsoft.com/office/officeart/2005/8/layout/arrow2"/>
    <dgm:cxn modelId="{26CC2509-4C68-46AE-A460-AEBC14B569C7}" type="presParOf" srcId="{81409BC5-0DF9-410D-AA7B-61405ABF0C25}" destId="{7A2923D6-3F07-449E-87B2-CE6C625EB9BF}" srcOrd="2" destOrd="0" presId="urn:microsoft.com/office/officeart/2005/8/layout/arrow2"/>
    <dgm:cxn modelId="{137DFDF2-B924-4C5F-94CB-2482D559CD51}" type="presParOf" srcId="{81409BC5-0DF9-410D-AA7B-61405ABF0C25}" destId="{C6D0119A-396D-4F87-A3C7-FF763862FD55}" srcOrd="3" destOrd="0" presId="urn:microsoft.com/office/officeart/2005/8/layout/arrow2"/>
    <dgm:cxn modelId="{2A31F7F4-4B28-4E56-A84C-066D93475565}" type="presParOf" srcId="{81409BC5-0DF9-410D-AA7B-61405ABF0C25}" destId="{3BAEE77B-CEB5-480C-A289-37FFECB8E94B}" srcOrd="4" destOrd="0" presId="urn:microsoft.com/office/officeart/2005/8/layout/arrow2"/>
    <dgm:cxn modelId="{B42D9818-960C-4670-B0B4-91B8AFF580CE}" type="presParOf" srcId="{81409BC5-0DF9-410D-AA7B-61405ABF0C25}" destId="{5083660A-0E6A-42B9-85F7-ACBC203BCBEE}" srcOrd="5" destOrd="0" presId="urn:microsoft.com/office/officeart/2005/8/layout/arrow2"/>
    <dgm:cxn modelId="{49E2DC0F-FE05-4112-BEE3-8A196C7A6E40}" type="presParOf" srcId="{81409BC5-0DF9-410D-AA7B-61405ABF0C25}" destId="{D8DB6B8B-D642-4518-BB55-AC6FD03FC70D}" srcOrd="6" destOrd="0" presId="urn:microsoft.com/office/officeart/2005/8/layout/arrow2"/>
    <dgm:cxn modelId="{DDDD6451-A4A1-4E08-B9D8-37D514AB8CB4}" type="presParOf" srcId="{81409BC5-0DF9-410D-AA7B-61405ABF0C25}" destId="{DD63C6AE-566A-49E5-85D3-28665E5755CB}" srcOrd="7" destOrd="0" presId="urn:microsoft.com/office/officeart/2005/8/layout/arrow2"/>
    <dgm:cxn modelId="{E58F3D8C-692F-4E52-950B-15E1AB6692E6}" type="presParOf" srcId="{81409BC5-0DF9-410D-AA7B-61405ABF0C25}" destId="{8C8DC619-6BD7-46B6-B034-734AF1E5AF9A}" srcOrd="8" destOrd="0" presId="urn:microsoft.com/office/officeart/2005/8/layout/arrow2"/>
    <dgm:cxn modelId="{F9A508B1-D9A8-4E4E-AB09-1F0AF7C31233}" type="presParOf" srcId="{81409BC5-0DF9-410D-AA7B-61405ABF0C25}" destId="{C2B08F6B-51C7-4D51-8B36-8EC7BD148220}"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7A16C-2183-418C-A949-1557D790EC1F}">
      <dsp:nvSpPr>
        <dsp:cNvPr id="0" name=""/>
        <dsp:cNvSpPr/>
      </dsp:nvSpPr>
      <dsp:spPr>
        <a:xfrm>
          <a:off x="745056" y="0"/>
          <a:ext cx="3324971" cy="207810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949D1-B53A-4C06-A231-15B88D019743}">
      <dsp:nvSpPr>
        <dsp:cNvPr id="0" name=""/>
        <dsp:cNvSpPr/>
      </dsp:nvSpPr>
      <dsp:spPr>
        <a:xfrm>
          <a:off x="1072566" y="1545280"/>
          <a:ext cx="76474" cy="764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7F24AC-8944-46E5-9ED1-42939C699EEF}">
      <dsp:nvSpPr>
        <dsp:cNvPr id="0" name=""/>
        <dsp:cNvSpPr/>
      </dsp:nvSpPr>
      <dsp:spPr>
        <a:xfrm>
          <a:off x="1110803" y="1583517"/>
          <a:ext cx="435571" cy="494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22" tIns="0" rIns="0" bIns="0" numCol="1" spcCol="1270" anchor="t" anchorCtr="0">
          <a:noAutofit/>
        </a:bodyPr>
        <a:lstStyle/>
        <a:p>
          <a:pPr marL="0" lvl="0" indent="0" algn="l" defTabSz="355600">
            <a:lnSpc>
              <a:spcPct val="90000"/>
            </a:lnSpc>
            <a:spcBef>
              <a:spcPct val="0"/>
            </a:spcBef>
            <a:spcAft>
              <a:spcPct val="35000"/>
            </a:spcAft>
            <a:buNone/>
          </a:pPr>
          <a:r>
            <a:rPr lang="en-GB" sz="800" kern="1200"/>
            <a:t>User Research</a:t>
          </a:r>
        </a:p>
      </dsp:txBody>
      <dsp:txXfrm>
        <a:off x="1110803" y="1583517"/>
        <a:ext cx="435571" cy="494589"/>
      </dsp:txXfrm>
    </dsp:sp>
    <dsp:sp modelId="{7A2923D6-3F07-449E-87B2-CE6C625EB9BF}">
      <dsp:nvSpPr>
        <dsp:cNvPr id="0" name=""/>
        <dsp:cNvSpPr/>
      </dsp:nvSpPr>
      <dsp:spPr>
        <a:xfrm>
          <a:off x="1486524" y="1147530"/>
          <a:ext cx="119698" cy="1196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D0119A-396D-4F87-A3C7-FF763862FD55}">
      <dsp:nvSpPr>
        <dsp:cNvPr id="0" name=""/>
        <dsp:cNvSpPr/>
      </dsp:nvSpPr>
      <dsp:spPr>
        <a:xfrm>
          <a:off x="1546374" y="1207380"/>
          <a:ext cx="551945" cy="870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6" tIns="0" rIns="0" bIns="0" numCol="1" spcCol="1270" anchor="t" anchorCtr="0">
          <a:noAutofit/>
        </a:bodyPr>
        <a:lstStyle/>
        <a:p>
          <a:pPr marL="0" lvl="0" indent="0" algn="l" defTabSz="355600">
            <a:lnSpc>
              <a:spcPct val="90000"/>
            </a:lnSpc>
            <a:spcBef>
              <a:spcPct val="0"/>
            </a:spcBef>
            <a:spcAft>
              <a:spcPct val="35000"/>
            </a:spcAft>
            <a:buNone/>
          </a:pPr>
          <a:r>
            <a:rPr lang="en-GB" sz="800" kern="1200"/>
            <a:t>User Stories</a:t>
          </a:r>
        </a:p>
      </dsp:txBody>
      <dsp:txXfrm>
        <a:off x="1546374" y="1207380"/>
        <a:ext cx="551945" cy="870726"/>
      </dsp:txXfrm>
    </dsp:sp>
    <dsp:sp modelId="{3BAEE77B-CEB5-480C-A289-37FFECB8E94B}">
      <dsp:nvSpPr>
        <dsp:cNvPr id="0" name=""/>
        <dsp:cNvSpPr/>
      </dsp:nvSpPr>
      <dsp:spPr>
        <a:xfrm>
          <a:off x="2018520" y="830411"/>
          <a:ext cx="159598" cy="1595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83660A-0E6A-42B9-85F7-ACBC203BCBEE}">
      <dsp:nvSpPr>
        <dsp:cNvPr id="0" name=""/>
        <dsp:cNvSpPr/>
      </dsp:nvSpPr>
      <dsp:spPr>
        <a:xfrm>
          <a:off x="2098319" y="910210"/>
          <a:ext cx="641719" cy="1167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68" tIns="0" rIns="0" bIns="0" numCol="1" spcCol="1270" anchor="t" anchorCtr="0">
          <a:noAutofit/>
        </a:bodyPr>
        <a:lstStyle/>
        <a:p>
          <a:pPr marL="0" lvl="0" indent="0" algn="l" defTabSz="355600">
            <a:lnSpc>
              <a:spcPct val="90000"/>
            </a:lnSpc>
            <a:spcBef>
              <a:spcPct val="0"/>
            </a:spcBef>
            <a:spcAft>
              <a:spcPct val="35000"/>
            </a:spcAft>
            <a:buNone/>
          </a:pPr>
          <a:r>
            <a:rPr lang="en-GB" sz="800" kern="1200"/>
            <a:t>Initial Design</a:t>
          </a:r>
        </a:p>
      </dsp:txBody>
      <dsp:txXfrm>
        <a:off x="2098319" y="910210"/>
        <a:ext cx="641719" cy="1167896"/>
      </dsp:txXfrm>
    </dsp:sp>
    <dsp:sp modelId="{D8DB6B8B-D642-4518-BB55-AC6FD03FC70D}">
      <dsp:nvSpPr>
        <dsp:cNvPr id="0" name=""/>
        <dsp:cNvSpPr/>
      </dsp:nvSpPr>
      <dsp:spPr>
        <a:xfrm>
          <a:off x="2636965" y="582701"/>
          <a:ext cx="206148" cy="2061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3C6AE-566A-49E5-85D3-28665E5755CB}">
      <dsp:nvSpPr>
        <dsp:cNvPr id="0" name=""/>
        <dsp:cNvSpPr/>
      </dsp:nvSpPr>
      <dsp:spPr>
        <a:xfrm>
          <a:off x="2740039" y="685775"/>
          <a:ext cx="664994" cy="1392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34" tIns="0" rIns="0" bIns="0" numCol="1" spcCol="1270" anchor="t" anchorCtr="0">
          <a:noAutofit/>
        </a:bodyPr>
        <a:lstStyle/>
        <a:p>
          <a:pPr marL="0" lvl="0" indent="0" algn="l" defTabSz="355600">
            <a:lnSpc>
              <a:spcPct val="90000"/>
            </a:lnSpc>
            <a:spcBef>
              <a:spcPct val="0"/>
            </a:spcBef>
            <a:spcAft>
              <a:spcPct val="35000"/>
            </a:spcAft>
            <a:buNone/>
          </a:pPr>
          <a:r>
            <a:rPr lang="en-GB" sz="800" kern="1200"/>
            <a:t>Prototype Build</a:t>
          </a:r>
        </a:p>
      </dsp:txBody>
      <dsp:txXfrm>
        <a:off x="2740039" y="685775"/>
        <a:ext cx="664994" cy="1392331"/>
      </dsp:txXfrm>
    </dsp:sp>
    <dsp:sp modelId="{8C8DC619-6BD7-46B6-B034-734AF1E5AF9A}">
      <dsp:nvSpPr>
        <dsp:cNvPr id="0" name=""/>
        <dsp:cNvSpPr/>
      </dsp:nvSpPr>
      <dsp:spPr>
        <a:xfrm>
          <a:off x="3273696" y="417283"/>
          <a:ext cx="262672" cy="2626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B08F6B-51C7-4D51-8B36-8EC7BD148220}">
      <dsp:nvSpPr>
        <dsp:cNvPr id="0" name=""/>
        <dsp:cNvSpPr/>
      </dsp:nvSpPr>
      <dsp:spPr>
        <a:xfrm>
          <a:off x="3405033" y="548620"/>
          <a:ext cx="664994" cy="1529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185" tIns="0" rIns="0" bIns="0" numCol="1" spcCol="1270" anchor="t" anchorCtr="0">
          <a:noAutofit/>
        </a:bodyPr>
        <a:lstStyle/>
        <a:p>
          <a:pPr marL="0" lvl="0" indent="0" algn="l" defTabSz="355600">
            <a:lnSpc>
              <a:spcPct val="90000"/>
            </a:lnSpc>
            <a:spcBef>
              <a:spcPct val="0"/>
            </a:spcBef>
            <a:spcAft>
              <a:spcPct val="35000"/>
            </a:spcAft>
            <a:buNone/>
          </a:pPr>
          <a:r>
            <a:rPr lang="en-GB" sz="800" kern="1200"/>
            <a:t>Functional Build</a:t>
          </a:r>
        </a:p>
      </dsp:txBody>
      <dsp:txXfrm>
        <a:off x="3405033" y="548620"/>
        <a:ext cx="664994" cy="1529486"/>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77E46-E58B-2461-A492-6DCE811972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6F48CA9F-42A7-F632-1FB3-0972ABB174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275789-0415-4914-87D8-F930A703B501}" type="datetimeFigureOut">
              <a:rPr lang="en-GB" smtClean="0"/>
              <a:t>17/06/2024</a:t>
            </a:fld>
            <a:endParaRPr lang="en-GB"/>
          </a:p>
        </p:txBody>
      </p:sp>
      <p:sp>
        <p:nvSpPr>
          <p:cNvPr id="4" name="Footer Placeholder 3">
            <a:extLst>
              <a:ext uri="{FF2B5EF4-FFF2-40B4-BE49-F238E27FC236}">
                <a16:creationId xmlns:a16="http://schemas.microsoft.com/office/drawing/2014/main" id="{E0B34EFB-5584-C005-099F-3BBA05EDC7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A4BFBFB-8871-C502-0CB3-4DF1EA11AC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4FCA9C-C096-4620-A04C-952EBCA4F857}" type="slidenum">
              <a:rPr lang="en-GB" smtClean="0"/>
              <a:t>‹#›</a:t>
            </a:fld>
            <a:endParaRPr lang="en-GB"/>
          </a:p>
        </p:txBody>
      </p:sp>
    </p:spTree>
    <p:extLst>
      <p:ext uri="{BB962C8B-B14F-4D97-AF65-F5344CB8AC3E}">
        <p14:creationId xmlns:p14="http://schemas.microsoft.com/office/powerpoint/2010/main" val="326375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AAA0C-F6EF-4AB6-A107-BEB417D19DE6}" type="datetimeFigureOut">
              <a:rPr lang="en-GB" smtClean="0"/>
              <a:t>17/06/2024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7ADD8-FF9D-437F-B402-3A2FEE31C747}" type="slidenum">
              <a:rPr lang="en-GB" smtClean="0"/>
              <a:t>‹#›</a:t>
            </a:fld>
            <a:endParaRPr lang="en-GB"/>
          </a:p>
        </p:txBody>
      </p:sp>
    </p:spTree>
    <p:extLst>
      <p:ext uri="{BB962C8B-B14F-4D97-AF65-F5344CB8AC3E}">
        <p14:creationId xmlns:p14="http://schemas.microsoft.com/office/powerpoint/2010/main" val="60537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1</a:t>
            </a:fld>
            <a:endParaRPr lang="en-GB"/>
          </a:p>
        </p:txBody>
      </p:sp>
    </p:spTree>
    <p:extLst>
      <p:ext uri="{BB962C8B-B14F-4D97-AF65-F5344CB8AC3E}">
        <p14:creationId xmlns:p14="http://schemas.microsoft.com/office/powerpoint/2010/main" val="244814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14</a:t>
            </a:fld>
            <a:endParaRPr lang="en-GB"/>
          </a:p>
        </p:txBody>
      </p:sp>
    </p:spTree>
    <p:extLst>
      <p:ext uri="{BB962C8B-B14F-4D97-AF65-F5344CB8AC3E}">
        <p14:creationId xmlns:p14="http://schemas.microsoft.com/office/powerpoint/2010/main" val="426205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33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17</a:t>
            </a:fld>
            <a:endParaRPr lang="en-GB"/>
          </a:p>
        </p:txBody>
      </p:sp>
    </p:spTree>
    <p:extLst>
      <p:ext uri="{BB962C8B-B14F-4D97-AF65-F5344CB8AC3E}">
        <p14:creationId xmlns:p14="http://schemas.microsoft.com/office/powerpoint/2010/main" val="4200939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918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19</a:t>
            </a:fld>
            <a:endParaRPr lang="en-GB"/>
          </a:p>
        </p:txBody>
      </p:sp>
    </p:spTree>
    <p:extLst>
      <p:ext uri="{BB962C8B-B14F-4D97-AF65-F5344CB8AC3E}">
        <p14:creationId xmlns:p14="http://schemas.microsoft.com/office/powerpoint/2010/main" val="858144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182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A738D-E01F-3E14-32EC-6D2D0441F3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F66FD-9645-2007-2C5F-A72BFCE30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FCED4-BF98-FB26-63BB-E0AD04D6109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588844F-280C-B4B2-89CC-0C013C5C19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216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405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890AC-E0CE-7169-2740-B517D4F08F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630F21-530A-24B3-D9CB-1DFC1C399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002B8-1286-A23F-F597-6F3A48C7AFCE}"/>
              </a:ext>
            </a:extLst>
          </p:cNvPr>
          <p:cNvSpPr>
            <a:spLocks noGrp="1"/>
          </p:cNvSpPr>
          <p:nvPr>
            <p:ph type="body" idx="1"/>
          </p:nvPr>
        </p:nvSpPr>
        <p:spPr/>
        <p:txBody>
          <a:bodyPr/>
          <a:lstStyle/>
          <a:p>
            <a:endParaRPr lang="en-GB">
              <a:cs typeface="Calibri"/>
            </a:endParaRPr>
          </a:p>
        </p:txBody>
      </p:sp>
      <p:sp>
        <p:nvSpPr>
          <p:cNvPr id="4" name="Slide Number Placeholder 3">
            <a:extLst>
              <a:ext uri="{FF2B5EF4-FFF2-40B4-BE49-F238E27FC236}">
                <a16:creationId xmlns:a16="http://schemas.microsoft.com/office/drawing/2014/main" id="{BF4C7863-1FE2-3EA4-2E8B-D66C31E816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73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33</a:t>
            </a:fld>
            <a:endParaRPr lang="en-GB"/>
          </a:p>
        </p:txBody>
      </p:sp>
    </p:spTree>
    <p:extLst>
      <p:ext uri="{BB962C8B-B14F-4D97-AF65-F5344CB8AC3E}">
        <p14:creationId xmlns:p14="http://schemas.microsoft.com/office/powerpoint/2010/main" val="2835645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016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752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10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36</a:t>
            </a:fld>
            <a:endParaRPr lang="en-GB"/>
          </a:p>
        </p:txBody>
      </p:sp>
    </p:spTree>
    <p:extLst>
      <p:ext uri="{BB962C8B-B14F-4D97-AF65-F5344CB8AC3E}">
        <p14:creationId xmlns:p14="http://schemas.microsoft.com/office/powerpoint/2010/main" val="2239529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61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38</a:t>
            </a:fld>
            <a:endParaRPr lang="en-GB"/>
          </a:p>
        </p:txBody>
      </p:sp>
    </p:spTree>
    <p:extLst>
      <p:ext uri="{BB962C8B-B14F-4D97-AF65-F5344CB8AC3E}">
        <p14:creationId xmlns:p14="http://schemas.microsoft.com/office/powerpoint/2010/main" val="362339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110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40</a:t>
            </a:fld>
            <a:endParaRPr lang="en-GB"/>
          </a:p>
        </p:txBody>
      </p:sp>
    </p:spTree>
    <p:extLst>
      <p:ext uri="{BB962C8B-B14F-4D97-AF65-F5344CB8AC3E}">
        <p14:creationId xmlns:p14="http://schemas.microsoft.com/office/powerpoint/2010/main" val="1413554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042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43</a:t>
            </a:fld>
            <a:endParaRPr lang="en-GB"/>
          </a:p>
        </p:txBody>
      </p:sp>
    </p:spTree>
    <p:extLst>
      <p:ext uri="{BB962C8B-B14F-4D97-AF65-F5344CB8AC3E}">
        <p14:creationId xmlns:p14="http://schemas.microsoft.com/office/powerpoint/2010/main" val="1086750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1ECF9-1E90-4C4F-9476-9E3554423CA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63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3</a:t>
            </a:fld>
            <a:endParaRPr lang="en-GB"/>
          </a:p>
        </p:txBody>
      </p:sp>
    </p:spTree>
    <p:extLst>
      <p:ext uri="{BB962C8B-B14F-4D97-AF65-F5344CB8AC3E}">
        <p14:creationId xmlns:p14="http://schemas.microsoft.com/office/powerpoint/2010/main" val="3163016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48</a:t>
            </a:fld>
            <a:endParaRPr lang="en-GB"/>
          </a:p>
        </p:txBody>
      </p:sp>
    </p:spTree>
    <p:extLst>
      <p:ext uri="{BB962C8B-B14F-4D97-AF65-F5344CB8AC3E}">
        <p14:creationId xmlns:p14="http://schemas.microsoft.com/office/powerpoint/2010/main" val="192590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https://cps-innovation.github.io/digital-sop/standards/archtecture/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537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50</a:t>
            </a:fld>
            <a:endParaRPr lang="en-GB"/>
          </a:p>
        </p:txBody>
      </p:sp>
    </p:spTree>
    <p:extLst>
      <p:ext uri="{BB962C8B-B14F-4D97-AF65-F5344CB8AC3E}">
        <p14:creationId xmlns:p14="http://schemas.microsoft.com/office/powerpoint/2010/main" val="4103447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112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53</a:t>
            </a:fld>
            <a:endParaRPr lang="en-GB"/>
          </a:p>
        </p:txBody>
      </p:sp>
    </p:spTree>
    <p:extLst>
      <p:ext uri="{BB962C8B-B14F-4D97-AF65-F5344CB8AC3E}">
        <p14:creationId xmlns:p14="http://schemas.microsoft.com/office/powerpoint/2010/main" val="1608251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389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56</a:t>
            </a:fld>
            <a:endParaRPr lang="en-GB"/>
          </a:p>
        </p:txBody>
      </p:sp>
    </p:spTree>
    <p:extLst>
      <p:ext uri="{BB962C8B-B14F-4D97-AF65-F5344CB8AC3E}">
        <p14:creationId xmlns:p14="http://schemas.microsoft.com/office/powerpoint/2010/main" val="2810741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652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998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635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479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E6D87-DD68-E8E2-2826-46E2A0AC5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EFA53-F311-4F8D-B460-98D25DADEF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BA3E7-D10D-D506-0A04-588A838A36B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859EF6-C82B-450A-8593-B80BB8918F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7829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0C97B-7C74-8C7C-3760-1BB44D9819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A4491-4958-C046-6F5A-1B2152811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DD550B-8E62-2FF9-041D-AF508D2DD0F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7873E93-7896-0A9E-88CE-546680C07D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409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D7ADD8-FF9D-437F-B402-3A2FEE31C747}" type="slidenum">
              <a:rPr lang="en-GB" smtClean="0"/>
              <a:t>12</a:t>
            </a:fld>
            <a:endParaRPr lang="en-GB"/>
          </a:p>
        </p:txBody>
      </p:sp>
    </p:spTree>
    <p:extLst>
      <p:ext uri="{BB962C8B-B14F-4D97-AF65-F5344CB8AC3E}">
        <p14:creationId xmlns:p14="http://schemas.microsoft.com/office/powerpoint/2010/main" val="2527364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7ADD8-FF9D-437F-B402-3A2FEE31C74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150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15.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2.png"/><Relationship Id="rId5" Type="http://schemas.openxmlformats.org/officeDocument/2006/relationships/image" Target="../media/image7.tiff"/><Relationship Id="rId4" Type="http://schemas.openxmlformats.org/officeDocument/2006/relationships/image" Target="../media/image6.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16.sv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7.tiff"/><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11.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7.tiff"/><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7.tiff"/><Relationship Id="rId4"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1A062D3-7BCF-4536-A42D-349753CA4A82}"/>
              </a:ext>
            </a:extLst>
          </p:cNvPr>
          <p:cNvSpPr>
            <a:spLocks noGrp="1"/>
          </p:cNvSpPr>
          <p:nvPr>
            <p:ph type="sldNum" sz="quarter" idx="4"/>
          </p:nvPr>
        </p:nvSpPr>
        <p:spPr>
          <a:xfrm>
            <a:off x="0" y="64947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18360-36AB-4BDD-810F-B3B1551A3D74}" type="slidenum">
              <a:rPr lang="en-GB" smtClean="0"/>
              <a:pPr/>
              <a:t>‹#›</a:t>
            </a:fld>
            <a:endParaRPr lang="en-GB"/>
          </a:p>
        </p:txBody>
      </p:sp>
      <p:pic>
        <p:nvPicPr>
          <p:cNvPr id="6" name="Picture 1" descr="CPS &#10;Future &#10;Casework &#10;Tools ">
            <a:extLst>
              <a:ext uri="{FF2B5EF4-FFF2-40B4-BE49-F238E27FC236}">
                <a16:creationId xmlns:a16="http://schemas.microsoft.com/office/drawing/2014/main" id="{004C83B1-7524-49F9-BAB6-37C5732A0A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
            <a:ext cx="3835304" cy="1737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Sami.Goss\Desktop\2025 ripple.png">
            <a:extLst>
              <a:ext uri="{FF2B5EF4-FFF2-40B4-BE49-F238E27FC236}">
                <a16:creationId xmlns:a16="http://schemas.microsoft.com/office/drawing/2014/main" id="{9AA27280-BAB8-470B-9823-2848CE98205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44843" r="15673" b="53394"/>
          <a:stretch/>
        </p:blipFill>
        <p:spPr bwMode="auto">
          <a:xfrm>
            <a:off x="0" y="2664514"/>
            <a:ext cx="3556000" cy="41934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8C62685-8E53-4366-AB6D-9B5D6DE759D4}"/>
              </a:ext>
            </a:extLst>
          </p:cNvPr>
          <p:cNvSpPr txBox="1"/>
          <p:nvPr userDrawn="1"/>
        </p:nvSpPr>
        <p:spPr>
          <a:xfrm>
            <a:off x="6391922" y="6491016"/>
            <a:ext cx="604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F</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ast,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ser-friendly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ools </a:t>
            </a:r>
            <a:r>
              <a:rPr kumimoji="0" lang="en-GB" sz="1800" b="1" i="1"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for a</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niversal,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R</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eliable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xperience</a:t>
            </a: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Calibri" panose="020F0502020204030204"/>
            </a:endParaRPr>
          </a:p>
          <a:p>
            <a:endParaRPr lang="en-GB"/>
          </a:p>
        </p:txBody>
      </p:sp>
    </p:spTree>
    <p:extLst>
      <p:ext uri="{BB962C8B-B14F-4D97-AF65-F5344CB8AC3E}">
        <p14:creationId xmlns:p14="http://schemas.microsoft.com/office/powerpoint/2010/main" val="728645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44ECB-F521-417B-B0B5-4319C992FD73}"/>
              </a:ext>
            </a:extLst>
          </p:cNvPr>
          <p:cNvSpPr>
            <a:spLocks noGrp="1"/>
          </p:cNvSpPr>
          <p:nvPr>
            <p:ph type="title"/>
          </p:nvPr>
        </p:nvSpPr>
        <p:spPr>
          <a:xfrm>
            <a:off x="909221" y="2930772"/>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D21BF5-2894-4339-922C-03A540D156A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FDF679-3C0A-4440-92F8-4BF8C387CA5F}"/>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5" name="Footer Placeholder 4">
            <a:extLst>
              <a:ext uri="{FF2B5EF4-FFF2-40B4-BE49-F238E27FC236}">
                <a16:creationId xmlns:a16="http://schemas.microsoft.com/office/drawing/2014/main" id="{3EE546DF-5236-4EE6-876F-2709981B1CB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3232985-502C-47A1-8E2B-8E2A6EF0A9D8}"/>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36337417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EXT + INTRO COLUMN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AE8B38A-8D71-AE49-A9C3-2085125FDCC4}"/>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20" name="Title 8">
            <a:extLst>
              <a:ext uri="{FF2B5EF4-FFF2-40B4-BE49-F238E27FC236}">
                <a16:creationId xmlns:a16="http://schemas.microsoft.com/office/drawing/2014/main" id="{17F58F3D-CB64-8543-9B46-1AC2916B5E2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Intro column + one content holder</a:t>
            </a:r>
          </a:p>
        </p:txBody>
      </p:sp>
      <p:sp>
        <p:nvSpPr>
          <p:cNvPr id="21" name="Text Placeholder 5">
            <a:extLst>
              <a:ext uri="{FF2B5EF4-FFF2-40B4-BE49-F238E27FC236}">
                <a16:creationId xmlns:a16="http://schemas.microsoft.com/office/drawing/2014/main" id="{CE85D001-75D6-5443-9CEF-D9B21FED8D78}"/>
              </a:ext>
            </a:extLst>
          </p:cNvPr>
          <p:cNvSpPr>
            <a:spLocks noGrp="1"/>
          </p:cNvSpPr>
          <p:nvPr>
            <p:ph type="body" sz="quarter" idx="26" hasCustomPrompt="1"/>
          </p:nvPr>
        </p:nvSpPr>
        <p:spPr>
          <a:xfrm>
            <a:off x="704502" y="1557338"/>
            <a:ext cx="2323705" cy="4542362"/>
          </a:xfrm>
          <a:prstGeom prst="rect">
            <a:avLst/>
          </a:prstGeom>
        </p:spPr>
        <p:txBody>
          <a:bodyPr lIns="0" tIns="0" rIns="0" bIns="0"/>
          <a:lstStyle>
            <a:lvl1pPr marL="0" indent="0">
              <a:lnSpc>
                <a:spcPct val="110000"/>
              </a:lnSpc>
              <a:spcBef>
                <a:spcPts val="1600"/>
              </a:spcBef>
              <a:buFont typeface="Arial" panose="020B0604020202020204" pitchFamily="34" charset="0"/>
              <a:buNone/>
              <a:defRPr sz="1400">
                <a:solidFill>
                  <a:schemeClr val="tx1">
                    <a:lumMod val="50000"/>
                    <a:lumOff val="50000"/>
                  </a:schemeClr>
                </a:solidFill>
                <a:latin typeface="Arial" panose="020B0604020202020204" pitchFamily="34" charset="0"/>
                <a:cs typeface="Arial" panose="020B0604020202020204" pitchFamily="34" charset="0"/>
              </a:defRPr>
            </a:lvl1pPr>
            <a:lvl2pPr marL="0" indent="0">
              <a:buNone/>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0" indent="0">
              <a:buNone/>
              <a:defRPr/>
            </a:lvl5pPr>
          </a:lstStyle>
          <a:p>
            <a:pPr lvl="0"/>
            <a:r>
              <a:rPr lang="en-GB" noProof="0"/>
              <a:t>Intro</a:t>
            </a:r>
          </a:p>
        </p:txBody>
      </p:sp>
      <p:sp>
        <p:nvSpPr>
          <p:cNvPr id="22" name="Content Placeholder 4">
            <a:extLst>
              <a:ext uri="{FF2B5EF4-FFF2-40B4-BE49-F238E27FC236}">
                <a16:creationId xmlns:a16="http://schemas.microsoft.com/office/drawing/2014/main" id="{E52FA5AA-97EC-C24B-AB73-F6F250378DD8}"/>
              </a:ext>
            </a:extLst>
          </p:cNvPr>
          <p:cNvSpPr>
            <a:spLocks noGrp="1"/>
          </p:cNvSpPr>
          <p:nvPr>
            <p:ph sz="quarter" idx="27" hasCustomPrompt="1"/>
          </p:nvPr>
        </p:nvSpPr>
        <p:spPr>
          <a:xfrm>
            <a:off x="3299345" y="1557339"/>
            <a:ext cx="6757468" cy="4528612"/>
          </a:xfrm>
          <a:prstGeom prst="rect">
            <a:avLst/>
          </a:prstGeom>
        </p:spPr>
        <p:txBody>
          <a:bodyPr wrap="square" lIns="0" tIns="0" rIns="0" bIns="0">
            <a:noAutofit/>
          </a:bodyPr>
          <a:lstStyle>
            <a:lvl1pPr marL="0" indent="0">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noProof="0"/>
              <a:t>Body 14pt, x1.1 line spacing</a:t>
            </a:r>
          </a:p>
        </p:txBody>
      </p:sp>
      <p:pic>
        <p:nvPicPr>
          <p:cNvPr id="13" name="Picture 12">
            <a:extLst>
              <a:ext uri="{FF2B5EF4-FFF2-40B4-BE49-F238E27FC236}">
                <a16:creationId xmlns:a16="http://schemas.microsoft.com/office/drawing/2014/main" id="{521C70FD-C434-2A40-A54E-5814997F3BC1}"/>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 name="Footer Placeholder 1"/>
          <p:cNvSpPr>
            <a:spLocks noGrp="1"/>
          </p:cNvSpPr>
          <p:nvPr>
            <p:ph type="ftr" sz="quarter" idx="28"/>
          </p:nvPr>
        </p:nvSpPr>
        <p:spPr/>
        <p:txBody>
          <a:bodyPr/>
          <a:lstStyle/>
          <a:p>
            <a:endParaRPr lang="en-GB"/>
          </a:p>
        </p:txBody>
      </p:sp>
    </p:spTree>
    <p:extLst>
      <p:ext uri="{BB962C8B-B14F-4D97-AF65-F5344CB8AC3E}">
        <p14:creationId xmlns:p14="http://schemas.microsoft.com/office/powerpoint/2010/main" val="1494413626"/>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TEXT + INTRO COLUMN + SUBHEAD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AE8B38A-8D71-AE49-A9C3-2085125FDCC4}"/>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20" name="Title 8">
            <a:extLst>
              <a:ext uri="{FF2B5EF4-FFF2-40B4-BE49-F238E27FC236}">
                <a16:creationId xmlns:a16="http://schemas.microsoft.com/office/drawing/2014/main" id="{17F58F3D-CB64-8543-9B46-1AC2916B5E2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Intro column + one content holder</a:t>
            </a:r>
          </a:p>
        </p:txBody>
      </p:sp>
      <p:sp>
        <p:nvSpPr>
          <p:cNvPr id="21" name="Text Placeholder 5">
            <a:extLst>
              <a:ext uri="{FF2B5EF4-FFF2-40B4-BE49-F238E27FC236}">
                <a16:creationId xmlns:a16="http://schemas.microsoft.com/office/drawing/2014/main" id="{CE85D001-75D6-5443-9CEF-D9B21FED8D78}"/>
              </a:ext>
            </a:extLst>
          </p:cNvPr>
          <p:cNvSpPr>
            <a:spLocks noGrp="1"/>
          </p:cNvSpPr>
          <p:nvPr>
            <p:ph type="body" sz="quarter" idx="26" hasCustomPrompt="1"/>
          </p:nvPr>
        </p:nvSpPr>
        <p:spPr>
          <a:xfrm>
            <a:off x="704502" y="1808163"/>
            <a:ext cx="2323705" cy="4284663"/>
          </a:xfrm>
          <a:prstGeom prst="rect">
            <a:avLst/>
          </a:prstGeom>
        </p:spPr>
        <p:txBody>
          <a:bodyPr lIns="0" tIns="0" rIns="0" bIns="0"/>
          <a:lstStyle>
            <a:lvl1pPr marL="0" indent="0">
              <a:lnSpc>
                <a:spcPct val="110000"/>
              </a:lnSpc>
              <a:spcBef>
                <a:spcPts val="1600"/>
              </a:spcBef>
              <a:buFont typeface="Arial" panose="020B0604020202020204" pitchFamily="34" charset="0"/>
              <a:buNone/>
              <a:defRPr sz="1400">
                <a:solidFill>
                  <a:schemeClr val="tx1">
                    <a:lumMod val="50000"/>
                    <a:lumOff val="50000"/>
                  </a:schemeClr>
                </a:solidFill>
                <a:latin typeface="Arial" panose="020B0604020202020204" pitchFamily="34" charset="0"/>
                <a:cs typeface="Arial" panose="020B0604020202020204" pitchFamily="34" charset="0"/>
              </a:defRPr>
            </a:lvl1pPr>
            <a:lvl2pPr marL="0" indent="0">
              <a:buNone/>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0" indent="0">
              <a:buNone/>
              <a:defRPr/>
            </a:lvl5pPr>
          </a:lstStyle>
          <a:p>
            <a:pPr lvl="0"/>
            <a:r>
              <a:rPr lang="en-GB" noProof="0"/>
              <a:t>Intro</a:t>
            </a:r>
          </a:p>
        </p:txBody>
      </p:sp>
      <p:sp>
        <p:nvSpPr>
          <p:cNvPr id="22" name="Content Placeholder 4">
            <a:extLst>
              <a:ext uri="{FF2B5EF4-FFF2-40B4-BE49-F238E27FC236}">
                <a16:creationId xmlns:a16="http://schemas.microsoft.com/office/drawing/2014/main" id="{E52FA5AA-97EC-C24B-AB73-F6F250378DD8}"/>
              </a:ext>
            </a:extLst>
          </p:cNvPr>
          <p:cNvSpPr>
            <a:spLocks noGrp="1"/>
          </p:cNvSpPr>
          <p:nvPr>
            <p:ph sz="quarter" idx="27" hasCustomPrompt="1"/>
          </p:nvPr>
        </p:nvSpPr>
        <p:spPr>
          <a:xfrm>
            <a:off x="3299345" y="1808163"/>
            <a:ext cx="6757468" cy="4284662"/>
          </a:xfrm>
          <a:prstGeom prst="rect">
            <a:avLst/>
          </a:prstGeom>
        </p:spPr>
        <p:txBody>
          <a:bodyPr wrap="square" lIns="0" tIns="0" rIns="0" bIns="0">
            <a:noAutofit/>
          </a:bodyPr>
          <a:lstStyle>
            <a:lvl1pPr marL="0" indent="0">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noProof="0"/>
              <a:t>Body 14pt, x1.1 line spacing</a:t>
            </a:r>
          </a:p>
        </p:txBody>
      </p:sp>
      <p:pic>
        <p:nvPicPr>
          <p:cNvPr id="13" name="Picture 12">
            <a:extLst>
              <a:ext uri="{FF2B5EF4-FFF2-40B4-BE49-F238E27FC236}">
                <a16:creationId xmlns:a16="http://schemas.microsoft.com/office/drawing/2014/main" id="{521C70FD-C434-2A40-A54E-5814997F3BC1}"/>
              </a:ext>
            </a:extLst>
          </p:cNvPr>
          <p:cNvPicPr>
            <a:picLocks noChangeAspect="1"/>
          </p:cNvPicPr>
          <p:nvPr/>
        </p:nvPicPr>
        <p:blipFill>
          <a:blip r:embed="rId6"/>
          <a:stretch>
            <a:fillRect/>
          </a:stretch>
        </p:blipFill>
        <p:spPr>
          <a:xfrm>
            <a:off x="11691807" y="240422"/>
            <a:ext cx="265119" cy="260299"/>
          </a:xfrm>
          <a:prstGeom prst="rect">
            <a:avLst/>
          </a:prstGeom>
        </p:spPr>
      </p:pic>
      <p:sp>
        <p:nvSpPr>
          <p:cNvPr id="14" name="Content Placeholder 4">
            <a:extLst>
              <a:ext uri="{FF2B5EF4-FFF2-40B4-BE49-F238E27FC236}">
                <a16:creationId xmlns:a16="http://schemas.microsoft.com/office/drawing/2014/main" id="{69C12906-DA44-F946-96BA-DAF01FE2B167}"/>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sp>
        <p:nvSpPr>
          <p:cNvPr id="2" name="Footer Placeholder 1"/>
          <p:cNvSpPr>
            <a:spLocks noGrp="1"/>
          </p:cNvSpPr>
          <p:nvPr>
            <p:ph type="ftr" sz="quarter" idx="28"/>
          </p:nvPr>
        </p:nvSpPr>
        <p:spPr/>
        <p:txBody>
          <a:bodyPr/>
          <a:lstStyle/>
          <a:p>
            <a:endParaRPr lang="en-GB"/>
          </a:p>
        </p:txBody>
      </p:sp>
    </p:spTree>
    <p:extLst>
      <p:ext uri="{BB962C8B-B14F-4D97-AF65-F5344CB8AC3E}">
        <p14:creationId xmlns:p14="http://schemas.microsoft.com/office/powerpoint/2010/main" val="148678623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WO COLUMNS with ENS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A6E1449-E68C-6A4C-BAE3-06D3F1293EC8}"/>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4631976D-E4CA-9F4E-B3E3-EC43C700E114}"/>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Two columns, 24pt, x0.9 line spacing</a:t>
            </a:r>
          </a:p>
        </p:txBody>
      </p:sp>
      <p:sp>
        <p:nvSpPr>
          <p:cNvPr id="15" name="Content Placeholder 4">
            <a:extLst>
              <a:ext uri="{FF2B5EF4-FFF2-40B4-BE49-F238E27FC236}">
                <a16:creationId xmlns:a16="http://schemas.microsoft.com/office/drawing/2014/main" id="{34FC70B4-EEEF-114A-A9DF-0D0F43B14243}"/>
              </a:ext>
            </a:extLst>
          </p:cNvPr>
          <p:cNvSpPr>
            <a:spLocks noGrp="1"/>
          </p:cNvSpPr>
          <p:nvPr>
            <p:ph sz="quarter" idx="27" hasCustomPrompt="1"/>
          </p:nvPr>
        </p:nvSpPr>
        <p:spPr>
          <a:xfrm>
            <a:off x="704503" y="1557338"/>
            <a:ext cx="4921274" cy="4526435"/>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6" name="Content Placeholder 4">
            <a:extLst>
              <a:ext uri="{FF2B5EF4-FFF2-40B4-BE49-F238E27FC236}">
                <a16:creationId xmlns:a16="http://schemas.microsoft.com/office/drawing/2014/main" id="{AE3D1F65-8C55-A94D-AE3D-970488BD785A}"/>
              </a:ext>
            </a:extLst>
          </p:cNvPr>
          <p:cNvSpPr>
            <a:spLocks noGrp="1"/>
          </p:cNvSpPr>
          <p:nvPr>
            <p:ph sz="quarter" idx="28" hasCustomPrompt="1"/>
          </p:nvPr>
        </p:nvSpPr>
        <p:spPr>
          <a:xfrm>
            <a:off x="5877068" y="1557338"/>
            <a:ext cx="4935395" cy="4526435"/>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noProof="0"/>
              <a:t>Body 14pt, x1.1 line spacing</a:t>
            </a:r>
          </a:p>
        </p:txBody>
      </p:sp>
      <p:pic>
        <p:nvPicPr>
          <p:cNvPr id="18" name="Picture 17">
            <a:extLst>
              <a:ext uri="{FF2B5EF4-FFF2-40B4-BE49-F238E27FC236}">
                <a16:creationId xmlns:a16="http://schemas.microsoft.com/office/drawing/2014/main" id="{48224AA8-DE8F-7E4E-AEB0-474DB4678024}"/>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 name="Footer Placeholder 1"/>
          <p:cNvSpPr>
            <a:spLocks noGrp="1"/>
          </p:cNvSpPr>
          <p:nvPr>
            <p:ph type="ftr" sz="quarter" idx="29"/>
          </p:nvPr>
        </p:nvSpPr>
        <p:spPr/>
        <p:txBody>
          <a:bodyPr/>
          <a:lstStyle/>
          <a:p>
            <a:endParaRPr lang="en-GB"/>
          </a:p>
        </p:txBody>
      </p:sp>
    </p:spTree>
    <p:extLst>
      <p:ext uri="{BB962C8B-B14F-4D97-AF65-F5344CB8AC3E}">
        <p14:creationId xmlns:p14="http://schemas.microsoft.com/office/powerpoint/2010/main" val="2675257261"/>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TWO COLUMNS + SUBHEAD with ENS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A6E1449-E68C-6A4C-BAE3-06D3F1293EC8}"/>
              </a:ext>
            </a:extLst>
          </p:cNvPr>
          <p:cNvPicPr>
            <a:picLocks noChangeAspect="1"/>
          </p:cNvPicPr>
          <p:nvPr/>
        </p:nvPicPr>
        <p:blipFill>
          <a:blip r:embed="rId2">
            <a:lum bright="70000" contrast="-70000"/>
            <a:alphaModFix amt="20000"/>
          </a:blip>
          <a:stretch>
            <a:fillRect/>
          </a:stretch>
        </p:blipFill>
        <p:spPr>
          <a:xfrm>
            <a:off x="4715933" y="2508991"/>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4631976D-E4CA-9F4E-B3E3-EC43C700E114}"/>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Two columns, 24pt, x0.9 line spacing</a:t>
            </a:r>
          </a:p>
        </p:txBody>
      </p:sp>
      <p:sp>
        <p:nvSpPr>
          <p:cNvPr id="15" name="Content Placeholder 4">
            <a:extLst>
              <a:ext uri="{FF2B5EF4-FFF2-40B4-BE49-F238E27FC236}">
                <a16:creationId xmlns:a16="http://schemas.microsoft.com/office/drawing/2014/main" id="{34FC70B4-EEEF-114A-A9DF-0D0F43B14243}"/>
              </a:ext>
            </a:extLst>
          </p:cNvPr>
          <p:cNvSpPr>
            <a:spLocks noGrp="1"/>
          </p:cNvSpPr>
          <p:nvPr>
            <p:ph sz="quarter" idx="27" hasCustomPrompt="1"/>
          </p:nvPr>
        </p:nvSpPr>
        <p:spPr>
          <a:xfrm>
            <a:off x="704503" y="1808163"/>
            <a:ext cx="4921274" cy="4284662"/>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6" name="Content Placeholder 4">
            <a:extLst>
              <a:ext uri="{FF2B5EF4-FFF2-40B4-BE49-F238E27FC236}">
                <a16:creationId xmlns:a16="http://schemas.microsoft.com/office/drawing/2014/main" id="{AE3D1F65-8C55-A94D-AE3D-970488BD785A}"/>
              </a:ext>
            </a:extLst>
          </p:cNvPr>
          <p:cNvSpPr>
            <a:spLocks noGrp="1"/>
          </p:cNvSpPr>
          <p:nvPr>
            <p:ph sz="quarter" idx="28" hasCustomPrompt="1"/>
          </p:nvPr>
        </p:nvSpPr>
        <p:spPr>
          <a:xfrm>
            <a:off x="5877068" y="1808163"/>
            <a:ext cx="4935395" cy="4284662"/>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noProof="0"/>
              <a:t>Body 14pt, x1.1 line spacing</a:t>
            </a:r>
          </a:p>
        </p:txBody>
      </p:sp>
      <p:sp>
        <p:nvSpPr>
          <p:cNvPr id="17" name="Content Placeholder 4">
            <a:extLst>
              <a:ext uri="{FF2B5EF4-FFF2-40B4-BE49-F238E27FC236}">
                <a16:creationId xmlns:a16="http://schemas.microsoft.com/office/drawing/2014/main" id="{78B96AE0-585D-8948-AE6D-D83CD4F11BC7}"/>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8" name="Picture 17">
            <a:extLst>
              <a:ext uri="{FF2B5EF4-FFF2-40B4-BE49-F238E27FC236}">
                <a16:creationId xmlns:a16="http://schemas.microsoft.com/office/drawing/2014/main" id="{48224AA8-DE8F-7E4E-AEB0-474DB4678024}"/>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 name="Footer Placeholder 1"/>
          <p:cNvSpPr>
            <a:spLocks noGrp="1"/>
          </p:cNvSpPr>
          <p:nvPr>
            <p:ph type="ftr" sz="quarter" idx="29"/>
          </p:nvPr>
        </p:nvSpPr>
        <p:spPr/>
        <p:txBody>
          <a:bodyPr/>
          <a:lstStyle/>
          <a:p>
            <a:endParaRPr lang="en-GB"/>
          </a:p>
        </p:txBody>
      </p:sp>
    </p:spTree>
    <p:extLst>
      <p:ext uri="{BB962C8B-B14F-4D97-AF65-F5344CB8AC3E}">
        <p14:creationId xmlns:p14="http://schemas.microsoft.com/office/powerpoint/2010/main" val="3687936297"/>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THREE COLUMNS with ENSO">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96B52A0-393B-8D4D-B38A-29D5934FEE67}"/>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E7061F88-0691-B24C-8C23-8149DE80FF48}"/>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Three columns, 24pt, x0.9 line spacing</a:t>
            </a:r>
          </a:p>
        </p:txBody>
      </p:sp>
      <p:sp>
        <p:nvSpPr>
          <p:cNvPr id="15" name="Content Placeholder 4">
            <a:extLst>
              <a:ext uri="{FF2B5EF4-FFF2-40B4-BE49-F238E27FC236}">
                <a16:creationId xmlns:a16="http://schemas.microsoft.com/office/drawing/2014/main" id="{EAE6A089-759F-4346-8208-81B690D027E5}"/>
              </a:ext>
            </a:extLst>
          </p:cNvPr>
          <p:cNvSpPr>
            <a:spLocks noGrp="1"/>
          </p:cNvSpPr>
          <p:nvPr>
            <p:ph sz="quarter" idx="27" hasCustomPrompt="1"/>
          </p:nvPr>
        </p:nvSpPr>
        <p:spPr>
          <a:xfrm>
            <a:off x="704503" y="1557338"/>
            <a:ext cx="3199766" cy="4528613"/>
          </a:xfrm>
          <a:prstGeom prst="rect">
            <a:avLst/>
          </a:prstGeom>
        </p:spPr>
        <p:txBody>
          <a:bodyPr wrap="square" lIns="0" tIns="0" rIns="0" bIns="0">
            <a:noAutofit/>
          </a:bodyPr>
          <a:lstStyle>
            <a:lvl1pPr marL="180000" indent="-18000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6" name="Content Placeholder 4">
            <a:extLst>
              <a:ext uri="{FF2B5EF4-FFF2-40B4-BE49-F238E27FC236}">
                <a16:creationId xmlns:a16="http://schemas.microsoft.com/office/drawing/2014/main" id="{A2AACBFD-8855-154A-8E5E-3E0E09E93377}"/>
              </a:ext>
            </a:extLst>
          </p:cNvPr>
          <p:cNvSpPr>
            <a:spLocks noGrp="1"/>
          </p:cNvSpPr>
          <p:nvPr>
            <p:ph sz="quarter" idx="28" hasCustomPrompt="1"/>
          </p:nvPr>
        </p:nvSpPr>
        <p:spPr>
          <a:xfrm>
            <a:off x="4159159" y="1557339"/>
            <a:ext cx="3199896" cy="4519560"/>
          </a:xfrm>
          <a:prstGeom prst="rect">
            <a:avLst/>
          </a:prstGeom>
        </p:spPr>
        <p:txBody>
          <a:bodyPr wrap="square" lIns="0" tIns="0" rIns="0" bIns="0">
            <a:noAutofit/>
          </a:bodyPr>
          <a:lstStyle>
            <a:lvl1pPr marL="180000" indent="-18000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noProof="0"/>
              <a:t>Body 14pt, x1.1 line spacing</a:t>
            </a:r>
          </a:p>
        </p:txBody>
      </p:sp>
      <p:sp>
        <p:nvSpPr>
          <p:cNvPr id="17" name="Content Placeholder 4">
            <a:extLst>
              <a:ext uri="{FF2B5EF4-FFF2-40B4-BE49-F238E27FC236}">
                <a16:creationId xmlns:a16="http://schemas.microsoft.com/office/drawing/2014/main" id="{5ACA356A-899C-AA46-A0FA-42ECBC1C24EA}"/>
              </a:ext>
            </a:extLst>
          </p:cNvPr>
          <p:cNvSpPr>
            <a:spLocks noGrp="1"/>
          </p:cNvSpPr>
          <p:nvPr>
            <p:ph sz="quarter" idx="29" hasCustomPrompt="1"/>
          </p:nvPr>
        </p:nvSpPr>
        <p:spPr>
          <a:xfrm>
            <a:off x="7598445" y="1566391"/>
            <a:ext cx="3199896" cy="4519559"/>
          </a:xfrm>
          <a:prstGeom prst="rect">
            <a:avLst/>
          </a:prstGeom>
        </p:spPr>
        <p:txBody>
          <a:bodyPr wrap="square" lIns="0" tIns="0" rIns="0" bIns="0">
            <a:noAutofit/>
          </a:bodyPr>
          <a:lstStyle>
            <a:lvl1pPr marL="180000" indent="-18000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pic>
        <p:nvPicPr>
          <p:cNvPr id="19" name="Picture 18">
            <a:extLst>
              <a:ext uri="{FF2B5EF4-FFF2-40B4-BE49-F238E27FC236}">
                <a16:creationId xmlns:a16="http://schemas.microsoft.com/office/drawing/2014/main" id="{CC0DAE35-564F-6140-BF1B-CFA954B51BCF}"/>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 name="Footer Placeholder 1"/>
          <p:cNvSpPr>
            <a:spLocks noGrp="1"/>
          </p:cNvSpPr>
          <p:nvPr>
            <p:ph type="ftr" sz="quarter" idx="30"/>
          </p:nvPr>
        </p:nvSpPr>
        <p:spPr/>
        <p:txBody>
          <a:bodyPr/>
          <a:lstStyle/>
          <a:p>
            <a:endParaRPr lang="en-GB"/>
          </a:p>
        </p:txBody>
      </p:sp>
    </p:spTree>
    <p:extLst>
      <p:ext uri="{BB962C8B-B14F-4D97-AF65-F5344CB8AC3E}">
        <p14:creationId xmlns:p14="http://schemas.microsoft.com/office/powerpoint/2010/main" val="2580578530"/>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FOUR COLUMNS with ENSO">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696588C-D841-D647-BAE4-63ADD09BC1EF}"/>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2E488550-0FC4-A04A-81AD-5377480ACE6B}"/>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Four columns, 24pt, x0.9 line spacing</a:t>
            </a:r>
          </a:p>
        </p:txBody>
      </p:sp>
      <p:sp>
        <p:nvSpPr>
          <p:cNvPr id="15" name="Content Placeholder 4">
            <a:extLst>
              <a:ext uri="{FF2B5EF4-FFF2-40B4-BE49-F238E27FC236}">
                <a16:creationId xmlns:a16="http://schemas.microsoft.com/office/drawing/2014/main" id="{75B67093-B5C0-BF44-BD16-5D0E2EDAEE05}"/>
              </a:ext>
            </a:extLst>
          </p:cNvPr>
          <p:cNvSpPr>
            <a:spLocks noGrp="1"/>
          </p:cNvSpPr>
          <p:nvPr>
            <p:ph sz="quarter" idx="27" hasCustomPrompt="1"/>
          </p:nvPr>
        </p:nvSpPr>
        <p:spPr>
          <a:xfrm>
            <a:off x="3299346" y="1557338"/>
            <a:ext cx="2354086" cy="4533410"/>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6" name="Content Placeholder 4">
            <a:extLst>
              <a:ext uri="{FF2B5EF4-FFF2-40B4-BE49-F238E27FC236}">
                <a16:creationId xmlns:a16="http://schemas.microsoft.com/office/drawing/2014/main" id="{DA225BAB-8030-6442-B682-1CAA7A5A6041}"/>
              </a:ext>
            </a:extLst>
          </p:cNvPr>
          <p:cNvSpPr>
            <a:spLocks noGrp="1"/>
          </p:cNvSpPr>
          <p:nvPr>
            <p:ph sz="quarter" idx="28" hasCustomPrompt="1"/>
          </p:nvPr>
        </p:nvSpPr>
        <p:spPr>
          <a:xfrm>
            <a:off x="5878893" y="1557338"/>
            <a:ext cx="2354086" cy="4533410"/>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7" name="Content Placeholder 4">
            <a:extLst>
              <a:ext uri="{FF2B5EF4-FFF2-40B4-BE49-F238E27FC236}">
                <a16:creationId xmlns:a16="http://schemas.microsoft.com/office/drawing/2014/main" id="{A9D40509-9D8E-B344-813F-92DE9A0A9326}"/>
              </a:ext>
            </a:extLst>
          </p:cNvPr>
          <p:cNvSpPr>
            <a:spLocks noGrp="1"/>
          </p:cNvSpPr>
          <p:nvPr>
            <p:ph sz="quarter" idx="29" hasCustomPrompt="1"/>
          </p:nvPr>
        </p:nvSpPr>
        <p:spPr>
          <a:xfrm>
            <a:off x="8458377" y="1557338"/>
            <a:ext cx="2354086" cy="4533410"/>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8" name="Content Placeholder 4">
            <a:extLst>
              <a:ext uri="{FF2B5EF4-FFF2-40B4-BE49-F238E27FC236}">
                <a16:creationId xmlns:a16="http://schemas.microsoft.com/office/drawing/2014/main" id="{D50BC172-5A8B-8645-9CEA-3B8F36D8F0BF}"/>
              </a:ext>
            </a:extLst>
          </p:cNvPr>
          <p:cNvSpPr>
            <a:spLocks noGrp="1"/>
          </p:cNvSpPr>
          <p:nvPr>
            <p:ph sz="quarter" idx="30" hasCustomPrompt="1"/>
          </p:nvPr>
        </p:nvSpPr>
        <p:spPr>
          <a:xfrm>
            <a:off x="704503" y="1557338"/>
            <a:ext cx="2354086" cy="4533410"/>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pic>
        <p:nvPicPr>
          <p:cNvPr id="20" name="Picture 19">
            <a:extLst>
              <a:ext uri="{FF2B5EF4-FFF2-40B4-BE49-F238E27FC236}">
                <a16:creationId xmlns:a16="http://schemas.microsoft.com/office/drawing/2014/main" id="{76A8FE0F-1C86-1345-91DC-9A39F6C87BD8}"/>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 name="Footer Placeholder 1"/>
          <p:cNvSpPr>
            <a:spLocks noGrp="1"/>
          </p:cNvSpPr>
          <p:nvPr>
            <p:ph type="ftr" sz="quarter" idx="31"/>
          </p:nvPr>
        </p:nvSpPr>
        <p:spPr/>
        <p:txBody>
          <a:bodyPr/>
          <a:lstStyle/>
          <a:p>
            <a:endParaRPr lang="en-GB"/>
          </a:p>
        </p:txBody>
      </p:sp>
    </p:spTree>
    <p:extLst>
      <p:ext uri="{BB962C8B-B14F-4D97-AF65-F5344CB8AC3E}">
        <p14:creationId xmlns:p14="http://schemas.microsoft.com/office/powerpoint/2010/main" val="848750908"/>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TEXT + IMAGE with ENSO">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6E9A761-F711-2E4F-93DF-24ABA34E9BA0}"/>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Picture Placeholder 3">
            <a:extLst>
              <a:ext uri="{FF2B5EF4-FFF2-40B4-BE49-F238E27FC236}">
                <a16:creationId xmlns:a16="http://schemas.microsoft.com/office/drawing/2014/main" id="{62A96B20-88BB-8548-AF2F-7C54A41A193D}"/>
              </a:ext>
            </a:extLst>
          </p:cNvPr>
          <p:cNvSpPr>
            <a:spLocks noGrp="1"/>
          </p:cNvSpPr>
          <p:nvPr>
            <p:ph type="pic" sz="quarter" idx="15"/>
          </p:nvPr>
        </p:nvSpPr>
        <p:spPr>
          <a:xfrm>
            <a:off x="6838341" y="1557113"/>
            <a:ext cx="3960000" cy="4146882"/>
          </a:xfrm>
          <a:prstGeom prst="rect">
            <a:avLst/>
          </a:prstGeom>
        </p:spPr>
        <p:txBody>
          <a:bodyPr/>
          <a:lstStyle>
            <a:lvl1pPr>
              <a:defRPr sz="1400">
                <a:solidFill>
                  <a:schemeClr val="tx2"/>
                </a:solidFill>
                <a:latin typeface="Arial" panose="020B0604020202020204" pitchFamily="34" charset="0"/>
                <a:cs typeface="Arial" panose="020B0604020202020204" pitchFamily="34" charset="0"/>
              </a:defRPr>
            </a:lvl1pPr>
          </a:lstStyle>
          <a:p>
            <a:endParaRPr lang="en-US"/>
          </a:p>
        </p:txBody>
      </p:sp>
      <p:sp>
        <p:nvSpPr>
          <p:cNvPr id="15" name="Title 8">
            <a:extLst>
              <a:ext uri="{FF2B5EF4-FFF2-40B4-BE49-F238E27FC236}">
                <a16:creationId xmlns:a16="http://schemas.microsoft.com/office/drawing/2014/main" id="{E5F8C57A-F976-3D49-BF31-DEEDE100FB5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One image layout, 24pt, x0.9 line spacing</a:t>
            </a:r>
          </a:p>
        </p:txBody>
      </p:sp>
      <p:sp>
        <p:nvSpPr>
          <p:cNvPr id="16" name="Content Placeholder 4">
            <a:extLst>
              <a:ext uri="{FF2B5EF4-FFF2-40B4-BE49-F238E27FC236}">
                <a16:creationId xmlns:a16="http://schemas.microsoft.com/office/drawing/2014/main" id="{0F2D3B96-BE63-E241-9295-17DE54BC10B1}"/>
              </a:ext>
            </a:extLst>
          </p:cNvPr>
          <p:cNvSpPr>
            <a:spLocks noGrp="1"/>
          </p:cNvSpPr>
          <p:nvPr>
            <p:ph sz="quarter" idx="19" hasCustomPrompt="1"/>
          </p:nvPr>
        </p:nvSpPr>
        <p:spPr>
          <a:xfrm>
            <a:off x="6838339" y="5824099"/>
            <a:ext cx="3960001" cy="138499"/>
          </a:xfrm>
          <a:prstGeom prst="rect">
            <a:avLst/>
          </a:prstGeom>
        </p:spPr>
        <p:txBody>
          <a:bodyPr wrap="square" lIns="0" tIns="0" rIns="0" bIns="0">
            <a:spAutoFit/>
          </a:bodyPr>
          <a:lstStyle>
            <a:lvl1pPr marL="0" indent="0">
              <a:buNone/>
              <a:defRPr sz="1000" b="0">
                <a:solidFill>
                  <a:schemeClr val="tx2"/>
                </a:solidFill>
                <a:latin typeface="Arial" panose="020B0604020202020204" pitchFamily="34" charset="0"/>
                <a:cs typeface="Arial" panose="020B0604020202020204" pitchFamily="34" charset="0"/>
              </a:defRPr>
            </a:lvl1pPr>
          </a:lstStyle>
          <a:p>
            <a:pPr lvl="0"/>
            <a:r>
              <a:rPr lang="en-GB" noProof="0"/>
              <a:t>Caption</a:t>
            </a:r>
          </a:p>
        </p:txBody>
      </p:sp>
      <p:pic>
        <p:nvPicPr>
          <p:cNvPr id="19" name="Picture 18">
            <a:extLst>
              <a:ext uri="{FF2B5EF4-FFF2-40B4-BE49-F238E27FC236}">
                <a16:creationId xmlns:a16="http://schemas.microsoft.com/office/drawing/2014/main" id="{BCE88333-8263-3544-80C8-AECC5517E1F1}"/>
              </a:ext>
            </a:extLst>
          </p:cNvPr>
          <p:cNvPicPr>
            <a:picLocks noChangeAspect="1"/>
          </p:cNvPicPr>
          <p:nvPr/>
        </p:nvPicPr>
        <p:blipFill>
          <a:blip r:embed="rId6"/>
          <a:stretch>
            <a:fillRect/>
          </a:stretch>
        </p:blipFill>
        <p:spPr>
          <a:xfrm>
            <a:off x="11691807" y="240422"/>
            <a:ext cx="265119" cy="260299"/>
          </a:xfrm>
          <a:prstGeom prst="rect">
            <a:avLst/>
          </a:prstGeom>
        </p:spPr>
      </p:pic>
      <p:sp>
        <p:nvSpPr>
          <p:cNvPr id="18" name="Text Placeholder 2">
            <a:extLst>
              <a:ext uri="{FF2B5EF4-FFF2-40B4-BE49-F238E27FC236}">
                <a16:creationId xmlns:a16="http://schemas.microsoft.com/office/drawing/2014/main" id="{DB4C87F0-2193-8E4C-AA8D-2517431A41B1}"/>
              </a:ext>
            </a:extLst>
          </p:cNvPr>
          <p:cNvSpPr>
            <a:spLocks noGrp="1"/>
          </p:cNvSpPr>
          <p:nvPr>
            <p:ph type="body" sz="quarter" idx="10"/>
          </p:nvPr>
        </p:nvSpPr>
        <p:spPr>
          <a:xfrm>
            <a:off x="703563" y="1557338"/>
            <a:ext cx="5829042" cy="4551963"/>
          </a:xfrm>
          <a:prstGeom prst="rect">
            <a:avLst/>
          </a:prstGeom>
        </p:spPr>
        <p:txBody>
          <a:bodyPr lIns="0" tIns="0" rIns="0" bIns="0"/>
          <a:lstStyle>
            <a:lvl1pPr>
              <a:lnSpc>
                <a:spcPct val="110000"/>
              </a:lnSpc>
              <a:spcBef>
                <a:spcPts val="1200"/>
              </a:spcBef>
              <a:defRPr sz="1400" b="1">
                <a:solidFill>
                  <a:schemeClr val="tx2"/>
                </a:solidFill>
                <a:latin typeface="Arial" panose="020B0604020202020204" pitchFamily="34" charset="0"/>
                <a:cs typeface="Arial" panose="020B0604020202020204" pitchFamily="34" charset="0"/>
              </a:defRPr>
            </a:lvl1pPr>
            <a:lvl2pPr>
              <a:lnSpc>
                <a:spcPct val="110000"/>
              </a:lnSpc>
              <a:defRPr sz="1400">
                <a:solidFill>
                  <a:schemeClr val="tx2"/>
                </a:solidFill>
                <a:latin typeface="Arial" panose="020B0604020202020204" pitchFamily="34" charset="0"/>
                <a:cs typeface="Arial" panose="020B0604020202020204" pitchFamily="34" charset="0"/>
              </a:defRPr>
            </a:lvl2pPr>
            <a:lvl3pPr>
              <a:lnSpc>
                <a:spcPct val="110000"/>
              </a:lnSpc>
              <a:buClr>
                <a:schemeClr val="bg1">
                  <a:lumMod val="50000"/>
                </a:schemeClr>
              </a:buClr>
              <a:defRPr>
                <a:solidFill>
                  <a:schemeClr val="bg1">
                    <a:lumMod val="50000"/>
                  </a:schemeClr>
                </a:solidFill>
                <a:latin typeface="Arial" panose="020B0604020202020204" pitchFamily="34" charset="0"/>
                <a:cs typeface="Arial" panose="020B0604020202020204" pitchFamily="34" charset="0"/>
              </a:defRPr>
            </a:lvl3pPr>
            <a:lvl4pPr>
              <a:lnSpc>
                <a:spcPct val="110000"/>
              </a:lnSpc>
              <a:defRPr sz="1300">
                <a:solidFill>
                  <a:schemeClr val="bg1">
                    <a:lumMod val="65000"/>
                  </a:schemeClr>
                </a:solidFill>
                <a:latin typeface="Arial" panose="020B0604020202020204" pitchFamily="34" charset="0"/>
                <a:cs typeface="Arial" panose="020B0604020202020204" pitchFamily="34" charset="0"/>
              </a:defRPr>
            </a:lvl4pPr>
            <a:lvl5pPr>
              <a:lnSpc>
                <a:spcPct val="110000"/>
              </a:lnSpc>
              <a:defRPr>
                <a:solidFill>
                  <a:schemeClr val="bg1">
                    <a:lumMod val="6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0"/>
          </p:nvPr>
        </p:nvSpPr>
        <p:spPr/>
        <p:txBody>
          <a:bodyPr/>
          <a:lstStyle/>
          <a:p>
            <a:endParaRPr lang="en-GB"/>
          </a:p>
        </p:txBody>
      </p:sp>
    </p:spTree>
    <p:extLst>
      <p:ext uri="{BB962C8B-B14F-4D97-AF65-F5344CB8AC3E}">
        <p14:creationId xmlns:p14="http://schemas.microsoft.com/office/powerpoint/2010/main" val="1314994832"/>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TWO IMAGES with ENSO">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4B9908A-D857-064D-BC88-060E09917BA8}"/>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595B0D8B-464A-5644-B640-6A6246CCA3D1}"/>
              </a:ext>
            </a:extLst>
          </p:cNvPr>
          <p:cNvSpPr>
            <a:spLocks noGrp="1"/>
          </p:cNvSpPr>
          <p:nvPr>
            <p:ph type="title" hasCustomPrompt="1"/>
          </p:nvPr>
        </p:nvSpPr>
        <p:spPr>
          <a:xfrm>
            <a:off x="708102" y="853206"/>
            <a:ext cx="1010436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Two image layout, 24pt, x0.9 line spacing</a:t>
            </a:r>
          </a:p>
        </p:txBody>
      </p:sp>
      <p:sp>
        <p:nvSpPr>
          <p:cNvPr id="15" name="Picture Placeholder 3">
            <a:extLst>
              <a:ext uri="{FF2B5EF4-FFF2-40B4-BE49-F238E27FC236}">
                <a16:creationId xmlns:a16="http://schemas.microsoft.com/office/drawing/2014/main" id="{14E7A141-0476-3D46-85EE-6CC216B459CC}"/>
              </a:ext>
            </a:extLst>
          </p:cNvPr>
          <p:cNvSpPr>
            <a:spLocks noGrp="1"/>
          </p:cNvSpPr>
          <p:nvPr>
            <p:ph type="pic" sz="quarter" idx="14"/>
          </p:nvPr>
        </p:nvSpPr>
        <p:spPr>
          <a:xfrm>
            <a:off x="704501" y="1557338"/>
            <a:ext cx="5760000" cy="4535487"/>
          </a:xfrm>
          <a:prstGeom prst="rect">
            <a:avLst/>
          </a:prstGeom>
        </p:spPr>
        <p:txBody>
          <a:bodyPr/>
          <a:lstStyle>
            <a:lvl1pPr>
              <a:defRPr sz="1400">
                <a:solidFill>
                  <a:schemeClr val="tx2"/>
                </a:solidFill>
                <a:latin typeface="Arial" panose="020B0604020202020204" pitchFamily="34" charset="0"/>
                <a:cs typeface="Arial" panose="020B0604020202020204" pitchFamily="34" charset="0"/>
              </a:defRPr>
            </a:lvl1pPr>
          </a:lstStyle>
          <a:p>
            <a:endParaRPr lang="en-GB" noProof="0"/>
          </a:p>
        </p:txBody>
      </p:sp>
      <p:sp>
        <p:nvSpPr>
          <p:cNvPr id="16" name="Picture Placeholder 3">
            <a:extLst>
              <a:ext uri="{FF2B5EF4-FFF2-40B4-BE49-F238E27FC236}">
                <a16:creationId xmlns:a16="http://schemas.microsoft.com/office/drawing/2014/main" id="{B617C764-6B30-134C-ADAE-AE02A813FEBD}"/>
              </a:ext>
            </a:extLst>
          </p:cNvPr>
          <p:cNvSpPr>
            <a:spLocks noGrp="1"/>
          </p:cNvSpPr>
          <p:nvPr>
            <p:ph type="pic" sz="quarter" idx="15"/>
          </p:nvPr>
        </p:nvSpPr>
        <p:spPr>
          <a:xfrm>
            <a:off x="6838341" y="1557338"/>
            <a:ext cx="3974122" cy="2595277"/>
          </a:xfrm>
          <a:prstGeom prst="rect">
            <a:avLst/>
          </a:prstGeom>
        </p:spPr>
        <p:txBody>
          <a:bodyPr/>
          <a:lstStyle>
            <a:lvl1pPr>
              <a:defRPr sz="1400">
                <a:solidFill>
                  <a:schemeClr val="tx2"/>
                </a:solidFill>
                <a:latin typeface="Arial" panose="020B0604020202020204" pitchFamily="34" charset="0"/>
                <a:cs typeface="Arial" panose="020B0604020202020204" pitchFamily="34" charset="0"/>
              </a:defRPr>
            </a:lvl1pPr>
          </a:lstStyle>
          <a:p>
            <a:endParaRPr lang="en-GB" noProof="0"/>
          </a:p>
        </p:txBody>
      </p:sp>
      <p:sp>
        <p:nvSpPr>
          <p:cNvPr id="17" name="Content Placeholder 4">
            <a:extLst>
              <a:ext uri="{FF2B5EF4-FFF2-40B4-BE49-F238E27FC236}">
                <a16:creationId xmlns:a16="http://schemas.microsoft.com/office/drawing/2014/main" id="{5F0FE2B9-027F-344A-92FD-5ED2BFC4EDF2}"/>
              </a:ext>
            </a:extLst>
          </p:cNvPr>
          <p:cNvSpPr>
            <a:spLocks noGrp="1"/>
          </p:cNvSpPr>
          <p:nvPr>
            <p:ph sz="quarter" idx="19" hasCustomPrompt="1"/>
          </p:nvPr>
        </p:nvSpPr>
        <p:spPr>
          <a:xfrm>
            <a:off x="6838339" y="4298863"/>
            <a:ext cx="3960001" cy="138499"/>
          </a:xfrm>
          <a:prstGeom prst="rect">
            <a:avLst/>
          </a:prstGeom>
        </p:spPr>
        <p:txBody>
          <a:bodyPr wrap="square" lIns="0" tIns="0" rIns="0" bIns="0">
            <a:spAutoFit/>
          </a:bodyPr>
          <a:lstStyle>
            <a:lvl1pPr marL="0" indent="0">
              <a:buNone/>
              <a:defRPr sz="1000" b="0">
                <a:solidFill>
                  <a:schemeClr val="tx2"/>
                </a:solidFill>
                <a:latin typeface="Arial" panose="020B0604020202020204" pitchFamily="34" charset="0"/>
                <a:cs typeface="Arial" panose="020B0604020202020204" pitchFamily="34" charset="0"/>
              </a:defRPr>
            </a:lvl1pPr>
          </a:lstStyle>
          <a:p>
            <a:pPr lvl="0"/>
            <a:r>
              <a:rPr lang="en-GB" noProof="0"/>
              <a:t>Caption</a:t>
            </a:r>
          </a:p>
        </p:txBody>
      </p:sp>
      <p:pic>
        <p:nvPicPr>
          <p:cNvPr id="19" name="Picture 18">
            <a:extLst>
              <a:ext uri="{FF2B5EF4-FFF2-40B4-BE49-F238E27FC236}">
                <a16:creationId xmlns:a16="http://schemas.microsoft.com/office/drawing/2014/main" id="{3A2B509F-7ACA-C54D-91D4-173995509CAB}"/>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 name="Footer Placeholder 1"/>
          <p:cNvSpPr>
            <a:spLocks noGrp="1"/>
          </p:cNvSpPr>
          <p:nvPr>
            <p:ph type="ftr" sz="quarter" idx="20"/>
          </p:nvPr>
        </p:nvSpPr>
        <p:spPr/>
        <p:txBody>
          <a:bodyPr/>
          <a:lstStyle/>
          <a:p>
            <a:endParaRPr lang="en-GB"/>
          </a:p>
        </p:txBody>
      </p:sp>
    </p:spTree>
    <p:extLst>
      <p:ext uri="{BB962C8B-B14F-4D97-AF65-F5344CB8AC3E}">
        <p14:creationId xmlns:p14="http://schemas.microsoft.com/office/powerpoint/2010/main" val="1237512979"/>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1_CHART + TEXT with ENS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4582BE-7CC1-C743-9B2A-F62531B17B00}"/>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62BC92FD-CA44-CF4B-9295-3485B36AD3D4}"/>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Chart with title only</a:t>
            </a:r>
          </a:p>
        </p:txBody>
      </p:sp>
      <p:sp>
        <p:nvSpPr>
          <p:cNvPr id="15" name="Chart Placeholder 2">
            <a:extLst>
              <a:ext uri="{FF2B5EF4-FFF2-40B4-BE49-F238E27FC236}">
                <a16:creationId xmlns:a16="http://schemas.microsoft.com/office/drawing/2014/main" id="{79ECB336-2CCF-A346-8CE6-D65549C3A4C7}"/>
              </a:ext>
            </a:extLst>
          </p:cNvPr>
          <p:cNvSpPr>
            <a:spLocks noGrp="1"/>
          </p:cNvSpPr>
          <p:nvPr>
            <p:ph type="chart" sz="quarter" idx="19"/>
          </p:nvPr>
        </p:nvSpPr>
        <p:spPr>
          <a:xfrm>
            <a:off x="704504" y="1557338"/>
            <a:ext cx="5940000" cy="4535487"/>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GB" noProof="0"/>
          </a:p>
        </p:txBody>
      </p:sp>
      <p:pic>
        <p:nvPicPr>
          <p:cNvPr id="18" name="Picture 17">
            <a:extLst>
              <a:ext uri="{FF2B5EF4-FFF2-40B4-BE49-F238E27FC236}">
                <a16:creationId xmlns:a16="http://schemas.microsoft.com/office/drawing/2014/main" id="{2767B6FC-63A6-C445-AAF0-19438072F52B}"/>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0" name="Text Placeholder 2">
            <a:extLst>
              <a:ext uri="{FF2B5EF4-FFF2-40B4-BE49-F238E27FC236}">
                <a16:creationId xmlns:a16="http://schemas.microsoft.com/office/drawing/2014/main" id="{CC3CF6E9-0687-0B4E-883F-D04829172C29}"/>
              </a:ext>
            </a:extLst>
          </p:cNvPr>
          <p:cNvSpPr>
            <a:spLocks noGrp="1"/>
          </p:cNvSpPr>
          <p:nvPr>
            <p:ph type="body" sz="quarter" idx="10"/>
          </p:nvPr>
        </p:nvSpPr>
        <p:spPr>
          <a:xfrm>
            <a:off x="6944026" y="1557338"/>
            <a:ext cx="3868437" cy="4543725"/>
          </a:xfrm>
          <a:prstGeom prst="rect">
            <a:avLst/>
          </a:prstGeom>
        </p:spPr>
        <p:txBody>
          <a:bodyPr lIns="0" tIns="0" rIns="0" bIns="0"/>
          <a:lstStyle>
            <a:lvl1pPr>
              <a:lnSpc>
                <a:spcPct val="110000"/>
              </a:lnSpc>
              <a:spcBef>
                <a:spcPts val="1200"/>
              </a:spcBef>
              <a:defRPr sz="1400" b="1">
                <a:solidFill>
                  <a:schemeClr val="tx2"/>
                </a:solidFill>
                <a:latin typeface="Arial" panose="020B0604020202020204" pitchFamily="34" charset="0"/>
                <a:cs typeface="Arial" panose="020B0604020202020204" pitchFamily="34" charset="0"/>
              </a:defRPr>
            </a:lvl1pPr>
            <a:lvl2pPr>
              <a:lnSpc>
                <a:spcPct val="110000"/>
              </a:lnSpc>
              <a:defRPr sz="1400">
                <a:solidFill>
                  <a:schemeClr val="tx2"/>
                </a:solidFill>
                <a:latin typeface="Arial" panose="020B0604020202020204" pitchFamily="34" charset="0"/>
                <a:cs typeface="Arial" panose="020B0604020202020204" pitchFamily="34" charset="0"/>
              </a:defRPr>
            </a:lvl2pPr>
            <a:lvl3pPr>
              <a:lnSpc>
                <a:spcPct val="110000"/>
              </a:lnSpc>
              <a:buClr>
                <a:schemeClr val="bg1">
                  <a:lumMod val="50000"/>
                </a:schemeClr>
              </a:buClr>
              <a:defRPr>
                <a:solidFill>
                  <a:schemeClr val="bg1">
                    <a:lumMod val="50000"/>
                  </a:schemeClr>
                </a:solidFill>
                <a:latin typeface="Arial" panose="020B0604020202020204" pitchFamily="34" charset="0"/>
                <a:cs typeface="Arial" panose="020B0604020202020204" pitchFamily="34" charset="0"/>
              </a:defRPr>
            </a:lvl3pPr>
            <a:lvl4pPr>
              <a:lnSpc>
                <a:spcPct val="110000"/>
              </a:lnSpc>
              <a:defRPr sz="1300">
                <a:solidFill>
                  <a:schemeClr val="bg1">
                    <a:lumMod val="65000"/>
                  </a:schemeClr>
                </a:solidFill>
                <a:latin typeface="Arial" panose="020B0604020202020204" pitchFamily="34" charset="0"/>
                <a:cs typeface="Arial" panose="020B0604020202020204" pitchFamily="34" charset="0"/>
              </a:defRPr>
            </a:lvl4pPr>
            <a:lvl5pPr>
              <a:lnSpc>
                <a:spcPct val="110000"/>
              </a:lnSpc>
              <a:defRPr>
                <a:solidFill>
                  <a:schemeClr val="bg1">
                    <a:lumMod val="6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0"/>
          </p:nvPr>
        </p:nvSpPr>
        <p:spPr/>
        <p:txBody>
          <a:bodyPr/>
          <a:lstStyle/>
          <a:p>
            <a:endParaRPr lang="en-GB"/>
          </a:p>
        </p:txBody>
      </p:sp>
    </p:spTree>
    <p:extLst>
      <p:ext uri="{BB962C8B-B14F-4D97-AF65-F5344CB8AC3E}">
        <p14:creationId xmlns:p14="http://schemas.microsoft.com/office/powerpoint/2010/main" val="2952495747"/>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HART + SUBTITLE + TEXT with ENS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4582BE-7CC1-C743-9B2A-F62531B17B00}"/>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62BC92FD-CA44-CF4B-9295-3485B36AD3D4}"/>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Chart with title and subhead</a:t>
            </a:r>
          </a:p>
        </p:txBody>
      </p:sp>
      <p:sp>
        <p:nvSpPr>
          <p:cNvPr id="15" name="Chart Placeholder 2">
            <a:extLst>
              <a:ext uri="{FF2B5EF4-FFF2-40B4-BE49-F238E27FC236}">
                <a16:creationId xmlns:a16="http://schemas.microsoft.com/office/drawing/2014/main" id="{79ECB336-2CCF-A346-8CE6-D65549C3A4C7}"/>
              </a:ext>
            </a:extLst>
          </p:cNvPr>
          <p:cNvSpPr>
            <a:spLocks noGrp="1"/>
          </p:cNvSpPr>
          <p:nvPr>
            <p:ph type="chart" sz="quarter" idx="19"/>
          </p:nvPr>
        </p:nvSpPr>
        <p:spPr>
          <a:xfrm>
            <a:off x="704504" y="1808163"/>
            <a:ext cx="5940000" cy="4284662"/>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GB" noProof="0"/>
          </a:p>
        </p:txBody>
      </p:sp>
      <p:sp>
        <p:nvSpPr>
          <p:cNvPr id="16" name="Content Placeholder 4">
            <a:extLst>
              <a:ext uri="{FF2B5EF4-FFF2-40B4-BE49-F238E27FC236}">
                <a16:creationId xmlns:a16="http://schemas.microsoft.com/office/drawing/2014/main" id="{2EC3F107-93A0-2B47-B8B3-53592B09AB77}"/>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a:t>
            </a:r>
          </a:p>
        </p:txBody>
      </p:sp>
      <p:pic>
        <p:nvPicPr>
          <p:cNvPr id="18" name="Picture 17">
            <a:extLst>
              <a:ext uri="{FF2B5EF4-FFF2-40B4-BE49-F238E27FC236}">
                <a16:creationId xmlns:a16="http://schemas.microsoft.com/office/drawing/2014/main" id="{2767B6FC-63A6-C445-AAF0-19438072F52B}"/>
              </a:ext>
            </a:extLst>
          </p:cNvPr>
          <p:cNvPicPr>
            <a:picLocks noChangeAspect="1"/>
          </p:cNvPicPr>
          <p:nvPr/>
        </p:nvPicPr>
        <p:blipFill>
          <a:blip r:embed="rId6"/>
          <a:stretch>
            <a:fillRect/>
          </a:stretch>
        </p:blipFill>
        <p:spPr>
          <a:xfrm>
            <a:off x="11691807" y="240422"/>
            <a:ext cx="265119" cy="260299"/>
          </a:xfrm>
          <a:prstGeom prst="rect">
            <a:avLst/>
          </a:prstGeom>
        </p:spPr>
      </p:pic>
      <p:sp>
        <p:nvSpPr>
          <p:cNvPr id="17" name="Text Placeholder 2">
            <a:extLst>
              <a:ext uri="{FF2B5EF4-FFF2-40B4-BE49-F238E27FC236}">
                <a16:creationId xmlns:a16="http://schemas.microsoft.com/office/drawing/2014/main" id="{4CB4DC6B-90FE-574A-8FFB-8007F13EF5F3}"/>
              </a:ext>
            </a:extLst>
          </p:cNvPr>
          <p:cNvSpPr>
            <a:spLocks noGrp="1"/>
          </p:cNvSpPr>
          <p:nvPr>
            <p:ph type="body" sz="quarter" idx="10"/>
          </p:nvPr>
        </p:nvSpPr>
        <p:spPr>
          <a:xfrm>
            <a:off x="6944026" y="1808163"/>
            <a:ext cx="3868437" cy="4292900"/>
          </a:xfrm>
          <a:prstGeom prst="rect">
            <a:avLst/>
          </a:prstGeom>
        </p:spPr>
        <p:txBody>
          <a:bodyPr lIns="0" tIns="0" rIns="0" bIns="0"/>
          <a:lstStyle>
            <a:lvl1pPr>
              <a:lnSpc>
                <a:spcPct val="110000"/>
              </a:lnSpc>
              <a:spcBef>
                <a:spcPts val="1200"/>
              </a:spcBef>
              <a:defRPr sz="1400" b="1">
                <a:solidFill>
                  <a:schemeClr val="tx2"/>
                </a:solidFill>
                <a:latin typeface="Arial" panose="020B0604020202020204" pitchFamily="34" charset="0"/>
                <a:cs typeface="Arial" panose="020B0604020202020204" pitchFamily="34" charset="0"/>
              </a:defRPr>
            </a:lvl1pPr>
            <a:lvl2pPr>
              <a:lnSpc>
                <a:spcPct val="110000"/>
              </a:lnSpc>
              <a:defRPr sz="1400">
                <a:solidFill>
                  <a:schemeClr val="tx2"/>
                </a:solidFill>
                <a:latin typeface="Arial" panose="020B0604020202020204" pitchFamily="34" charset="0"/>
                <a:cs typeface="Arial" panose="020B0604020202020204" pitchFamily="34" charset="0"/>
              </a:defRPr>
            </a:lvl2pPr>
            <a:lvl3pPr>
              <a:lnSpc>
                <a:spcPct val="110000"/>
              </a:lnSpc>
              <a:buClr>
                <a:schemeClr val="bg1">
                  <a:lumMod val="50000"/>
                </a:schemeClr>
              </a:buClr>
              <a:defRPr>
                <a:solidFill>
                  <a:schemeClr val="bg1">
                    <a:lumMod val="50000"/>
                  </a:schemeClr>
                </a:solidFill>
                <a:latin typeface="Arial" panose="020B0604020202020204" pitchFamily="34" charset="0"/>
                <a:cs typeface="Arial" panose="020B0604020202020204" pitchFamily="34" charset="0"/>
              </a:defRPr>
            </a:lvl3pPr>
            <a:lvl4pPr>
              <a:lnSpc>
                <a:spcPct val="110000"/>
              </a:lnSpc>
              <a:defRPr sz="1300">
                <a:solidFill>
                  <a:schemeClr val="bg1">
                    <a:lumMod val="65000"/>
                  </a:schemeClr>
                </a:solidFill>
                <a:latin typeface="Arial" panose="020B0604020202020204" pitchFamily="34" charset="0"/>
                <a:cs typeface="Arial" panose="020B0604020202020204" pitchFamily="34" charset="0"/>
              </a:defRPr>
            </a:lvl4pPr>
            <a:lvl5pPr>
              <a:lnSpc>
                <a:spcPct val="110000"/>
              </a:lnSpc>
              <a:defRPr>
                <a:solidFill>
                  <a:schemeClr val="bg1">
                    <a:lumMod val="6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0"/>
          </p:nvPr>
        </p:nvSpPr>
        <p:spPr/>
        <p:txBody>
          <a:bodyPr/>
          <a:lstStyle/>
          <a:p>
            <a:endParaRPr lang="en-GB"/>
          </a:p>
        </p:txBody>
      </p:sp>
    </p:spTree>
    <p:extLst>
      <p:ext uri="{BB962C8B-B14F-4D97-AF65-F5344CB8AC3E}">
        <p14:creationId xmlns:p14="http://schemas.microsoft.com/office/powerpoint/2010/main" val="1248419096"/>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CE6D-18DE-4D4F-A405-A294AD4A466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F528A5B-5A36-464E-B1AC-EA387A8FFA3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14E6E3-7947-492D-B659-89327B167CCB}"/>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5" name="Footer Placeholder 4">
            <a:extLst>
              <a:ext uri="{FF2B5EF4-FFF2-40B4-BE49-F238E27FC236}">
                <a16:creationId xmlns:a16="http://schemas.microsoft.com/office/drawing/2014/main" id="{18ADDEF3-43FF-4552-A4CB-022E4595D7E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B3D35B1-20C4-4290-A400-7CB926979172}"/>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947938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DIAGRAM + TEXT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67C32A5-2751-DA43-8FBB-342A0C2CAD8F}"/>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8" name="Title 8">
            <a:extLst>
              <a:ext uri="{FF2B5EF4-FFF2-40B4-BE49-F238E27FC236}">
                <a16:creationId xmlns:a16="http://schemas.microsoft.com/office/drawing/2014/main" id="{C99B461D-0EBC-434E-8364-FEBA65C333D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Diagram layout with title only</a:t>
            </a:r>
          </a:p>
        </p:txBody>
      </p:sp>
      <p:sp>
        <p:nvSpPr>
          <p:cNvPr id="19" name="SmartArt Placeholder 5">
            <a:extLst>
              <a:ext uri="{FF2B5EF4-FFF2-40B4-BE49-F238E27FC236}">
                <a16:creationId xmlns:a16="http://schemas.microsoft.com/office/drawing/2014/main" id="{18A1ADD3-82F6-774A-84F8-7290437E6AA3}"/>
              </a:ext>
            </a:extLst>
          </p:cNvPr>
          <p:cNvSpPr>
            <a:spLocks noGrp="1"/>
          </p:cNvSpPr>
          <p:nvPr>
            <p:ph type="dgm" sz="quarter" idx="18"/>
          </p:nvPr>
        </p:nvSpPr>
        <p:spPr>
          <a:xfrm>
            <a:off x="4936697" y="1557338"/>
            <a:ext cx="5875765" cy="4535487"/>
          </a:xfrm>
          <a:prstGeom prst="rect">
            <a:avLst/>
          </a:prstGeom>
        </p:spPr>
        <p:txBody>
          <a:bodyPr/>
          <a:lstStyle>
            <a:lvl1pPr>
              <a:defRPr sz="1400">
                <a:solidFill>
                  <a:schemeClr val="tx2"/>
                </a:solidFill>
                <a:latin typeface="Arial" panose="020B0604020202020204" pitchFamily="34" charset="0"/>
                <a:cs typeface="Arial" panose="020B0604020202020204" pitchFamily="34" charset="0"/>
              </a:defRPr>
            </a:lvl1pPr>
          </a:lstStyle>
          <a:p>
            <a:endParaRPr lang="en-GB" noProof="0"/>
          </a:p>
        </p:txBody>
      </p:sp>
      <p:pic>
        <p:nvPicPr>
          <p:cNvPr id="13" name="Picture 12">
            <a:extLst>
              <a:ext uri="{FF2B5EF4-FFF2-40B4-BE49-F238E27FC236}">
                <a16:creationId xmlns:a16="http://schemas.microsoft.com/office/drawing/2014/main" id="{FB8C490E-1AC4-9B4F-A4F8-D74BC69DD386}"/>
              </a:ext>
            </a:extLst>
          </p:cNvPr>
          <p:cNvPicPr>
            <a:picLocks noChangeAspect="1"/>
          </p:cNvPicPr>
          <p:nvPr/>
        </p:nvPicPr>
        <p:blipFill>
          <a:blip r:embed="rId6"/>
          <a:stretch>
            <a:fillRect/>
          </a:stretch>
        </p:blipFill>
        <p:spPr>
          <a:xfrm>
            <a:off x="11691807" y="240422"/>
            <a:ext cx="265119" cy="260299"/>
          </a:xfrm>
          <a:prstGeom prst="rect">
            <a:avLst/>
          </a:prstGeom>
        </p:spPr>
      </p:pic>
      <p:sp>
        <p:nvSpPr>
          <p:cNvPr id="16" name="Text Placeholder 2">
            <a:extLst>
              <a:ext uri="{FF2B5EF4-FFF2-40B4-BE49-F238E27FC236}">
                <a16:creationId xmlns:a16="http://schemas.microsoft.com/office/drawing/2014/main" id="{F47731C1-68A4-664C-9FC6-E0DC3C6DCFB3}"/>
              </a:ext>
            </a:extLst>
          </p:cNvPr>
          <p:cNvSpPr>
            <a:spLocks noGrp="1"/>
          </p:cNvSpPr>
          <p:nvPr>
            <p:ph type="body" sz="quarter" idx="10"/>
          </p:nvPr>
        </p:nvSpPr>
        <p:spPr>
          <a:xfrm>
            <a:off x="695324" y="1557338"/>
            <a:ext cx="3868437" cy="4543725"/>
          </a:xfrm>
          <a:prstGeom prst="rect">
            <a:avLst/>
          </a:prstGeom>
        </p:spPr>
        <p:txBody>
          <a:bodyPr lIns="0" tIns="0" rIns="0" bIns="0"/>
          <a:lstStyle>
            <a:lvl1pPr>
              <a:lnSpc>
                <a:spcPct val="110000"/>
              </a:lnSpc>
              <a:spcBef>
                <a:spcPts val="1200"/>
              </a:spcBef>
              <a:defRPr sz="1400" b="1">
                <a:solidFill>
                  <a:schemeClr val="tx2"/>
                </a:solidFill>
                <a:latin typeface="Arial" panose="020B0604020202020204" pitchFamily="34" charset="0"/>
                <a:cs typeface="Arial" panose="020B0604020202020204" pitchFamily="34" charset="0"/>
              </a:defRPr>
            </a:lvl1pPr>
            <a:lvl2pPr>
              <a:lnSpc>
                <a:spcPct val="110000"/>
              </a:lnSpc>
              <a:defRPr sz="1400">
                <a:solidFill>
                  <a:schemeClr val="tx2"/>
                </a:solidFill>
                <a:latin typeface="Arial" panose="020B0604020202020204" pitchFamily="34" charset="0"/>
                <a:cs typeface="Arial" panose="020B0604020202020204" pitchFamily="34" charset="0"/>
              </a:defRPr>
            </a:lvl2pPr>
            <a:lvl3pPr>
              <a:lnSpc>
                <a:spcPct val="110000"/>
              </a:lnSpc>
              <a:buClr>
                <a:schemeClr val="bg1">
                  <a:lumMod val="50000"/>
                </a:schemeClr>
              </a:buClr>
              <a:defRPr>
                <a:solidFill>
                  <a:schemeClr val="bg1">
                    <a:lumMod val="50000"/>
                  </a:schemeClr>
                </a:solidFill>
                <a:latin typeface="Arial" panose="020B0604020202020204" pitchFamily="34" charset="0"/>
                <a:cs typeface="Arial" panose="020B0604020202020204" pitchFamily="34" charset="0"/>
              </a:defRPr>
            </a:lvl3pPr>
            <a:lvl4pPr>
              <a:lnSpc>
                <a:spcPct val="110000"/>
              </a:lnSpc>
              <a:defRPr sz="1300">
                <a:solidFill>
                  <a:schemeClr val="bg1">
                    <a:lumMod val="65000"/>
                  </a:schemeClr>
                </a:solidFill>
                <a:latin typeface="Arial" panose="020B0604020202020204" pitchFamily="34" charset="0"/>
                <a:cs typeface="Arial" panose="020B0604020202020204" pitchFamily="34" charset="0"/>
              </a:defRPr>
            </a:lvl4pPr>
            <a:lvl5pPr>
              <a:lnSpc>
                <a:spcPct val="110000"/>
              </a:lnSpc>
              <a:defRPr>
                <a:solidFill>
                  <a:schemeClr val="bg1">
                    <a:lumMod val="6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9"/>
          </p:nvPr>
        </p:nvSpPr>
        <p:spPr/>
        <p:txBody>
          <a:bodyPr/>
          <a:lstStyle/>
          <a:p>
            <a:endParaRPr lang="en-GB"/>
          </a:p>
        </p:txBody>
      </p:sp>
    </p:spTree>
    <p:extLst>
      <p:ext uri="{BB962C8B-B14F-4D97-AF65-F5344CB8AC3E}">
        <p14:creationId xmlns:p14="http://schemas.microsoft.com/office/powerpoint/2010/main" val="3962368084"/>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1_DIAGRAM + TEXT + SUBHEAD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67C32A5-2751-DA43-8FBB-342A0C2CAD8F}"/>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8" name="Title 8">
            <a:extLst>
              <a:ext uri="{FF2B5EF4-FFF2-40B4-BE49-F238E27FC236}">
                <a16:creationId xmlns:a16="http://schemas.microsoft.com/office/drawing/2014/main" id="{C99B461D-0EBC-434E-8364-FEBA65C333D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Diagram layout with title and subhead</a:t>
            </a:r>
          </a:p>
        </p:txBody>
      </p:sp>
      <p:sp>
        <p:nvSpPr>
          <p:cNvPr id="19" name="SmartArt Placeholder 5">
            <a:extLst>
              <a:ext uri="{FF2B5EF4-FFF2-40B4-BE49-F238E27FC236}">
                <a16:creationId xmlns:a16="http://schemas.microsoft.com/office/drawing/2014/main" id="{18A1ADD3-82F6-774A-84F8-7290437E6AA3}"/>
              </a:ext>
            </a:extLst>
          </p:cNvPr>
          <p:cNvSpPr>
            <a:spLocks noGrp="1"/>
          </p:cNvSpPr>
          <p:nvPr>
            <p:ph type="dgm" sz="quarter" idx="18"/>
          </p:nvPr>
        </p:nvSpPr>
        <p:spPr>
          <a:xfrm>
            <a:off x="4936697" y="1808163"/>
            <a:ext cx="5875765" cy="4284662"/>
          </a:xfrm>
          <a:prstGeom prst="rect">
            <a:avLst/>
          </a:prstGeom>
        </p:spPr>
        <p:txBody>
          <a:bodyPr/>
          <a:lstStyle>
            <a:lvl1pPr>
              <a:defRPr sz="1400">
                <a:solidFill>
                  <a:schemeClr val="tx2"/>
                </a:solidFill>
                <a:latin typeface="Arial" panose="020B0604020202020204" pitchFamily="34" charset="0"/>
                <a:cs typeface="Arial" panose="020B0604020202020204" pitchFamily="34" charset="0"/>
              </a:defRPr>
            </a:lvl1pPr>
          </a:lstStyle>
          <a:p>
            <a:endParaRPr lang="en-GB" noProof="0"/>
          </a:p>
        </p:txBody>
      </p:sp>
      <p:sp>
        <p:nvSpPr>
          <p:cNvPr id="21" name="Content Placeholder 4">
            <a:extLst>
              <a:ext uri="{FF2B5EF4-FFF2-40B4-BE49-F238E27FC236}">
                <a16:creationId xmlns:a16="http://schemas.microsoft.com/office/drawing/2014/main" id="{ECB2CA92-7327-AE4E-96D0-1A3E349CAD5E}"/>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3" name="Picture 12">
            <a:extLst>
              <a:ext uri="{FF2B5EF4-FFF2-40B4-BE49-F238E27FC236}">
                <a16:creationId xmlns:a16="http://schemas.microsoft.com/office/drawing/2014/main" id="{FB8C490E-1AC4-9B4F-A4F8-D74BC69DD386}"/>
              </a:ext>
            </a:extLst>
          </p:cNvPr>
          <p:cNvPicPr>
            <a:picLocks noChangeAspect="1"/>
          </p:cNvPicPr>
          <p:nvPr/>
        </p:nvPicPr>
        <p:blipFill>
          <a:blip r:embed="rId6"/>
          <a:stretch>
            <a:fillRect/>
          </a:stretch>
        </p:blipFill>
        <p:spPr>
          <a:xfrm>
            <a:off x="11691807" y="240422"/>
            <a:ext cx="265119" cy="260299"/>
          </a:xfrm>
          <a:prstGeom prst="rect">
            <a:avLst/>
          </a:prstGeom>
        </p:spPr>
      </p:pic>
      <p:sp>
        <p:nvSpPr>
          <p:cNvPr id="16" name="Text Placeholder 2">
            <a:extLst>
              <a:ext uri="{FF2B5EF4-FFF2-40B4-BE49-F238E27FC236}">
                <a16:creationId xmlns:a16="http://schemas.microsoft.com/office/drawing/2014/main" id="{BA6B02C6-D2DB-5B40-B8C7-17AA7654B1CC}"/>
              </a:ext>
            </a:extLst>
          </p:cNvPr>
          <p:cNvSpPr>
            <a:spLocks noGrp="1"/>
          </p:cNvSpPr>
          <p:nvPr>
            <p:ph type="body" sz="quarter" idx="10"/>
          </p:nvPr>
        </p:nvSpPr>
        <p:spPr>
          <a:xfrm>
            <a:off x="695324" y="1808163"/>
            <a:ext cx="3868437" cy="4292900"/>
          </a:xfrm>
          <a:prstGeom prst="rect">
            <a:avLst/>
          </a:prstGeom>
        </p:spPr>
        <p:txBody>
          <a:bodyPr lIns="0" tIns="0" rIns="0" bIns="0"/>
          <a:lstStyle>
            <a:lvl1pPr>
              <a:lnSpc>
                <a:spcPct val="110000"/>
              </a:lnSpc>
              <a:spcBef>
                <a:spcPts val="1200"/>
              </a:spcBef>
              <a:defRPr sz="1400" b="1">
                <a:solidFill>
                  <a:schemeClr val="tx2"/>
                </a:solidFill>
                <a:latin typeface="Arial" panose="020B0604020202020204" pitchFamily="34" charset="0"/>
                <a:cs typeface="Arial" panose="020B0604020202020204" pitchFamily="34" charset="0"/>
              </a:defRPr>
            </a:lvl1pPr>
            <a:lvl2pPr>
              <a:lnSpc>
                <a:spcPct val="110000"/>
              </a:lnSpc>
              <a:defRPr sz="1400">
                <a:solidFill>
                  <a:schemeClr val="tx2"/>
                </a:solidFill>
                <a:latin typeface="Arial" panose="020B0604020202020204" pitchFamily="34" charset="0"/>
                <a:cs typeface="Arial" panose="020B0604020202020204" pitchFamily="34" charset="0"/>
              </a:defRPr>
            </a:lvl2pPr>
            <a:lvl3pPr>
              <a:lnSpc>
                <a:spcPct val="110000"/>
              </a:lnSpc>
              <a:buClr>
                <a:schemeClr val="bg1">
                  <a:lumMod val="50000"/>
                </a:schemeClr>
              </a:buClr>
              <a:defRPr>
                <a:solidFill>
                  <a:schemeClr val="bg1">
                    <a:lumMod val="50000"/>
                  </a:schemeClr>
                </a:solidFill>
                <a:latin typeface="Arial" panose="020B0604020202020204" pitchFamily="34" charset="0"/>
                <a:cs typeface="Arial" panose="020B0604020202020204" pitchFamily="34" charset="0"/>
              </a:defRPr>
            </a:lvl3pPr>
            <a:lvl4pPr>
              <a:lnSpc>
                <a:spcPct val="110000"/>
              </a:lnSpc>
              <a:defRPr sz="1300">
                <a:solidFill>
                  <a:schemeClr val="bg1">
                    <a:lumMod val="65000"/>
                  </a:schemeClr>
                </a:solidFill>
                <a:latin typeface="Arial" panose="020B0604020202020204" pitchFamily="34" charset="0"/>
                <a:cs typeface="Arial" panose="020B0604020202020204" pitchFamily="34" charset="0"/>
              </a:defRPr>
            </a:lvl4pPr>
            <a:lvl5pPr>
              <a:lnSpc>
                <a:spcPct val="110000"/>
              </a:lnSpc>
              <a:defRPr>
                <a:solidFill>
                  <a:schemeClr val="bg1">
                    <a:lumMod val="6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9"/>
          </p:nvPr>
        </p:nvSpPr>
        <p:spPr/>
        <p:txBody>
          <a:bodyPr/>
          <a:lstStyle/>
          <a:p>
            <a:endParaRPr lang="en-GB"/>
          </a:p>
        </p:txBody>
      </p:sp>
    </p:spTree>
    <p:extLst>
      <p:ext uri="{BB962C8B-B14F-4D97-AF65-F5344CB8AC3E}">
        <p14:creationId xmlns:p14="http://schemas.microsoft.com/office/powerpoint/2010/main" val="2214819395"/>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TABLE with ENS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3187EF-D42F-EA4A-99E2-BED83BBBA78A}"/>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a:t>
            </a:r>
            <a:r>
              <a:rPr lang="en-GB" sz="700" baseline="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a:t>
            </a: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able Placeholder 9">
            <a:extLst>
              <a:ext uri="{FF2B5EF4-FFF2-40B4-BE49-F238E27FC236}">
                <a16:creationId xmlns:a16="http://schemas.microsoft.com/office/drawing/2014/main" id="{3F466B31-EE8C-4C49-B6DF-C353DEDE61C9}"/>
              </a:ext>
            </a:extLst>
          </p:cNvPr>
          <p:cNvSpPr>
            <a:spLocks noGrp="1"/>
          </p:cNvSpPr>
          <p:nvPr>
            <p:ph type="tbl" sz="quarter" idx="18"/>
          </p:nvPr>
        </p:nvSpPr>
        <p:spPr>
          <a:xfrm>
            <a:off x="704499" y="1557338"/>
            <a:ext cx="10107964" cy="4535487"/>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GB" noProof="0"/>
          </a:p>
        </p:txBody>
      </p:sp>
      <p:sp>
        <p:nvSpPr>
          <p:cNvPr id="15" name="Title 8">
            <a:extLst>
              <a:ext uri="{FF2B5EF4-FFF2-40B4-BE49-F238E27FC236}">
                <a16:creationId xmlns:a16="http://schemas.microsoft.com/office/drawing/2014/main" id="{99974BB1-2D87-8844-970A-BCECDCE49F74}"/>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Table styles, 24pt, x0.9 line spacing</a:t>
            </a:r>
          </a:p>
        </p:txBody>
      </p:sp>
      <p:pic>
        <p:nvPicPr>
          <p:cNvPr id="18" name="Picture 17">
            <a:extLst>
              <a:ext uri="{FF2B5EF4-FFF2-40B4-BE49-F238E27FC236}">
                <a16:creationId xmlns:a16="http://schemas.microsoft.com/office/drawing/2014/main" id="{E32C5F6E-41EA-C44B-B0ED-A5873680C80E}"/>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 name="Footer Placeholder 1"/>
          <p:cNvSpPr>
            <a:spLocks noGrp="1"/>
          </p:cNvSpPr>
          <p:nvPr>
            <p:ph type="ftr" sz="quarter" idx="19"/>
          </p:nvPr>
        </p:nvSpPr>
        <p:spPr/>
        <p:txBody>
          <a:bodyPr/>
          <a:lstStyle/>
          <a:p>
            <a:endParaRPr lang="en-GB"/>
          </a:p>
        </p:txBody>
      </p:sp>
    </p:spTree>
    <p:extLst>
      <p:ext uri="{BB962C8B-B14F-4D97-AF65-F5344CB8AC3E}">
        <p14:creationId xmlns:p14="http://schemas.microsoft.com/office/powerpoint/2010/main" val="329270014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1_BULLET LIST + SUBHEAD with ENS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11A7275-D530-284C-AF56-4979BB1C182A}"/>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635"/>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2023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8" name="Title 8">
            <a:extLst>
              <a:ext uri="{FF2B5EF4-FFF2-40B4-BE49-F238E27FC236}">
                <a16:creationId xmlns:a16="http://schemas.microsoft.com/office/drawing/2014/main" id="{6228C18C-13D6-DD4D-8EC2-00C1200320BA}"/>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Single bullet list, 24pt, x0.9 line spacing</a:t>
            </a:r>
          </a:p>
        </p:txBody>
      </p:sp>
      <p:pic>
        <p:nvPicPr>
          <p:cNvPr id="16" name="Picture 15">
            <a:extLst>
              <a:ext uri="{FF2B5EF4-FFF2-40B4-BE49-F238E27FC236}">
                <a16:creationId xmlns:a16="http://schemas.microsoft.com/office/drawing/2014/main" id="{EA077437-683D-7F47-88E9-41B3DB0CEA34}"/>
              </a:ext>
            </a:extLst>
          </p:cNvPr>
          <p:cNvPicPr>
            <a:picLocks noChangeAspect="1"/>
          </p:cNvPicPr>
          <p:nvPr userDrawn="1"/>
        </p:nvPicPr>
        <p:blipFill>
          <a:blip r:embed="rId6"/>
          <a:stretch>
            <a:fillRect/>
          </a:stretch>
        </p:blipFill>
        <p:spPr>
          <a:xfrm>
            <a:off x="11691807" y="240422"/>
            <a:ext cx="265119" cy="260299"/>
          </a:xfrm>
          <a:prstGeom prst="rect">
            <a:avLst/>
          </a:prstGeom>
        </p:spPr>
      </p:pic>
      <p:sp>
        <p:nvSpPr>
          <p:cNvPr id="13" name="Content Placeholder 4">
            <a:extLst>
              <a:ext uri="{FF2B5EF4-FFF2-40B4-BE49-F238E27FC236}">
                <a16:creationId xmlns:a16="http://schemas.microsoft.com/office/drawing/2014/main" id="{BD52D484-2B07-C74C-8C03-A01BAF551DC1}"/>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sp>
        <p:nvSpPr>
          <p:cNvPr id="2" name="Footer Placeholder 1"/>
          <p:cNvSpPr>
            <a:spLocks noGrp="1"/>
          </p:cNvSpPr>
          <p:nvPr>
            <p:ph type="ftr" sz="quarter" idx="13"/>
          </p:nvPr>
        </p:nvSpPr>
        <p:spPr/>
        <p:txBody>
          <a:bodyPr/>
          <a:lstStyle/>
          <a:p>
            <a:endParaRPr lang="en-GB"/>
          </a:p>
        </p:txBody>
      </p:sp>
      <p:sp>
        <p:nvSpPr>
          <p:cNvPr id="5" name="Text Placeholder 4"/>
          <p:cNvSpPr>
            <a:spLocks noGrp="1"/>
          </p:cNvSpPr>
          <p:nvPr>
            <p:ph type="body" sz="quarter" idx="14"/>
          </p:nvPr>
        </p:nvSpPr>
        <p:spPr>
          <a:xfrm>
            <a:off x="695325" y="1808163"/>
            <a:ext cx="9361488" cy="4284662"/>
          </a:xfrm>
        </p:spPr>
        <p:txBody>
          <a:bodyPr/>
          <a:lstStyle>
            <a:lvl1pPr>
              <a:spcBef>
                <a:spcPts val="500"/>
              </a:spcBef>
              <a:defRPr/>
            </a:lvl1pPr>
            <a:lvl2pPr>
              <a:spcBef>
                <a:spcPts val="500"/>
              </a:spcBef>
              <a:defRPr/>
            </a:lvl2pPr>
            <a:lvl3pPr>
              <a:spcBef>
                <a:spcPts val="500"/>
              </a:spcBef>
              <a:defRPr/>
            </a:lvl3pPr>
            <a:lvl4pPr>
              <a:spcBef>
                <a:spcPts val="500"/>
              </a:spcBef>
              <a:defRPr/>
            </a:lvl4pPr>
            <a:lvl5pPr>
              <a:spcBef>
                <a:spcPts val="5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8705969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GREY DIVIDER with ENSO">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F389E2-B03C-5749-ACC7-DBBBB4859CA7}"/>
              </a:ext>
            </a:extLst>
          </p:cNvPr>
          <p:cNvPicPr>
            <a:picLocks noChangeAspect="1"/>
          </p:cNvPicPr>
          <p:nvPr userDrawn="1"/>
        </p:nvPicPr>
        <p:blipFill>
          <a:blip r:embed="rId2">
            <a:lum bright="70000" contrast="-70000"/>
            <a:alphaModFix amt="16000"/>
          </a:blip>
          <a:stretch>
            <a:fillRect/>
          </a:stretch>
        </p:blipFill>
        <p:spPr>
          <a:xfrm>
            <a:off x="4715933" y="2500365"/>
            <a:ext cx="7476067" cy="4357635"/>
          </a:xfrm>
          <a:prstGeom prst="rect">
            <a:avLst/>
          </a:prstGeom>
        </p:spPr>
      </p:pic>
      <p:sp>
        <p:nvSpPr>
          <p:cNvPr id="12" name="Text Placeholder 11">
            <a:extLst>
              <a:ext uri="{FF2B5EF4-FFF2-40B4-BE49-F238E27FC236}">
                <a16:creationId xmlns:a16="http://schemas.microsoft.com/office/drawing/2014/main" id="{84AEDC11-CF78-EC47-95C0-31321AA3DEB9}"/>
              </a:ext>
            </a:extLst>
          </p:cNvPr>
          <p:cNvSpPr>
            <a:spLocks noGrp="1"/>
          </p:cNvSpPr>
          <p:nvPr>
            <p:ph type="body" sz="quarter" idx="10" hasCustomPrompt="1"/>
          </p:nvPr>
        </p:nvSpPr>
        <p:spPr>
          <a:xfrm>
            <a:off x="71082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bg1"/>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Changes to Pre-CAP</a:t>
            </a:r>
            <a:br>
              <a:rPr lang="en-GB" noProof="0"/>
            </a:br>
            <a:br>
              <a:rPr lang="en-GB" noProof="0"/>
            </a:br>
            <a:endParaRPr lang="en-GB" noProof="0"/>
          </a:p>
        </p:txBody>
      </p:sp>
      <p:pic>
        <p:nvPicPr>
          <p:cNvPr id="11" name="Graphic 10">
            <a:extLst>
              <a:ext uri="{FF2B5EF4-FFF2-40B4-BE49-F238E27FC236}">
                <a16:creationId xmlns:a16="http://schemas.microsoft.com/office/drawing/2014/main" id="{7CDEBD75-6807-324A-A156-18AAC1B3F40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6" name="Picture 15">
            <a:extLst>
              <a:ext uri="{FF2B5EF4-FFF2-40B4-BE49-F238E27FC236}">
                <a16:creationId xmlns:a16="http://schemas.microsoft.com/office/drawing/2014/main" id="{C7958157-0555-3C44-AAB7-42C08D104388}"/>
              </a:ext>
            </a:extLst>
          </p:cNvPr>
          <p:cNvPicPr>
            <a:picLocks noChangeAspect="1"/>
          </p:cNvPicPr>
          <p:nvPr userDrawn="1"/>
        </p:nvPicPr>
        <p:blipFill>
          <a:blip r:embed="rId5"/>
          <a:stretch>
            <a:fillRect/>
          </a:stretch>
        </p:blipFill>
        <p:spPr>
          <a:xfrm>
            <a:off x="11757208" y="593502"/>
            <a:ext cx="153821" cy="1377401"/>
          </a:xfrm>
          <a:prstGeom prst="rect">
            <a:avLst/>
          </a:prstGeom>
        </p:spPr>
      </p:pic>
      <p:pic>
        <p:nvPicPr>
          <p:cNvPr id="17" name="Picture 16">
            <a:extLst>
              <a:ext uri="{FF2B5EF4-FFF2-40B4-BE49-F238E27FC236}">
                <a16:creationId xmlns:a16="http://schemas.microsoft.com/office/drawing/2014/main" id="{7EC39C3B-515C-4E46-ADFE-E4D90FAE5207}"/>
              </a:ext>
            </a:extLst>
          </p:cNvPr>
          <p:cNvPicPr>
            <a:picLocks noChangeAspect="1"/>
          </p:cNvPicPr>
          <p:nvPr userDrawn="1"/>
        </p:nvPicPr>
        <p:blipFill>
          <a:blip r:embed="rId6"/>
          <a:stretch>
            <a:fillRect/>
          </a:stretch>
        </p:blipFill>
        <p:spPr>
          <a:xfrm>
            <a:off x="11701559" y="240422"/>
            <a:ext cx="265119" cy="260299"/>
          </a:xfrm>
          <a:prstGeom prst="rect">
            <a:avLst/>
          </a:prstGeom>
        </p:spPr>
      </p:pic>
    </p:spTree>
    <p:extLst>
      <p:ext uri="{BB962C8B-B14F-4D97-AF65-F5344CB8AC3E}">
        <p14:creationId xmlns:p14="http://schemas.microsoft.com/office/powerpoint/2010/main" val="2127957995"/>
      </p:ext>
    </p:extLst>
  </p:cSld>
  <p:clrMapOvr>
    <a:masterClrMapping/>
  </p:clrMapOvr>
  <p:extLst>
    <p:ext uri="{DCECCB84-F9BA-43D5-87BE-67443E8EF086}">
      <p15:sldGuideLst xmlns:p15="http://schemas.microsoft.com/office/powerpoint/2012/main">
        <p15:guide id="2" pos="438">
          <p15:clr>
            <a:srgbClr val="FBAE40"/>
          </p15:clr>
        </p15:guide>
        <p15:guide id="3" orient="horz" pos="2636">
          <p15:clr>
            <a:srgbClr val="FBAE40"/>
          </p15:clr>
        </p15:guide>
        <p15:guide id="4" orient="horz" pos="295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UE DIVIDER with ENSO">
    <p:bg>
      <p:bgPr>
        <a:solidFill>
          <a:schemeClr val="tx2"/>
        </a:solidFill>
        <a:effectLst/>
      </p:bgPr>
    </p:bg>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79A80EE4-5968-804C-9D66-204B302F6112}"/>
              </a:ext>
            </a:extLst>
          </p:cNvPr>
          <p:cNvSpPr>
            <a:spLocks noGrp="1"/>
          </p:cNvSpPr>
          <p:nvPr>
            <p:ph type="body" sz="quarter" idx="10" hasCustomPrompt="1"/>
          </p:nvPr>
        </p:nvSpPr>
        <p:spPr>
          <a:xfrm>
            <a:off x="70801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bg1"/>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General: </a:t>
            </a:r>
            <a:br>
              <a:rPr lang="en-GB" noProof="0"/>
            </a:br>
            <a:r>
              <a:rPr lang="en-GB" noProof="0"/>
              <a:t>36pt size</a:t>
            </a:r>
            <a:br>
              <a:rPr lang="en-GB" noProof="0"/>
            </a:br>
            <a:r>
              <a:rPr lang="en-GB" noProof="0"/>
              <a:t>x0.9 line spacing</a:t>
            </a:r>
          </a:p>
        </p:txBody>
      </p:sp>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3600" y="6456396"/>
            <a:ext cx="796218" cy="115608"/>
          </a:xfrm>
          <a:prstGeom prst="rect">
            <a:avLst/>
          </a:prstGeom>
        </p:spPr>
      </p:pic>
      <p:sp>
        <p:nvSpPr>
          <p:cNvPr id="8" name="Text Placeholder 11">
            <a:extLst>
              <a:ext uri="{FF2B5EF4-FFF2-40B4-BE49-F238E27FC236}">
                <a16:creationId xmlns:a16="http://schemas.microsoft.com/office/drawing/2014/main" id="{FA259540-FDFC-CD4D-9716-4A7DBE70FBDB}"/>
              </a:ext>
            </a:extLst>
          </p:cNvPr>
          <p:cNvSpPr>
            <a:spLocks noGrp="1"/>
          </p:cNvSpPr>
          <p:nvPr>
            <p:ph type="body" sz="quarter" idx="15" hasCustomPrompt="1"/>
          </p:nvPr>
        </p:nvSpPr>
        <p:spPr>
          <a:xfrm>
            <a:off x="708012" y="4312251"/>
            <a:ext cx="6895771" cy="370533"/>
          </a:xfrm>
          <a:prstGeom prst="rect">
            <a:avLst/>
          </a:prstGeom>
        </p:spPr>
        <p:txBody>
          <a:bodyPr lIns="0" tIns="0" rIns="0" bIns="0"/>
          <a:lstStyle>
            <a:lvl1pPr marL="0" indent="0">
              <a:lnSpc>
                <a:spcPct val="110000"/>
              </a:lnSpc>
              <a:buNone/>
              <a:defRPr sz="2000" b="0" i="0">
                <a:solidFill>
                  <a:schemeClr val="bg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noProof="0"/>
              <a:t>Sub-heading 20pt, x1.1 line spacing</a:t>
            </a:r>
          </a:p>
        </p:txBody>
      </p:sp>
      <p:pic>
        <p:nvPicPr>
          <p:cNvPr id="13" name="Picture 12">
            <a:extLst>
              <a:ext uri="{FF2B5EF4-FFF2-40B4-BE49-F238E27FC236}">
                <a16:creationId xmlns:a16="http://schemas.microsoft.com/office/drawing/2014/main" id="{B6F6B25B-13A1-B84F-9993-5DCD80B8736E}"/>
              </a:ext>
            </a:extLst>
          </p:cNvPr>
          <p:cNvPicPr>
            <a:picLocks noChangeAspect="1"/>
          </p:cNvPicPr>
          <p:nvPr userDrawn="1"/>
        </p:nvPicPr>
        <p:blipFill>
          <a:blip r:embed="rId4"/>
          <a:stretch>
            <a:fillRect/>
          </a:stretch>
        </p:blipFill>
        <p:spPr>
          <a:xfrm>
            <a:off x="11757208" y="593502"/>
            <a:ext cx="153821" cy="1377401"/>
          </a:xfrm>
          <a:prstGeom prst="rect">
            <a:avLst/>
          </a:prstGeom>
        </p:spPr>
      </p:pic>
      <p:pic>
        <p:nvPicPr>
          <p:cNvPr id="14" name="Picture 13">
            <a:extLst>
              <a:ext uri="{FF2B5EF4-FFF2-40B4-BE49-F238E27FC236}">
                <a16:creationId xmlns:a16="http://schemas.microsoft.com/office/drawing/2014/main" id="{DB80B06D-EC75-9943-99EC-A73B2EE8D2EC}"/>
              </a:ext>
            </a:extLst>
          </p:cNvPr>
          <p:cNvPicPr>
            <a:picLocks noChangeAspect="1"/>
          </p:cNvPicPr>
          <p:nvPr userDrawn="1"/>
        </p:nvPicPr>
        <p:blipFill>
          <a:blip r:embed="rId5"/>
          <a:stretch>
            <a:fillRect/>
          </a:stretch>
        </p:blipFill>
        <p:spPr>
          <a:xfrm>
            <a:off x="11701559" y="240422"/>
            <a:ext cx="265119" cy="260299"/>
          </a:xfrm>
          <a:prstGeom prst="rect">
            <a:avLst/>
          </a:prstGeom>
        </p:spPr>
      </p:pic>
      <p:pic>
        <p:nvPicPr>
          <p:cNvPr id="15" name="Picture 14">
            <a:extLst>
              <a:ext uri="{FF2B5EF4-FFF2-40B4-BE49-F238E27FC236}">
                <a16:creationId xmlns:a16="http://schemas.microsoft.com/office/drawing/2014/main" id="{D62C2333-F52C-204F-A8E2-5CB4FAC73ECF}"/>
              </a:ext>
            </a:extLst>
          </p:cNvPr>
          <p:cNvPicPr>
            <a:picLocks noChangeAspect="1"/>
          </p:cNvPicPr>
          <p:nvPr userDrawn="1"/>
        </p:nvPicPr>
        <p:blipFill>
          <a:blip r:embed="rId6">
            <a:duotone>
              <a:schemeClr val="bg2">
                <a:shade val="45000"/>
                <a:satMod val="135000"/>
              </a:schemeClr>
              <a:prstClr val="white"/>
            </a:duotone>
            <a:alphaModFix amt="35000"/>
          </a:blip>
          <a:stretch>
            <a:fillRect/>
          </a:stretch>
        </p:blipFill>
        <p:spPr>
          <a:xfrm>
            <a:off x="4715933" y="2500365"/>
            <a:ext cx="7476067" cy="4357635"/>
          </a:xfrm>
          <a:prstGeom prst="rect">
            <a:avLst/>
          </a:prstGeom>
        </p:spPr>
      </p:pic>
    </p:spTree>
    <p:extLst>
      <p:ext uri="{BB962C8B-B14F-4D97-AF65-F5344CB8AC3E}">
        <p14:creationId xmlns:p14="http://schemas.microsoft.com/office/powerpoint/2010/main" val="1643800912"/>
      </p:ext>
    </p:extLst>
  </p:cSld>
  <p:clrMapOvr>
    <a:masterClrMapping/>
  </p:clrMapOvr>
  <p:extLst>
    <p:ext uri="{DCECCB84-F9BA-43D5-87BE-67443E8EF086}">
      <p15:sldGuideLst xmlns:p15="http://schemas.microsoft.com/office/powerpoint/2012/main">
        <p15:guide id="1" orient="horz" pos="2636">
          <p15:clr>
            <a:srgbClr val="FBAE40"/>
          </p15:clr>
        </p15:guide>
        <p15:guide id="2" orient="horz" pos="295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DIVIDER with ENS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405F1F-224E-8F41-B50D-CB0937BA7FCD}"/>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sp>
        <p:nvSpPr>
          <p:cNvPr id="4" name="Text Placeholder 11">
            <a:extLst>
              <a:ext uri="{FF2B5EF4-FFF2-40B4-BE49-F238E27FC236}">
                <a16:creationId xmlns:a16="http://schemas.microsoft.com/office/drawing/2014/main" id="{79A80EE4-5968-804C-9D66-204B302F6112}"/>
              </a:ext>
            </a:extLst>
          </p:cNvPr>
          <p:cNvSpPr>
            <a:spLocks noGrp="1"/>
          </p:cNvSpPr>
          <p:nvPr>
            <p:ph type="body" sz="quarter" idx="10" hasCustomPrompt="1"/>
          </p:nvPr>
        </p:nvSpPr>
        <p:spPr>
          <a:xfrm>
            <a:off x="70801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tx2"/>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General: </a:t>
            </a:r>
            <a:br>
              <a:rPr lang="en-GB" noProof="0"/>
            </a:br>
            <a:r>
              <a:rPr lang="en-GB" noProof="0"/>
              <a:t>36pt size</a:t>
            </a:r>
            <a:br>
              <a:rPr lang="en-GB" noProof="0"/>
            </a:br>
            <a:r>
              <a:rPr lang="en-GB" noProof="0"/>
              <a:t>x0.9 line spacing</a:t>
            </a:r>
          </a:p>
        </p:txBody>
      </p:sp>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sp>
        <p:nvSpPr>
          <p:cNvPr id="8" name="Text Placeholder 11">
            <a:extLst>
              <a:ext uri="{FF2B5EF4-FFF2-40B4-BE49-F238E27FC236}">
                <a16:creationId xmlns:a16="http://schemas.microsoft.com/office/drawing/2014/main" id="{FA259540-FDFC-CD4D-9716-4A7DBE70FBDB}"/>
              </a:ext>
            </a:extLst>
          </p:cNvPr>
          <p:cNvSpPr>
            <a:spLocks noGrp="1"/>
          </p:cNvSpPr>
          <p:nvPr>
            <p:ph type="body" sz="quarter" idx="15" hasCustomPrompt="1"/>
          </p:nvPr>
        </p:nvSpPr>
        <p:spPr>
          <a:xfrm>
            <a:off x="708012" y="4320000"/>
            <a:ext cx="6895771" cy="370533"/>
          </a:xfrm>
          <a:prstGeom prst="rect">
            <a:avLst/>
          </a:prstGeom>
        </p:spPr>
        <p:txBody>
          <a:bodyPr lIns="0" tIns="0" rIns="0" bIns="0"/>
          <a:lstStyle>
            <a:lvl1pPr marL="0" indent="0">
              <a:lnSpc>
                <a:spcPct val="110000"/>
              </a:lnSpc>
              <a:buNone/>
              <a:defRPr sz="2000" b="0" i="0">
                <a:solidFill>
                  <a:schemeClr val="tx1">
                    <a:lumMod val="50000"/>
                    <a:lumOff val="50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noProof="0"/>
              <a:t>Sub-heading 20pt, x1.1 line spacing</a:t>
            </a:r>
          </a:p>
        </p:txBody>
      </p:sp>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15" name="TextBox 14">
            <a:extLst>
              <a:ext uri="{FF2B5EF4-FFF2-40B4-BE49-F238E27FC236}">
                <a16:creationId xmlns:a16="http://schemas.microsoft.com/office/drawing/2014/main" id="{C48913BE-4B50-8B41-9CAD-A48BBC1EFB35}"/>
              </a:ext>
            </a:extLst>
          </p:cNvPr>
          <p:cNvSpPr txBox="1"/>
          <p:nvPr userDrawn="1"/>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6" name="Slide Number Placeholder 1">
            <a:extLst>
              <a:ext uri="{FF2B5EF4-FFF2-40B4-BE49-F238E27FC236}">
                <a16:creationId xmlns:a16="http://schemas.microsoft.com/office/drawing/2014/main" id="{F04ECD62-506D-2041-815C-CCD1F9EBFC19}"/>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1" name="Picture 10">
            <a:extLst>
              <a:ext uri="{FF2B5EF4-FFF2-40B4-BE49-F238E27FC236}">
                <a16:creationId xmlns:a16="http://schemas.microsoft.com/office/drawing/2014/main" id="{1479FB65-3E86-5C48-9BE6-3711DAAA9F00}"/>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1105624084"/>
      </p:ext>
    </p:extLst>
  </p:cSld>
  <p:clrMapOvr>
    <a:masterClrMapping/>
  </p:clrMapOvr>
  <p:extLst>
    <p:ext uri="{DCECCB84-F9BA-43D5-87BE-67443E8EF086}">
      <p15:sldGuideLst xmlns:p15="http://schemas.microsoft.com/office/powerpoint/2012/main">
        <p15:guide id="1" orient="horz" pos="2636">
          <p15:clr>
            <a:srgbClr val="FBAE40"/>
          </p15:clr>
        </p15:guide>
        <p15:guide id="2" orient="horz" pos="295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DC45-A8BD-015A-2079-8F165EC6B10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7FE7D01-F556-9142-10A4-D86FA7916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2D2CC7-36AE-3A87-159B-2914B3933B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DD82310-B08E-8F1C-BC79-0D482910F4E5}"/>
              </a:ext>
            </a:extLst>
          </p:cNvPr>
          <p:cNvSpPr>
            <a:spLocks noGrp="1"/>
          </p:cNvSpPr>
          <p:nvPr>
            <p:ph type="dt" sz="half" idx="10"/>
          </p:nvPr>
        </p:nvSpPr>
        <p:spPr/>
        <p:txBody>
          <a:bodyPr/>
          <a:lstStyle/>
          <a:p>
            <a:fld id="{C61A8E6E-999A-412D-B93B-9D4680075B0F}" type="datetimeFigureOut">
              <a:rPr lang="en-GB" smtClean="0"/>
              <a:t>17/06/2024</a:t>
            </a:fld>
            <a:endParaRPr lang="en-GB"/>
          </a:p>
        </p:txBody>
      </p:sp>
      <p:sp>
        <p:nvSpPr>
          <p:cNvPr id="6" name="Footer Placeholder 5">
            <a:extLst>
              <a:ext uri="{FF2B5EF4-FFF2-40B4-BE49-F238E27FC236}">
                <a16:creationId xmlns:a16="http://schemas.microsoft.com/office/drawing/2014/main" id="{B28CAD45-5173-F383-3E80-C5A942C628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C9711D-973E-CB8D-7595-6D2E409282AB}"/>
              </a:ext>
            </a:extLst>
          </p:cNvPr>
          <p:cNvSpPr>
            <a:spLocks noGrp="1"/>
          </p:cNvSpPr>
          <p:nvPr>
            <p:ph type="sldNum" sz="quarter" idx="12"/>
          </p:nvPr>
        </p:nvSpPr>
        <p:spPr/>
        <p:txBody>
          <a:bodyPr/>
          <a:lstStyle/>
          <a:p>
            <a:fld id="{B6D04D09-6FC8-40D5-AF16-6767B914496C}" type="slidenum">
              <a:rPr lang="en-GB" smtClean="0"/>
              <a:t>‹#›</a:t>
            </a:fld>
            <a:endParaRPr lang="en-GB"/>
          </a:p>
        </p:txBody>
      </p:sp>
    </p:spTree>
    <p:extLst>
      <p:ext uri="{BB962C8B-B14F-4D97-AF65-F5344CB8AC3E}">
        <p14:creationId xmlns:p14="http://schemas.microsoft.com/office/powerpoint/2010/main" val="24013923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2875-E624-4644-8BFB-647A81F541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1AB338-4EF6-DD17-45F3-AF92E98A7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16A70A8-D00E-C79C-B250-9327DBFBC6D2}"/>
              </a:ext>
            </a:extLst>
          </p:cNvPr>
          <p:cNvSpPr>
            <a:spLocks noGrp="1"/>
          </p:cNvSpPr>
          <p:nvPr>
            <p:ph type="dt" sz="half" idx="10"/>
          </p:nvPr>
        </p:nvSpPr>
        <p:spPr/>
        <p:txBody>
          <a:bodyPr/>
          <a:lstStyle/>
          <a:p>
            <a:fld id="{C61A8E6E-999A-412D-B93B-9D4680075B0F}" type="datetimeFigureOut">
              <a:rPr lang="en-GB" smtClean="0"/>
              <a:t>17/06/2024</a:t>
            </a:fld>
            <a:endParaRPr lang="en-GB"/>
          </a:p>
        </p:txBody>
      </p:sp>
      <p:sp>
        <p:nvSpPr>
          <p:cNvPr id="5" name="Footer Placeholder 4">
            <a:extLst>
              <a:ext uri="{FF2B5EF4-FFF2-40B4-BE49-F238E27FC236}">
                <a16:creationId xmlns:a16="http://schemas.microsoft.com/office/drawing/2014/main" id="{B1A57A4D-6757-09EA-AE43-DD4FA56B8F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EF7498-3E47-E510-E4DF-AE2F646FEA9F}"/>
              </a:ext>
            </a:extLst>
          </p:cNvPr>
          <p:cNvSpPr>
            <a:spLocks noGrp="1"/>
          </p:cNvSpPr>
          <p:nvPr>
            <p:ph type="sldNum" sz="quarter" idx="12"/>
          </p:nvPr>
        </p:nvSpPr>
        <p:spPr/>
        <p:txBody>
          <a:bodyPr/>
          <a:lstStyle/>
          <a:p>
            <a:fld id="{B6D04D09-6FC8-40D5-AF16-6767B914496C}" type="slidenum">
              <a:rPr lang="en-GB" smtClean="0"/>
              <a:t>‹#›</a:t>
            </a:fld>
            <a:endParaRPr lang="en-GB"/>
          </a:p>
        </p:txBody>
      </p:sp>
    </p:spTree>
    <p:extLst>
      <p:ext uri="{BB962C8B-B14F-4D97-AF65-F5344CB8AC3E}">
        <p14:creationId xmlns:p14="http://schemas.microsoft.com/office/powerpoint/2010/main" val="240397021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1A062D3-7BCF-4536-A42D-349753CA4A82}"/>
              </a:ext>
            </a:extLst>
          </p:cNvPr>
          <p:cNvSpPr>
            <a:spLocks noGrp="1"/>
          </p:cNvSpPr>
          <p:nvPr>
            <p:ph type="sldNum" sz="quarter" idx="4"/>
          </p:nvPr>
        </p:nvSpPr>
        <p:spPr>
          <a:xfrm>
            <a:off x="0" y="64947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18360-36AB-4BDD-810F-B3B1551A3D74}" type="slidenum">
              <a:rPr lang="en-GB" smtClean="0"/>
              <a:pPr/>
              <a:t>‹#›</a:t>
            </a:fld>
            <a:endParaRPr lang="en-GB"/>
          </a:p>
        </p:txBody>
      </p:sp>
      <p:pic>
        <p:nvPicPr>
          <p:cNvPr id="6" name="Picture 1" descr="CPS &#10;Future &#10;Casework &#10;Tools ">
            <a:extLst>
              <a:ext uri="{FF2B5EF4-FFF2-40B4-BE49-F238E27FC236}">
                <a16:creationId xmlns:a16="http://schemas.microsoft.com/office/drawing/2014/main" id="{004C83B1-7524-49F9-BAB6-37C5732A0A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
            <a:ext cx="3835304" cy="1737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Sami.Goss\Desktop\2025 ripple.png">
            <a:extLst>
              <a:ext uri="{FF2B5EF4-FFF2-40B4-BE49-F238E27FC236}">
                <a16:creationId xmlns:a16="http://schemas.microsoft.com/office/drawing/2014/main" id="{9AA27280-BAB8-470B-9823-2848CE98205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44843" r="15673" b="53394"/>
          <a:stretch/>
        </p:blipFill>
        <p:spPr bwMode="auto">
          <a:xfrm>
            <a:off x="0" y="2664514"/>
            <a:ext cx="3556000" cy="41934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8C62685-8E53-4366-AB6D-9B5D6DE759D4}"/>
              </a:ext>
            </a:extLst>
          </p:cNvPr>
          <p:cNvSpPr txBox="1"/>
          <p:nvPr userDrawn="1"/>
        </p:nvSpPr>
        <p:spPr>
          <a:xfrm>
            <a:off x="6391922" y="6491016"/>
            <a:ext cx="604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F</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ast,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ser-friendly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ools </a:t>
            </a:r>
            <a:r>
              <a:rPr kumimoji="0" lang="en-GB" sz="1800" b="1" i="1"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for a</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niversal,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R</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eliable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xperience</a:t>
            </a: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Calibri" panose="020F0502020204030204"/>
            </a:endParaRPr>
          </a:p>
          <a:p>
            <a:endParaRPr lang="en-GB"/>
          </a:p>
        </p:txBody>
      </p:sp>
    </p:spTree>
    <p:extLst>
      <p:ext uri="{BB962C8B-B14F-4D97-AF65-F5344CB8AC3E}">
        <p14:creationId xmlns:p14="http://schemas.microsoft.com/office/powerpoint/2010/main" val="3901668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F766-D0FC-44F1-A76C-E14C55CD011C}"/>
              </a:ext>
            </a:extLst>
          </p:cNvPr>
          <p:cNvSpPr>
            <a:spLocks noGrp="1"/>
          </p:cNvSpPr>
          <p:nvPr>
            <p:ph type="title"/>
          </p:nvPr>
        </p:nvSpPr>
        <p:spPr>
          <a:xfrm>
            <a:off x="909221" y="2930772"/>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5B664F-768F-409E-A31D-0C71403E34C0}"/>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9222F0F-A882-466C-B201-4CC0E6D6041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30DF554-979F-4E97-A018-782BFCC30CD5}"/>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6" name="Footer Placeholder 5">
            <a:extLst>
              <a:ext uri="{FF2B5EF4-FFF2-40B4-BE49-F238E27FC236}">
                <a16:creationId xmlns:a16="http://schemas.microsoft.com/office/drawing/2014/main" id="{7E036573-2AA9-4599-8A4D-2DFCBEAC6E1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4D90578-C8CC-4325-9EDF-7F3DF7E9A056}"/>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130993183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1" descr="CPS &#10;Future &#10;Casework &#10;Tools ">
            <a:extLst>
              <a:ext uri="{FF2B5EF4-FFF2-40B4-BE49-F238E27FC236}">
                <a16:creationId xmlns:a16="http://schemas.microsoft.com/office/drawing/2014/main" id="{F8221B03-D7B9-4F7D-AD2E-B7DC60AFBB0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
            <a:ext cx="1112380" cy="5038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D7E3DF-A70D-4D61-9870-54EC883E76B1}"/>
              </a:ext>
            </a:extLst>
          </p:cNvPr>
          <p:cNvSpPr txBox="1"/>
          <p:nvPr userDrawn="1"/>
        </p:nvSpPr>
        <p:spPr>
          <a:xfrm>
            <a:off x="6391922" y="6491016"/>
            <a:ext cx="604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F</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ast,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ser-friendly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ools </a:t>
            </a:r>
            <a:r>
              <a:rPr kumimoji="0" lang="en-GB" sz="1800" b="1" i="1"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for a</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niversal,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R</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eliable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xperience</a:t>
            </a: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Calibri" panose="020F0502020204030204"/>
            </a:endParaRPr>
          </a:p>
          <a:p>
            <a:endParaRPr lang="en-GB"/>
          </a:p>
        </p:txBody>
      </p:sp>
    </p:spTree>
    <p:extLst>
      <p:ext uri="{BB962C8B-B14F-4D97-AF65-F5344CB8AC3E}">
        <p14:creationId xmlns:p14="http://schemas.microsoft.com/office/powerpoint/2010/main" val="34449592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6E96C047-D82A-47B6-81A3-2F0E53346C6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41D29CA0-C07B-4803-8906-FDA509D8F472}"/>
              </a:ext>
            </a:extLst>
          </p:cNvPr>
          <p:cNvSpPr>
            <a:spLocks noGrp="1"/>
          </p:cNvSpPr>
          <p:nvPr>
            <p:ph type="ftr" sz="quarter" idx="11"/>
          </p:nvPr>
        </p:nvSpPr>
        <p:spPr>
          <a:xfrm>
            <a:off x="6809644" y="6564592"/>
            <a:ext cx="5404714" cy="293408"/>
          </a:xfrm>
          <a:prstGeom prst="rect">
            <a:avLst/>
          </a:prstGeom>
        </p:spPr>
        <p:txBody>
          <a:bodyPr/>
          <a:lstStyle/>
          <a:p>
            <a:pPr marL="0" marR="0" lvl="0" indent="0" algn="ctr" defTabSz="1219031"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5EAA"/>
                </a:solidFill>
                <a:effectLst/>
                <a:uLnTx/>
                <a:uFillTx/>
                <a:latin typeface="Calibri" panose="020F0502020204030204"/>
                <a:ea typeface="+mn-lt"/>
                <a:cs typeface="Calibri" panose="020F0502020204030204"/>
              </a:rPr>
              <a:t>Fast, User-friendly Tools </a:t>
            </a:r>
            <a:r>
              <a:rPr kumimoji="0" lang="en-GB" sz="1600" b="1" i="1" u="none" strike="noStrike" kern="1200" cap="none" spc="0" normalizeH="0" baseline="0" noProof="0">
                <a:ln>
                  <a:noFill/>
                </a:ln>
                <a:solidFill>
                  <a:srgbClr val="005EAA"/>
                </a:solidFill>
                <a:effectLst/>
                <a:uLnTx/>
                <a:uFillTx/>
                <a:latin typeface="Calibri" panose="020F0502020204030204"/>
                <a:ea typeface="+mn-lt"/>
                <a:cs typeface="Calibri" panose="020F0502020204030204"/>
              </a:rPr>
              <a:t>for a</a:t>
            </a:r>
            <a:r>
              <a:rPr kumimoji="0" lang="en-GB" sz="1600" b="1" i="0" u="none" strike="noStrike" kern="1200" cap="none" spc="0" normalizeH="0" baseline="0" noProof="0">
                <a:ln>
                  <a:noFill/>
                </a:ln>
                <a:solidFill>
                  <a:srgbClr val="005EAA"/>
                </a:solidFill>
                <a:effectLst/>
                <a:uLnTx/>
                <a:uFillTx/>
                <a:latin typeface="Calibri" panose="020F0502020204030204"/>
                <a:ea typeface="+mn-lt"/>
                <a:cs typeface="Calibri" panose="020F0502020204030204"/>
              </a:rPr>
              <a:t> Universal, Reliable Experience</a:t>
            </a:r>
            <a:endParaRPr kumimoji="0" lang="en-US" sz="1600" b="0" i="0" u="none" strike="noStrike" kern="1200" cap="none" spc="0" normalizeH="0" baseline="0" noProof="0">
              <a:ln>
                <a:noFill/>
              </a:ln>
              <a:solidFill>
                <a:srgbClr val="005EAA"/>
              </a:solidFill>
              <a:effectLst/>
              <a:uLnTx/>
              <a:uFillTx/>
              <a:latin typeface="Calibri" panose="020F0502020204030204"/>
              <a:ea typeface="+mn-ea"/>
              <a:cs typeface="Calibri" panose="020F0502020204030204"/>
            </a:endParaRPr>
          </a:p>
          <a:p>
            <a:pPr marL="0" marR="0" lvl="0" indent="0" algn="ctr" defTabSz="1219031"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5EAA"/>
              </a:solidFill>
              <a:effectLst/>
              <a:uLnTx/>
              <a:uFillTx/>
              <a:latin typeface="Calibri" panose="020F0502020204030204"/>
              <a:ea typeface="Calibri" panose="020F0502020204030204" pitchFamily="34" charset="0"/>
              <a:cs typeface="Times New Roman"/>
            </a:endParaRPr>
          </a:p>
          <a:p>
            <a:pPr marL="0" marR="0" lvl="0" indent="0" algn="ctr" defTabSz="1219031"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5B9BD5"/>
              </a:solidFill>
              <a:effectLst/>
              <a:uLnTx/>
              <a:uFillTx/>
              <a:latin typeface="Calibri"/>
              <a:ea typeface="+mn-ea"/>
              <a:cs typeface="Calibri"/>
            </a:endParaRPr>
          </a:p>
        </p:txBody>
      </p:sp>
      <p:sp>
        <p:nvSpPr>
          <p:cNvPr id="8" name="Rectangle 7">
            <a:extLst>
              <a:ext uri="{FF2B5EF4-FFF2-40B4-BE49-F238E27FC236}">
                <a16:creationId xmlns:a16="http://schemas.microsoft.com/office/drawing/2014/main" id="{B74066FD-E481-45D5-B1FB-0F0D0BDFEC59}"/>
              </a:ext>
            </a:extLst>
          </p:cNvPr>
          <p:cNvSpPr/>
          <p:nvPr userDrawn="1"/>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42668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5" name="Picture 1" descr="CPS &#10;Future &#10;Casework &#10;Tools ">
            <a:extLst>
              <a:ext uri="{FF2B5EF4-FFF2-40B4-BE49-F238E27FC236}">
                <a16:creationId xmlns:a16="http://schemas.microsoft.com/office/drawing/2014/main" id="{F8221B03-D7B9-4F7D-AD2E-B7DC60AFBB0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5147"/>
            <a:ext cx="1112380" cy="5038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D7E3DF-A70D-4D61-9870-54EC883E76B1}"/>
              </a:ext>
            </a:extLst>
          </p:cNvPr>
          <p:cNvSpPr txBox="1"/>
          <p:nvPr userDrawn="1"/>
        </p:nvSpPr>
        <p:spPr>
          <a:xfrm>
            <a:off x="6391922" y="6491016"/>
            <a:ext cx="604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F</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ast,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ser-friendly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ools </a:t>
            </a:r>
            <a:r>
              <a:rPr kumimoji="0" lang="en-GB" sz="1800" b="1" i="1"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for a</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niversal,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R</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eliable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xperience</a:t>
            </a: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Calibri" panose="020F0502020204030204"/>
            </a:endParaRPr>
          </a:p>
          <a:p>
            <a:endParaRPr lang="en-GB"/>
          </a:p>
        </p:txBody>
      </p:sp>
    </p:spTree>
    <p:extLst>
      <p:ext uri="{BB962C8B-B14F-4D97-AF65-F5344CB8AC3E}">
        <p14:creationId xmlns:p14="http://schemas.microsoft.com/office/powerpoint/2010/main" val="22009712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B0D28B-2549-4933-9475-79F7C0E7224F}"/>
              </a:ext>
            </a:extLst>
          </p:cNvPr>
          <p:cNvSpPr/>
          <p:nvPr userDrawn="1"/>
        </p:nvSpPr>
        <p:spPr>
          <a:xfrm>
            <a:off x="6096000" y="0"/>
            <a:ext cx="6096000" cy="6444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1" descr="CPS &#10;Future &#10;Casework &#10;Tools ">
            <a:extLst>
              <a:ext uri="{FF2B5EF4-FFF2-40B4-BE49-F238E27FC236}">
                <a16:creationId xmlns:a16="http://schemas.microsoft.com/office/drawing/2014/main" id="{F8221B03-D7B9-4F7D-AD2E-B7DC60AFBB0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
            <a:ext cx="1112380" cy="5038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D7E3DF-A70D-4D61-9870-54EC883E76B1}"/>
              </a:ext>
            </a:extLst>
          </p:cNvPr>
          <p:cNvSpPr txBox="1"/>
          <p:nvPr userDrawn="1"/>
        </p:nvSpPr>
        <p:spPr>
          <a:xfrm>
            <a:off x="6391922" y="6491016"/>
            <a:ext cx="604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F</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ast,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ser-friendly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ools </a:t>
            </a:r>
            <a:r>
              <a:rPr kumimoji="0" lang="en-GB" sz="1800" b="1" i="1"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for a</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niversal,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R</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eliable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xperience</a:t>
            </a: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Calibri" panose="020F0502020204030204"/>
            </a:endParaRPr>
          </a:p>
          <a:p>
            <a:endParaRPr lang="en-GB"/>
          </a:p>
        </p:txBody>
      </p:sp>
    </p:spTree>
    <p:extLst>
      <p:ext uri="{BB962C8B-B14F-4D97-AF65-F5344CB8AC3E}">
        <p14:creationId xmlns:p14="http://schemas.microsoft.com/office/powerpoint/2010/main" val="38087721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5_Blank">
    <p:bg>
      <p:bgPr>
        <a:solidFill>
          <a:schemeClr val="accent1">
            <a:alpha val="3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817092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pic>
        <p:nvPicPr>
          <p:cNvPr id="5" name="Picture 1" descr="CPS &#10;Future &#10;Casework &#10;Tools ">
            <a:extLst>
              <a:ext uri="{FF2B5EF4-FFF2-40B4-BE49-F238E27FC236}">
                <a16:creationId xmlns:a16="http://schemas.microsoft.com/office/drawing/2014/main" id="{F8221B03-D7B9-4F7D-AD2E-B7DC60AFBB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
            <a:ext cx="1112380" cy="5038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D7E3DF-A70D-4D61-9870-54EC883E76B1}"/>
              </a:ext>
            </a:extLst>
          </p:cNvPr>
          <p:cNvSpPr txBox="1"/>
          <p:nvPr userDrawn="1"/>
        </p:nvSpPr>
        <p:spPr>
          <a:xfrm>
            <a:off x="6391922" y="6491016"/>
            <a:ext cx="604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F</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ast,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ser-friendly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ools </a:t>
            </a:r>
            <a:r>
              <a:rPr kumimoji="0" lang="en-GB" sz="1800" b="1" i="1"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for a</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niversal,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R</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eliable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xperience</a:t>
            </a: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Calibri" panose="020F0502020204030204"/>
            </a:endParaRPr>
          </a:p>
          <a:p>
            <a:endParaRPr lang="en-GB"/>
          </a:p>
        </p:txBody>
      </p:sp>
    </p:spTree>
    <p:extLst>
      <p:ext uri="{BB962C8B-B14F-4D97-AF65-F5344CB8AC3E}">
        <p14:creationId xmlns:p14="http://schemas.microsoft.com/office/powerpoint/2010/main" val="33696744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E47DB-0D8C-4BBB-95E2-BCB00BF0843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CB8697A-E88D-4658-A690-A5CCE4362C7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96639DD-82B1-4075-B527-67D9EDD3D963}"/>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5" name="Footer Placeholder 4">
            <a:extLst>
              <a:ext uri="{FF2B5EF4-FFF2-40B4-BE49-F238E27FC236}">
                <a16:creationId xmlns:a16="http://schemas.microsoft.com/office/drawing/2014/main" id="{5BDA5A21-90E7-41A0-AA2A-6E4AC4F211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DDD369-8B06-405C-A623-8457F0FD2F7C}"/>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347297032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nk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307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44ECB-F521-417B-B0B5-4319C992FD73}"/>
              </a:ext>
            </a:extLst>
          </p:cNvPr>
          <p:cNvSpPr>
            <a:spLocks noGrp="1"/>
          </p:cNvSpPr>
          <p:nvPr>
            <p:ph type="title"/>
          </p:nvPr>
        </p:nvSpPr>
        <p:spPr>
          <a:xfrm>
            <a:off x="909221" y="2930772"/>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D21BF5-2894-4339-922C-03A540D156A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FDF679-3C0A-4440-92F8-4BF8C387CA5F}"/>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5" name="Footer Placeholder 4">
            <a:extLst>
              <a:ext uri="{FF2B5EF4-FFF2-40B4-BE49-F238E27FC236}">
                <a16:creationId xmlns:a16="http://schemas.microsoft.com/office/drawing/2014/main" id="{3EE546DF-5236-4EE6-876F-2709981B1CB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3232985-502C-47A1-8E2B-8E2A6EF0A9D8}"/>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240145603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CE6D-18DE-4D4F-A405-A294AD4A466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F528A5B-5A36-464E-B1AC-EA387A8FFA3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14E6E3-7947-492D-B659-89327B167CCB}"/>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5" name="Footer Placeholder 4">
            <a:extLst>
              <a:ext uri="{FF2B5EF4-FFF2-40B4-BE49-F238E27FC236}">
                <a16:creationId xmlns:a16="http://schemas.microsoft.com/office/drawing/2014/main" id="{18ADDEF3-43FF-4552-A4CB-022E4595D7E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B3D35B1-20C4-4290-A400-7CB926979172}"/>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3850442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2AF9-DC44-4A96-9903-761B93834EA1}"/>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C8B719-37D2-4539-B7EA-0D3FF391F0B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1C2430-9251-4B5A-9AAC-B90167B97550}"/>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F45F5B-888C-45A1-A374-0821D4BC479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3514C1-AB6B-4A96-852F-8B435822235F}"/>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41D14A3-4CDA-44FF-8F84-061ECD99480E}"/>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8" name="Footer Placeholder 7">
            <a:extLst>
              <a:ext uri="{FF2B5EF4-FFF2-40B4-BE49-F238E27FC236}">
                <a16:creationId xmlns:a16="http://schemas.microsoft.com/office/drawing/2014/main" id="{A87BFB4E-8B8D-43D7-8DC1-85ED8B68D76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73B43291-43F6-44A8-9DB0-E6360F5C6DB4}"/>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18094929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F766-D0FC-44F1-A76C-E14C55CD011C}"/>
              </a:ext>
            </a:extLst>
          </p:cNvPr>
          <p:cNvSpPr>
            <a:spLocks noGrp="1"/>
          </p:cNvSpPr>
          <p:nvPr>
            <p:ph type="title"/>
          </p:nvPr>
        </p:nvSpPr>
        <p:spPr>
          <a:xfrm>
            <a:off x="909221" y="2930772"/>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5B664F-768F-409E-A31D-0C71403E34C0}"/>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9222F0F-A882-466C-B201-4CC0E6D6041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30DF554-979F-4E97-A018-782BFCC30CD5}"/>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6" name="Footer Placeholder 5">
            <a:extLst>
              <a:ext uri="{FF2B5EF4-FFF2-40B4-BE49-F238E27FC236}">
                <a16:creationId xmlns:a16="http://schemas.microsoft.com/office/drawing/2014/main" id="{7E036573-2AA9-4599-8A4D-2DFCBEAC6E1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4D90578-C8CC-4325-9EDF-7F3DF7E9A056}"/>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139472232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2AF9-DC44-4A96-9903-761B93834EA1}"/>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C8B719-37D2-4539-B7EA-0D3FF391F0B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1C2430-9251-4B5A-9AAC-B90167B97550}"/>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F45F5B-888C-45A1-A374-0821D4BC479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3514C1-AB6B-4A96-852F-8B435822235F}"/>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41D14A3-4CDA-44FF-8F84-061ECD99480E}"/>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8" name="Footer Placeholder 7">
            <a:extLst>
              <a:ext uri="{FF2B5EF4-FFF2-40B4-BE49-F238E27FC236}">
                <a16:creationId xmlns:a16="http://schemas.microsoft.com/office/drawing/2014/main" id="{A87BFB4E-8B8D-43D7-8DC1-85ED8B68D76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73B43291-43F6-44A8-9DB0-E6360F5C6DB4}"/>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177602391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97CA-63EF-4AB7-B255-380B548A6470}"/>
              </a:ext>
            </a:extLst>
          </p:cNvPr>
          <p:cNvSpPr>
            <a:spLocks noGrp="1"/>
          </p:cNvSpPr>
          <p:nvPr>
            <p:ph type="title"/>
          </p:nvPr>
        </p:nvSpPr>
        <p:spPr>
          <a:xfrm>
            <a:off x="909221" y="2930772"/>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16D30C-240D-4B9D-8903-FFDABE57A3E1}"/>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4" name="Footer Placeholder 3">
            <a:extLst>
              <a:ext uri="{FF2B5EF4-FFF2-40B4-BE49-F238E27FC236}">
                <a16:creationId xmlns:a16="http://schemas.microsoft.com/office/drawing/2014/main" id="{BBE9A661-C00D-43BD-9F4F-56B39680A4E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82E1438E-5C37-43A0-A4E8-9D40F33A5529}"/>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210581053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676A-F937-474C-B0B3-38EC34A410A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6945624-A72F-4C01-953B-785C885A043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2DAA37F-95A4-490C-8B4A-0E709171222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6433FD-05D7-41F9-B321-C9048F2DF470}"/>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6" name="Footer Placeholder 5">
            <a:extLst>
              <a:ext uri="{FF2B5EF4-FFF2-40B4-BE49-F238E27FC236}">
                <a16:creationId xmlns:a16="http://schemas.microsoft.com/office/drawing/2014/main" id="{C0D89CBA-85EC-4553-ABCB-D3D4358E0C4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D6FE682-9150-4A25-894A-0142E8F7109F}"/>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168501612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602C-7FBB-40F4-BB38-0CDA60A546D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CE9055D-9343-4D14-AD35-A7508A979B0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5EB68FE-7B3B-4618-BA07-15537D62EE8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4B607-DE26-47F4-A921-CB96CDBD3CFD}"/>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6" name="Footer Placeholder 5">
            <a:extLst>
              <a:ext uri="{FF2B5EF4-FFF2-40B4-BE49-F238E27FC236}">
                <a16:creationId xmlns:a16="http://schemas.microsoft.com/office/drawing/2014/main" id="{7A31ADC7-652E-4F89-A311-84EEDFFFB87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F85237F-8F67-4EE8-A7C7-A37D2E2C1D20}"/>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11660329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B07C-F425-44E3-A8E4-8CAB0EFCC839}"/>
              </a:ext>
            </a:extLst>
          </p:cNvPr>
          <p:cNvSpPr>
            <a:spLocks noGrp="1"/>
          </p:cNvSpPr>
          <p:nvPr>
            <p:ph type="title"/>
          </p:nvPr>
        </p:nvSpPr>
        <p:spPr>
          <a:xfrm>
            <a:off x="909221" y="2930772"/>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8543C5A-53B8-4DBE-86A8-538D53CBE35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C1F434-5EAC-457B-BEBB-430E05D14BE1}"/>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5" name="Footer Placeholder 4">
            <a:extLst>
              <a:ext uri="{FF2B5EF4-FFF2-40B4-BE49-F238E27FC236}">
                <a16:creationId xmlns:a16="http://schemas.microsoft.com/office/drawing/2014/main" id="{5FD317ED-D092-4CFA-8B59-C8A4240D153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EED35DA-A7E4-42CD-BBAD-BEB2C8BEF444}"/>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152426672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EC698-7C71-421B-8537-93A86C9B6F7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617055-D358-405A-BF72-325A57FAF03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6E0347-092D-46B4-8AD2-094C652A72EE}"/>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5" name="Footer Placeholder 4">
            <a:extLst>
              <a:ext uri="{FF2B5EF4-FFF2-40B4-BE49-F238E27FC236}">
                <a16:creationId xmlns:a16="http://schemas.microsoft.com/office/drawing/2014/main" id="{46F70C61-5A55-46E9-9841-E63684246C1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B8B4A92-953F-4DAA-89AA-21BA223B03D0}"/>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27298678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TITLE ONLY with ENSO">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9275A42-CF36-B843-A551-11954DC2DD2C}"/>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6" name="Title 8">
            <a:extLst>
              <a:ext uri="{FF2B5EF4-FFF2-40B4-BE49-F238E27FC236}">
                <a16:creationId xmlns:a16="http://schemas.microsoft.com/office/drawing/2014/main" id="{DD891614-3722-6E4C-9535-16D5508CC8C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Title only, 24pt, x0.9 line spacing</a:t>
            </a:r>
          </a:p>
        </p:txBody>
      </p:sp>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3" name="Picture 12">
            <a:extLst>
              <a:ext uri="{FF2B5EF4-FFF2-40B4-BE49-F238E27FC236}">
                <a16:creationId xmlns:a16="http://schemas.microsoft.com/office/drawing/2014/main" id="{36D06DB3-1E1D-3447-9435-B6BC5F4CC066}"/>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230431386"/>
      </p:ext>
    </p:extLst>
  </p:cSld>
  <p:clrMapOvr>
    <a:masterClrMapping/>
  </p:clrMapOvr>
  <p:extLst>
    <p:ext uri="{DCECCB84-F9BA-43D5-87BE-67443E8EF086}">
      <p15:sldGuideLst xmlns:p15="http://schemas.microsoft.com/office/powerpoint/2012/main">
        <p15:guide id="1" orient="horz" pos="913">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TITLE &amp; SUBHEAD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ECF359-C28D-4447-A8F8-02E1562F97CA}"/>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6" name="Title 8">
            <a:extLst>
              <a:ext uri="{FF2B5EF4-FFF2-40B4-BE49-F238E27FC236}">
                <a16:creationId xmlns:a16="http://schemas.microsoft.com/office/drawing/2014/main" id="{DD891614-3722-6E4C-9535-16D5508CC8C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Title &amp; subheading, title 24pt, x0.9 line spacing</a:t>
            </a:r>
          </a:p>
        </p:txBody>
      </p:sp>
      <p:sp>
        <p:nvSpPr>
          <p:cNvPr id="7" name="Content Placeholder 4">
            <a:extLst>
              <a:ext uri="{FF2B5EF4-FFF2-40B4-BE49-F238E27FC236}">
                <a16:creationId xmlns:a16="http://schemas.microsoft.com/office/drawing/2014/main" id="{734E9A17-9350-9249-AE4A-DDD6CEA97EC1}"/>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3" name="Picture 12">
            <a:extLst>
              <a:ext uri="{FF2B5EF4-FFF2-40B4-BE49-F238E27FC236}">
                <a16:creationId xmlns:a16="http://schemas.microsoft.com/office/drawing/2014/main" id="{36D06DB3-1E1D-3447-9435-B6BC5F4CC066}"/>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650032982"/>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97CA-63EF-4AB7-B255-380B548A6470}"/>
              </a:ext>
            </a:extLst>
          </p:cNvPr>
          <p:cNvSpPr>
            <a:spLocks noGrp="1"/>
          </p:cNvSpPr>
          <p:nvPr>
            <p:ph type="title"/>
          </p:nvPr>
        </p:nvSpPr>
        <p:spPr>
          <a:xfrm>
            <a:off x="909221" y="2930772"/>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16D30C-240D-4B9D-8903-FFDABE57A3E1}"/>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4" name="Footer Placeholder 3">
            <a:extLst>
              <a:ext uri="{FF2B5EF4-FFF2-40B4-BE49-F238E27FC236}">
                <a16:creationId xmlns:a16="http://schemas.microsoft.com/office/drawing/2014/main" id="{BBE9A661-C00D-43BD-9F4F-56B39680A4E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82E1438E-5C37-43A0-A4E8-9D40F33A5529}"/>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1035326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676A-F937-474C-B0B3-38EC34A410A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6945624-A72F-4C01-953B-785C885A043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2DAA37F-95A4-490C-8B4A-0E709171222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6433FD-05D7-41F9-B321-C9048F2DF470}"/>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6" name="Footer Placeholder 5">
            <a:extLst>
              <a:ext uri="{FF2B5EF4-FFF2-40B4-BE49-F238E27FC236}">
                <a16:creationId xmlns:a16="http://schemas.microsoft.com/office/drawing/2014/main" id="{C0D89CBA-85EC-4553-ABCB-D3D4358E0C4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D6FE682-9150-4A25-894A-0142E8F7109F}"/>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547961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602C-7FBB-40F4-BB38-0CDA60A546D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CE9055D-9343-4D14-AD35-A7508A979B0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5EB68FE-7B3B-4618-BA07-15537D62EE8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4B607-DE26-47F4-A921-CB96CDBD3CFD}"/>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6" name="Footer Placeholder 5">
            <a:extLst>
              <a:ext uri="{FF2B5EF4-FFF2-40B4-BE49-F238E27FC236}">
                <a16:creationId xmlns:a16="http://schemas.microsoft.com/office/drawing/2014/main" id="{7A31ADC7-652E-4F89-A311-84EEDFFFB87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F85237F-8F67-4EE8-A7C7-A37D2E2C1D20}"/>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3387241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B07C-F425-44E3-A8E4-8CAB0EFCC839}"/>
              </a:ext>
            </a:extLst>
          </p:cNvPr>
          <p:cNvSpPr>
            <a:spLocks noGrp="1"/>
          </p:cNvSpPr>
          <p:nvPr>
            <p:ph type="title"/>
          </p:nvPr>
        </p:nvSpPr>
        <p:spPr>
          <a:xfrm>
            <a:off x="909221" y="2930772"/>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8543C5A-53B8-4DBE-86A8-538D53CBE35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C1F434-5EAC-457B-BEBB-430E05D14BE1}"/>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5" name="Footer Placeholder 4">
            <a:extLst>
              <a:ext uri="{FF2B5EF4-FFF2-40B4-BE49-F238E27FC236}">
                <a16:creationId xmlns:a16="http://schemas.microsoft.com/office/drawing/2014/main" id="{5FD317ED-D092-4CFA-8B59-C8A4240D153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EED35DA-A7E4-42CD-BBAD-BEB2C8BEF444}"/>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21047671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EC698-7C71-421B-8537-93A86C9B6F7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617055-D358-405A-BF72-325A57FAF03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6E0347-092D-46B4-8AD2-094C652A72EE}"/>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5" name="Footer Placeholder 4">
            <a:extLst>
              <a:ext uri="{FF2B5EF4-FFF2-40B4-BE49-F238E27FC236}">
                <a16:creationId xmlns:a16="http://schemas.microsoft.com/office/drawing/2014/main" id="{46F70C61-5A55-46E9-9841-E63684246C1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B8B4A92-953F-4DAA-89AA-21BA223B03D0}"/>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4105503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ONLY with ENSO">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9275A42-CF36-B843-A551-11954DC2DD2C}"/>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6" name="Title 8">
            <a:extLst>
              <a:ext uri="{FF2B5EF4-FFF2-40B4-BE49-F238E27FC236}">
                <a16:creationId xmlns:a16="http://schemas.microsoft.com/office/drawing/2014/main" id="{DD891614-3722-6E4C-9535-16D5508CC8C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Title only, 24pt, x0.9 line spacing</a:t>
            </a:r>
          </a:p>
        </p:txBody>
      </p:sp>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3" name="Picture 12">
            <a:extLst>
              <a:ext uri="{FF2B5EF4-FFF2-40B4-BE49-F238E27FC236}">
                <a16:creationId xmlns:a16="http://schemas.microsoft.com/office/drawing/2014/main" id="{36D06DB3-1E1D-3447-9435-B6BC5F4CC066}"/>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431490293"/>
      </p:ext>
    </p:extLst>
  </p:cSld>
  <p:clrMapOvr>
    <a:masterClrMapping/>
  </p:clrMapOvr>
  <p:extLst>
    <p:ext uri="{DCECCB84-F9BA-43D5-87BE-67443E8EF086}">
      <p15:sldGuideLst xmlns:p15="http://schemas.microsoft.com/office/powerpoint/2012/main">
        <p15:guide id="1" orient="horz" pos="91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1" descr="CPS &#10;Future &#10;Casework &#10;Tools ">
            <a:extLst>
              <a:ext uri="{FF2B5EF4-FFF2-40B4-BE49-F238E27FC236}">
                <a16:creationId xmlns:a16="http://schemas.microsoft.com/office/drawing/2014/main" id="{F8221B03-D7B9-4F7D-AD2E-B7DC60AFBB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
            <a:ext cx="1112380" cy="5038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D7E3DF-A70D-4D61-9870-54EC883E76B1}"/>
              </a:ext>
            </a:extLst>
          </p:cNvPr>
          <p:cNvSpPr txBox="1"/>
          <p:nvPr userDrawn="1"/>
        </p:nvSpPr>
        <p:spPr>
          <a:xfrm>
            <a:off x="6391922" y="6491016"/>
            <a:ext cx="604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F</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ast,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ser-friendly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ools </a:t>
            </a:r>
            <a:r>
              <a:rPr kumimoji="0" lang="en-GB" sz="1800" b="1" i="1"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for a</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niversal,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R</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eliable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xperience</a:t>
            </a: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Calibri" panose="020F0502020204030204"/>
            </a:endParaRPr>
          </a:p>
          <a:p>
            <a:endParaRPr lang="en-GB"/>
          </a:p>
        </p:txBody>
      </p:sp>
    </p:spTree>
    <p:extLst>
      <p:ext uri="{BB962C8B-B14F-4D97-AF65-F5344CB8AC3E}">
        <p14:creationId xmlns:p14="http://schemas.microsoft.com/office/powerpoint/2010/main" val="31051700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amp; SUBHEAD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ECF359-C28D-4447-A8F8-02E1562F97CA}"/>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6" name="Title 8">
            <a:extLst>
              <a:ext uri="{FF2B5EF4-FFF2-40B4-BE49-F238E27FC236}">
                <a16:creationId xmlns:a16="http://schemas.microsoft.com/office/drawing/2014/main" id="{DD891614-3722-6E4C-9535-16D5508CC8C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Title &amp; subheading, title 24pt, x0.9 line spacing</a:t>
            </a:r>
          </a:p>
        </p:txBody>
      </p:sp>
      <p:sp>
        <p:nvSpPr>
          <p:cNvPr id="7" name="Content Placeholder 4">
            <a:extLst>
              <a:ext uri="{FF2B5EF4-FFF2-40B4-BE49-F238E27FC236}">
                <a16:creationId xmlns:a16="http://schemas.microsoft.com/office/drawing/2014/main" id="{734E9A17-9350-9249-AE4A-DDD6CEA97EC1}"/>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3" name="Picture 12">
            <a:extLst>
              <a:ext uri="{FF2B5EF4-FFF2-40B4-BE49-F238E27FC236}">
                <a16:creationId xmlns:a16="http://schemas.microsoft.com/office/drawing/2014/main" id="{36D06DB3-1E1D-3447-9435-B6BC5F4CC066}"/>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406773075"/>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EY DIVIDER with ENSO">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F389E2-B03C-5749-ACC7-DBBBB4859CA7}"/>
              </a:ext>
            </a:extLst>
          </p:cNvPr>
          <p:cNvPicPr>
            <a:picLocks noChangeAspect="1"/>
          </p:cNvPicPr>
          <p:nvPr userDrawn="1"/>
        </p:nvPicPr>
        <p:blipFill>
          <a:blip r:embed="rId2">
            <a:lum bright="70000" contrast="-70000"/>
            <a:alphaModFix amt="16000"/>
          </a:blip>
          <a:stretch>
            <a:fillRect/>
          </a:stretch>
        </p:blipFill>
        <p:spPr>
          <a:xfrm>
            <a:off x="4715933" y="2500365"/>
            <a:ext cx="7476067" cy="4357635"/>
          </a:xfrm>
          <a:prstGeom prst="rect">
            <a:avLst/>
          </a:prstGeom>
        </p:spPr>
      </p:pic>
      <p:sp>
        <p:nvSpPr>
          <p:cNvPr id="12" name="Text Placeholder 11">
            <a:extLst>
              <a:ext uri="{FF2B5EF4-FFF2-40B4-BE49-F238E27FC236}">
                <a16:creationId xmlns:a16="http://schemas.microsoft.com/office/drawing/2014/main" id="{84AEDC11-CF78-EC47-95C0-31321AA3DEB9}"/>
              </a:ext>
            </a:extLst>
          </p:cNvPr>
          <p:cNvSpPr>
            <a:spLocks noGrp="1"/>
          </p:cNvSpPr>
          <p:nvPr>
            <p:ph type="body" sz="quarter" idx="10" hasCustomPrompt="1"/>
          </p:nvPr>
        </p:nvSpPr>
        <p:spPr>
          <a:xfrm>
            <a:off x="71082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bg1"/>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General: </a:t>
            </a:r>
            <a:br>
              <a:rPr lang="en-GB" noProof="0"/>
            </a:br>
            <a:r>
              <a:rPr lang="en-GB" noProof="0"/>
              <a:t>36pt size</a:t>
            </a:r>
            <a:br>
              <a:rPr lang="en-GB" noProof="0"/>
            </a:br>
            <a:r>
              <a:rPr lang="en-GB" noProof="0"/>
              <a:t>x0.9 line spacing</a:t>
            </a:r>
          </a:p>
        </p:txBody>
      </p:sp>
      <p:pic>
        <p:nvPicPr>
          <p:cNvPr id="11" name="Graphic 10">
            <a:extLst>
              <a:ext uri="{FF2B5EF4-FFF2-40B4-BE49-F238E27FC236}">
                <a16:creationId xmlns:a16="http://schemas.microsoft.com/office/drawing/2014/main" id="{7CDEBD75-6807-324A-A156-18AAC1B3F40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sp>
        <p:nvSpPr>
          <p:cNvPr id="13" name="Text Placeholder 11">
            <a:extLst>
              <a:ext uri="{FF2B5EF4-FFF2-40B4-BE49-F238E27FC236}">
                <a16:creationId xmlns:a16="http://schemas.microsoft.com/office/drawing/2014/main" id="{95C15A21-81C1-5443-92CE-2B24B4FF08ED}"/>
              </a:ext>
            </a:extLst>
          </p:cNvPr>
          <p:cNvSpPr>
            <a:spLocks noGrp="1"/>
          </p:cNvSpPr>
          <p:nvPr>
            <p:ph type="body" sz="quarter" idx="15" hasCustomPrompt="1"/>
          </p:nvPr>
        </p:nvSpPr>
        <p:spPr>
          <a:xfrm>
            <a:off x="708012" y="4312251"/>
            <a:ext cx="6895771" cy="370533"/>
          </a:xfrm>
          <a:prstGeom prst="rect">
            <a:avLst/>
          </a:prstGeom>
        </p:spPr>
        <p:txBody>
          <a:bodyPr lIns="0" tIns="0" rIns="0" bIns="0"/>
          <a:lstStyle>
            <a:lvl1pPr marL="0" indent="0">
              <a:lnSpc>
                <a:spcPct val="110000"/>
              </a:lnSpc>
              <a:buNone/>
              <a:defRPr sz="2000" b="0" i="0">
                <a:solidFill>
                  <a:schemeClr val="bg1">
                    <a:lumMod val="6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noProof="0"/>
              <a:t>Sub-heading 20pt, x1.1 line spacing</a:t>
            </a:r>
          </a:p>
        </p:txBody>
      </p:sp>
      <p:pic>
        <p:nvPicPr>
          <p:cNvPr id="16" name="Picture 15">
            <a:extLst>
              <a:ext uri="{FF2B5EF4-FFF2-40B4-BE49-F238E27FC236}">
                <a16:creationId xmlns:a16="http://schemas.microsoft.com/office/drawing/2014/main" id="{C7958157-0555-3C44-AAB7-42C08D104388}"/>
              </a:ext>
            </a:extLst>
          </p:cNvPr>
          <p:cNvPicPr>
            <a:picLocks noChangeAspect="1"/>
          </p:cNvPicPr>
          <p:nvPr userDrawn="1"/>
        </p:nvPicPr>
        <p:blipFill>
          <a:blip r:embed="rId5"/>
          <a:stretch>
            <a:fillRect/>
          </a:stretch>
        </p:blipFill>
        <p:spPr>
          <a:xfrm>
            <a:off x="11757208" y="593502"/>
            <a:ext cx="153821" cy="1377401"/>
          </a:xfrm>
          <a:prstGeom prst="rect">
            <a:avLst/>
          </a:prstGeom>
        </p:spPr>
      </p:pic>
      <p:pic>
        <p:nvPicPr>
          <p:cNvPr id="17" name="Picture 16">
            <a:extLst>
              <a:ext uri="{FF2B5EF4-FFF2-40B4-BE49-F238E27FC236}">
                <a16:creationId xmlns:a16="http://schemas.microsoft.com/office/drawing/2014/main" id="{7EC39C3B-515C-4E46-ADFE-E4D90FAE5207}"/>
              </a:ext>
            </a:extLst>
          </p:cNvPr>
          <p:cNvPicPr>
            <a:picLocks noChangeAspect="1"/>
          </p:cNvPicPr>
          <p:nvPr userDrawn="1"/>
        </p:nvPicPr>
        <p:blipFill>
          <a:blip r:embed="rId6"/>
          <a:stretch>
            <a:fillRect/>
          </a:stretch>
        </p:blipFill>
        <p:spPr>
          <a:xfrm>
            <a:off x="11701559" y="240422"/>
            <a:ext cx="265119" cy="260299"/>
          </a:xfrm>
          <a:prstGeom prst="rect">
            <a:avLst/>
          </a:prstGeom>
        </p:spPr>
      </p:pic>
    </p:spTree>
    <p:extLst>
      <p:ext uri="{BB962C8B-B14F-4D97-AF65-F5344CB8AC3E}">
        <p14:creationId xmlns:p14="http://schemas.microsoft.com/office/powerpoint/2010/main" val="1116199826"/>
      </p:ext>
    </p:extLst>
  </p:cSld>
  <p:clrMapOvr>
    <a:masterClrMapping/>
  </p:clrMapOvr>
  <p:extLst>
    <p:ext uri="{DCECCB84-F9BA-43D5-87BE-67443E8EF086}">
      <p15:sldGuideLst xmlns:p15="http://schemas.microsoft.com/office/powerpoint/2012/main">
        <p15:guide id="2" pos="438">
          <p15:clr>
            <a:srgbClr val="FBAE40"/>
          </p15:clr>
        </p15:guide>
        <p15:guide id="3" orient="horz" pos="2636">
          <p15:clr>
            <a:srgbClr val="FBAE40"/>
          </p15:clr>
        </p15:guide>
        <p15:guide id="4" orient="horz" pos="295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 DIVIDER with ENSO">
    <p:bg>
      <p:bgPr>
        <a:solidFill>
          <a:schemeClr val="tx2"/>
        </a:solidFill>
        <a:effectLst/>
      </p:bgPr>
    </p:bg>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79A80EE4-5968-804C-9D66-204B302F6112}"/>
              </a:ext>
            </a:extLst>
          </p:cNvPr>
          <p:cNvSpPr>
            <a:spLocks noGrp="1"/>
          </p:cNvSpPr>
          <p:nvPr>
            <p:ph type="body" sz="quarter" idx="10" hasCustomPrompt="1"/>
          </p:nvPr>
        </p:nvSpPr>
        <p:spPr>
          <a:xfrm>
            <a:off x="70801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bg1"/>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General: </a:t>
            </a:r>
            <a:br>
              <a:rPr lang="en-GB" noProof="0"/>
            </a:br>
            <a:r>
              <a:rPr lang="en-GB" noProof="0"/>
              <a:t>36pt size</a:t>
            </a:r>
            <a:br>
              <a:rPr lang="en-GB" noProof="0"/>
            </a:br>
            <a:r>
              <a:rPr lang="en-GB" noProof="0"/>
              <a:t>x0.9 line spacing</a:t>
            </a:r>
          </a:p>
        </p:txBody>
      </p:sp>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3600" y="6456396"/>
            <a:ext cx="796218" cy="115608"/>
          </a:xfrm>
          <a:prstGeom prst="rect">
            <a:avLst/>
          </a:prstGeom>
        </p:spPr>
      </p:pic>
      <p:sp>
        <p:nvSpPr>
          <p:cNvPr id="8" name="Text Placeholder 11">
            <a:extLst>
              <a:ext uri="{FF2B5EF4-FFF2-40B4-BE49-F238E27FC236}">
                <a16:creationId xmlns:a16="http://schemas.microsoft.com/office/drawing/2014/main" id="{FA259540-FDFC-CD4D-9716-4A7DBE70FBDB}"/>
              </a:ext>
            </a:extLst>
          </p:cNvPr>
          <p:cNvSpPr>
            <a:spLocks noGrp="1"/>
          </p:cNvSpPr>
          <p:nvPr>
            <p:ph type="body" sz="quarter" idx="15" hasCustomPrompt="1"/>
          </p:nvPr>
        </p:nvSpPr>
        <p:spPr>
          <a:xfrm>
            <a:off x="708012" y="4312251"/>
            <a:ext cx="6895771" cy="370533"/>
          </a:xfrm>
          <a:prstGeom prst="rect">
            <a:avLst/>
          </a:prstGeom>
        </p:spPr>
        <p:txBody>
          <a:bodyPr lIns="0" tIns="0" rIns="0" bIns="0"/>
          <a:lstStyle>
            <a:lvl1pPr marL="0" indent="0">
              <a:lnSpc>
                <a:spcPct val="110000"/>
              </a:lnSpc>
              <a:buNone/>
              <a:defRPr sz="2000" b="0" i="0">
                <a:solidFill>
                  <a:schemeClr val="bg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noProof="0"/>
              <a:t>Sub-heading 20pt, x1.1 line spacing</a:t>
            </a:r>
          </a:p>
        </p:txBody>
      </p:sp>
      <p:pic>
        <p:nvPicPr>
          <p:cNvPr id="13" name="Picture 12">
            <a:extLst>
              <a:ext uri="{FF2B5EF4-FFF2-40B4-BE49-F238E27FC236}">
                <a16:creationId xmlns:a16="http://schemas.microsoft.com/office/drawing/2014/main" id="{B6F6B25B-13A1-B84F-9993-5DCD80B8736E}"/>
              </a:ext>
            </a:extLst>
          </p:cNvPr>
          <p:cNvPicPr>
            <a:picLocks noChangeAspect="1"/>
          </p:cNvPicPr>
          <p:nvPr userDrawn="1"/>
        </p:nvPicPr>
        <p:blipFill>
          <a:blip r:embed="rId4"/>
          <a:stretch>
            <a:fillRect/>
          </a:stretch>
        </p:blipFill>
        <p:spPr>
          <a:xfrm>
            <a:off x="11757208" y="593502"/>
            <a:ext cx="153821" cy="1377401"/>
          </a:xfrm>
          <a:prstGeom prst="rect">
            <a:avLst/>
          </a:prstGeom>
        </p:spPr>
      </p:pic>
      <p:pic>
        <p:nvPicPr>
          <p:cNvPr id="14" name="Picture 13">
            <a:extLst>
              <a:ext uri="{FF2B5EF4-FFF2-40B4-BE49-F238E27FC236}">
                <a16:creationId xmlns:a16="http://schemas.microsoft.com/office/drawing/2014/main" id="{DB80B06D-EC75-9943-99EC-A73B2EE8D2EC}"/>
              </a:ext>
            </a:extLst>
          </p:cNvPr>
          <p:cNvPicPr>
            <a:picLocks noChangeAspect="1"/>
          </p:cNvPicPr>
          <p:nvPr userDrawn="1"/>
        </p:nvPicPr>
        <p:blipFill>
          <a:blip r:embed="rId5"/>
          <a:stretch>
            <a:fillRect/>
          </a:stretch>
        </p:blipFill>
        <p:spPr>
          <a:xfrm>
            <a:off x="11701559" y="240422"/>
            <a:ext cx="265119" cy="260299"/>
          </a:xfrm>
          <a:prstGeom prst="rect">
            <a:avLst/>
          </a:prstGeom>
        </p:spPr>
      </p:pic>
      <p:pic>
        <p:nvPicPr>
          <p:cNvPr id="15" name="Picture 14">
            <a:extLst>
              <a:ext uri="{FF2B5EF4-FFF2-40B4-BE49-F238E27FC236}">
                <a16:creationId xmlns:a16="http://schemas.microsoft.com/office/drawing/2014/main" id="{D62C2333-F52C-204F-A8E2-5CB4FAC73ECF}"/>
              </a:ext>
            </a:extLst>
          </p:cNvPr>
          <p:cNvPicPr>
            <a:picLocks noChangeAspect="1"/>
          </p:cNvPicPr>
          <p:nvPr userDrawn="1"/>
        </p:nvPicPr>
        <p:blipFill>
          <a:blip r:embed="rId6">
            <a:duotone>
              <a:schemeClr val="bg2">
                <a:shade val="45000"/>
                <a:satMod val="135000"/>
              </a:schemeClr>
              <a:prstClr val="white"/>
            </a:duotone>
            <a:alphaModFix amt="35000"/>
          </a:blip>
          <a:stretch>
            <a:fillRect/>
          </a:stretch>
        </p:blipFill>
        <p:spPr>
          <a:xfrm>
            <a:off x="4715933" y="2500365"/>
            <a:ext cx="7476067" cy="4357635"/>
          </a:xfrm>
          <a:prstGeom prst="rect">
            <a:avLst/>
          </a:prstGeom>
        </p:spPr>
      </p:pic>
    </p:spTree>
    <p:extLst>
      <p:ext uri="{BB962C8B-B14F-4D97-AF65-F5344CB8AC3E}">
        <p14:creationId xmlns:p14="http://schemas.microsoft.com/office/powerpoint/2010/main" val="1302303990"/>
      </p:ext>
    </p:extLst>
  </p:cSld>
  <p:clrMapOvr>
    <a:masterClrMapping/>
  </p:clrMapOvr>
  <p:extLst>
    <p:ext uri="{DCECCB84-F9BA-43D5-87BE-67443E8EF086}">
      <p15:sldGuideLst xmlns:p15="http://schemas.microsoft.com/office/powerpoint/2012/main">
        <p15:guide id="1" orient="horz" pos="2636">
          <p15:clr>
            <a:srgbClr val="FBAE40"/>
          </p15:clr>
        </p15:guide>
        <p15:guide id="2" orient="horz" pos="295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BLANK SLIDE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871A947-1419-ED4B-AA4A-5313B97F554C}"/>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11" name="TextBox 10">
            <a:extLst>
              <a:ext uri="{FF2B5EF4-FFF2-40B4-BE49-F238E27FC236}">
                <a16:creationId xmlns:a16="http://schemas.microsoft.com/office/drawing/2014/main" id="{9F15BEAF-3BD7-0D44-9280-9C941E893C0F}"/>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3" name="Slide Number Placeholder 1">
            <a:extLst>
              <a:ext uri="{FF2B5EF4-FFF2-40B4-BE49-F238E27FC236}">
                <a16:creationId xmlns:a16="http://schemas.microsoft.com/office/drawing/2014/main" id="{C3F16236-9598-7349-8FC4-A40DABA1287E}"/>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8" name="Picture 7">
            <a:extLst>
              <a:ext uri="{FF2B5EF4-FFF2-40B4-BE49-F238E27FC236}">
                <a16:creationId xmlns:a16="http://schemas.microsoft.com/office/drawing/2014/main" id="{0682C988-3762-E74C-B606-05FFBDCE0A39}"/>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3433264630"/>
      </p:ext>
    </p:extLst>
  </p:cSld>
  <p:clrMapOvr>
    <a:masterClrMapping/>
  </p:clrMapOvr>
  <p:extLst>
    <p:ext uri="{DCECCB84-F9BA-43D5-87BE-67443E8EF086}">
      <p15:sldGuideLst xmlns:p15="http://schemas.microsoft.com/office/powerpoint/2012/main">
        <p15:guide id="1" orient="horz" pos="57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HITE DIVIDER with ENS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405F1F-224E-8F41-B50D-CB0937BA7FCD}"/>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sp>
        <p:nvSpPr>
          <p:cNvPr id="4" name="Text Placeholder 11">
            <a:extLst>
              <a:ext uri="{FF2B5EF4-FFF2-40B4-BE49-F238E27FC236}">
                <a16:creationId xmlns:a16="http://schemas.microsoft.com/office/drawing/2014/main" id="{79A80EE4-5968-804C-9D66-204B302F6112}"/>
              </a:ext>
            </a:extLst>
          </p:cNvPr>
          <p:cNvSpPr>
            <a:spLocks noGrp="1"/>
          </p:cNvSpPr>
          <p:nvPr>
            <p:ph type="body" sz="quarter" idx="10" hasCustomPrompt="1"/>
          </p:nvPr>
        </p:nvSpPr>
        <p:spPr>
          <a:xfrm>
            <a:off x="70801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tx2"/>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General: </a:t>
            </a:r>
            <a:br>
              <a:rPr lang="en-GB" noProof="0"/>
            </a:br>
            <a:r>
              <a:rPr lang="en-GB" noProof="0"/>
              <a:t>36pt size</a:t>
            </a:r>
            <a:br>
              <a:rPr lang="en-GB" noProof="0"/>
            </a:br>
            <a:r>
              <a:rPr lang="en-GB" noProof="0"/>
              <a:t>x0.9 line spacing</a:t>
            </a:r>
          </a:p>
        </p:txBody>
      </p:sp>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sp>
        <p:nvSpPr>
          <p:cNvPr id="8" name="Text Placeholder 11">
            <a:extLst>
              <a:ext uri="{FF2B5EF4-FFF2-40B4-BE49-F238E27FC236}">
                <a16:creationId xmlns:a16="http://schemas.microsoft.com/office/drawing/2014/main" id="{FA259540-FDFC-CD4D-9716-4A7DBE70FBDB}"/>
              </a:ext>
            </a:extLst>
          </p:cNvPr>
          <p:cNvSpPr>
            <a:spLocks noGrp="1"/>
          </p:cNvSpPr>
          <p:nvPr>
            <p:ph type="body" sz="quarter" idx="15" hasCustomPrompt="1"/>
          </p:nvPr>
        </p:nvSpPr>
        <p:spPr>
          <a:xfrm>
            <a:off x="708012" y="4320000"/>
            <a:ext cx="6895771" cy="370533"/>
          </a:xfrm>
          <a:prstGeom prst="rect">
            <a:avLst/>
          </a:prstGeom>
        </p:spPr>
        <p:txBody>
          <a:bodyPr lIns="0" tIns="0" rIns="0" bIns="0"/>
          <a:lstStyle>
            <a:lvl1pPr marL="0" indent="0">
              <a:lnSpc>
                <a:spcPct val="110000"/>
              </a:lnSpc>
              <a:buNone/>
              <a:defRPr sz="2000" b="0" i="0">
                <a:solidFill>
                  <a:schemeClr val="tx1">
                    <a:lumMod val="50000"/>
                    <a:lumOff val="50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noProof="0"/>
              <a:t>Sub-heading 20pt, x1.1 line spacing</a:t>
            </a:r>
          </a:p>
        </p:txBody>
      </p:sp>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15" name="TextBox 14">
            <a:extLst>
              <a:ext uri="{FF2B5EF4-FFF2-40B4-BE49-F238E27FC236}">
                <a16:creationId xmlns:a16="http://schemas.microsoft.com/office/drawing/2014/main" id="{C48913BE-4B50-8B41-9CAD-A48BBC1EFB35}"/>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6" name="Slide Number Placeholder 1">
            <a:extLst>
              <a:ext uri="{FF2B5EF4-FFF2-40B4-BE49-F238E27FC236}">
                <a16:creationId xmlns:a16="http://schemas.microsoft.com/office/drawing/2014/main" id="{F04ECD62-506D-2041-815C-CCD1F9EBFC19}"/>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1" name="Picture 10">
            <a:extLst>
              <a:ext uri="{FF2B5EF4-FFF2-40B4-BE49-F238E27FC236}">
                <a16:creationId xmlns:a16="http://schemas.microsoft.com/office/drawing/2014/main" id="{1479FB65-3E86-5C48-9BE6-3711DAAA9F00}"/>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1292697579"/>
      </p:ext>
    </p:extLst>
  </p:cSld>
  <p:clrMapOvr>
    <a:masterClrMapping/>
  </p:clrMapOvr>
  <p:extLst>
    <p:ext uri="{DCECCB84-F9BA-43D5-87BE-67443E8EF086}">
      <p15:sldGuideLst xmlns:p15="http://schemas.microsoft.com/office/powerpoint/2012/main">
        <p15:guide id="1" orient="horz" pos="2636">
          <p15:clr>
            <a:srgbClr val="FBAE40"/>
          </p15:clr>
        </p15:guide>
        <p15:guide id="2" orient="horz" pos="295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HEAD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ECF359-C28D-4447-A8F8-02E1562F97CA}"/>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6" name="Title 8">
            <a:extLst>
              <a:ext uri="{FF2B5EF4-FFF2-40B4-BE49-F238E27FC236}">
                <a16:creationId xmlns:a16="http://schemas.microsoft.com/office/drawing/2014/main" id="{DD891614-3722-6E4C-9535-16D5508CC8C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Title &amp; subheading, title 24pt, x0.9 line spacing</a:t>
            </a:r>
          </a:p>
        </p:txBody>
      </p:sp>
      <p:sp>
        <p:nvSpPr>
          <p:cNvPr id="7" name="Content Placeholder 4">
            <a:extLst>
              <a:ext uri="{FF2B5EF4-FFF2-40B4-BE49-F238E27FC236}">
                <a16:creationId xmlns:a16="http://schemas.microsoft.com/office/drawing/2014/main" id="{734E9A17-9350-9249-AE4A-DDD6CEA97EC1}"/>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3" name="Picture 12">
            <a:extLst>
              <a:ext uri="{FF2B5EF4-FFF2-40B4-BE49-F238E27FC236}">
                <a16:creationId xmlns:a16="http://schemas.microsoft.com/office/drawing/2014/main" id="{36D06DB3-1E1D-3447-9435-B6BC5F4CC066}"/>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867249508"/>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with ENSO">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9275A42-CF36-B843-A551-11954DC2DD2C}"/>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6" name="Title 8">
            <a:extLst>
              <a:ext uri="{FF2B5EF4-FFF2-40B4-BE49-F238E27FC236}">
                <a16:creationId xmlns:a16="http://schemas.microsoft.com/office/drawing/2014/main" id="{DD891614-3722-6E4C-9535-16D5508CC8C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Title only, 24pt, x0.9 line spacing</a:t>
            </a:r>
          </a:p>
        </p:txBody>
      </p:sp>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3" name="Picture 12">
            <a:extLst>
              <a:ext uri="{FF2B5EF4-FFF2-40B4-BE49-F238E27FC236}">
                <a16:creationId xmlns:a16="http://schemas.microsoft.com/office/drawing/2014/main" id="{36D06DB3-1E1D-3447-9435-B6BC5F4CC066}"/>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1376355353"/>
      </p:ext>
    </p:extLst>
  </p:cSld>
  <p:clrMapOvr>
    <a:masterClrMapping/>
  </p:clrMapOvr>
  <p:extLst>
    <p:ext uri="{DCECCB84-F9BA-43D5-87BE-67443E8EF086}">
      <p15:sldGuideLst xmlns:p15="http://schemas.microsoft.com/office/powerpoint/2012/main">
        <p15:guide id="1" orient="horz" pos="91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with ENSO">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876F022-6DEE-2D4A-B638-C9B87412ED41}"/>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5" name="Title 8">
            <a:extLst>
              <a:ext uri="{FF2B5EF4-FFF2-40B4-BE49-F238E27FC236}">
                <a16:creationId xmlns:a16="http://schemas.microsoft.com/office/drawing/2014/main" id="{DE17B1A0-7F3D-9F40-8842-A0BE049CBA6D}"/>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Agenda, 24pt, x0.9 line spacing</a:t>
            </a:r>
          </a:p>
        </p:txBody>
      </p:sp>
      <p:sp>
        <p:nvSpPr>
          <p:cNvPr id="16" name="Text Placeholder 2">
            <a:extLst>
              <a:ext uri="{FF2B5EF4-FFF2-40B4-BE49-F238E27FC236}">
                <a16:creationId xmlns:a16="http://schemas.microsoft.com/office/drawing/2014/main" id="{8F9257A1-5BC2-3142-8C2F-94DB453742B4}"/>
              </a:ext>
            </a:extLst>
          </p:cNvPr>
          <p:cNvSpPr>
            <a:spLocks noGrp="1"/>
          </p:cNvSpPr>
          <p:nvPr>
            <p:ph type="body" sz="quarter" idx="17" hasCustomPrompt="1"/>
          </p:nvPr>
        </p:nvSpPr>
        <p:spPr>
          <a:xfrm>
            <a:off x="701210" y="1996887"/>
            <a:ext cx="9355604" cy="4095938"/>
          </a:xfrm>
          <a:prstGeom prst="rect">
            <a:avLst/>
          </a:prstGeom>
        </p:spPr>
        <p:txBody>
          <a:bodyPr lIns="0" tIns="0" rIns="0" bIns="0"/>
          <a:lstStyle>
            <a:lvl1pPr marL="0" indent="0" defTabSz="360000">
              <a:lnSpc>
                <a:spcPct val="110000"/>
              </a:lnSpc>
              <a:spcBef>
                <a:spcPts val="1600"/>
              </a:spcBef>
              <a:buNone/>
              <a:defRPr sz="1600" b="1"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0" indent="0">
              <a:lnSpc>
                <a:spcPct val="110000"/>
              </a:lnSpc>
              <a:buNone/>
              <a:defRPr sz="1400">
                <a:solidFill>
                  <a:schemeClr val="bg1">
                    <a:lumMod val="50000"/>
                  </a:schemeClr>
                </a:solidFill>
                <a:latin typeface="Arial" panose="020B0604020202020204" pitchFamily="34" charset="0"/>
                <a:cs typeface="Arial" panose="020B0604020202020204" pitchFamily="34" charset="0"/>
              </a:defRPr>
            </a:lvl2pPr>
          </a:lstStyle>
          <a:p>
            <a:pPr lvl="0"/>
            <a:r>
              <a:rPr lang="en-GB" noProof="0"/>
              <a:t>01 Title</a:t>
            </a:r>
          </a:p>
          <a:p>
            <a:pPr lvl="1"/>
            <a:r>
              <a:rPr lang="en-GB" noProof="0"/>
              <a:t>Second level</a:t>
            </a:r>
          </a:p>
        </p:txBody>
      </p:sp>
      <p:sp>
        <p:nvSpPr>
          <p:cNvPr id="17" name="Content Placeholder 4">
            <a:extLst>
              <a:ext uri="{FF2B5EF4-FFF2-40B4-BE49-F238E27FC236}">
                <a16:creationId xmlns:a16="http://schemas.microsoft.com/office/drawing/2014/main" id="{D43B2815-C7B6-8D4E-917D-C32A202D70F1}"/>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pic>
        <p:nvPicPr>
          <p:cNvPr id="13" name="Picture 12">
            <a:extLst>
              <a:ext uri="{FF2B5EF4-FFF2-40B4-BE49-F238E27FC236}">
                <a16:creationId xmlns:a16="http://schemas.microsoft.com/office/drawing/2014/main" id="{8A922C78-D75F-7841-9A19-8C5CB61BAECA}"/>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199135696"/>
      </p:ext>
    </p:extLst>
  </p:cSld>
  <p:clrMapOvr>
    <a:masterClrMapping/>
  </p:clrMapOvr>
  <p:extLst>
    <p:ext uri="{DCECCB84-F9BA-43D5-87BE-67443E8EF086}">
      <p15:sldGuideLst xmlns:p15="http://schemas.microsoft.com/office/powerpoint/2012/main">
        <p15:guide id="1" orient="horz" pos="3838">
          <p15:clr>
            <a:srgbClr val="FBAE40"/>
          </p15:clr>
        </p15:guide>
        <p15:guide id="4" orient="horz" pos="12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INGLE COLUMN TEXT with ENS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28490F-C7C4-3D4F-8882-D1DC81395942}"/>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Content Placeholder 4">
            <a:extLst>
              <a:ext uri="{FF2B5EF4-FFF2-40B4-BE49-F238E27FC236}">
                <a16:creationId xmlns:a16="http://schemas.microsoft.com/office/drawing/2014/main" id="{E4487225-1AC9-044A-AB04-49731A70865A}"/>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a:t>Sub-heading 14pt, x0.9 line spacing</a:t>
            </a:r>
          </a:p>
        </p:txBody>
      </p:sp>
      <p:sp>
        <p:nvSpPr>
          <p:cNvPr id="18" name="Title 8">
            <a:extLst>
              <a:ext uri="{FF2B5EF4-FFF2-40B4-BE49-F238E27FC236}">
                <a16:creationId xmlns:a16="http://schemas.microsoft.com/office/drawing/2014/main" id="{6228C18C-13D6-DD4D-8EC2-00C1200320BA}"/>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Single text box, 24pt, x0.9 line spacing</a:t>
            </a:r>
          </a:p>
        </p:txBody>
      </p:sp>
      <p:sp>
        <p:nvSpPr>
          <p:cNvPr id="19" name="Text Placeholder 2">
            <a:extLst>
              <a:ext uri="{FF2B5EF4-FFF2-40B4-BE49-F238E27FC236}">
                <a16:creationId xmlns:a16="http://schemas.microsoft.com/office/drawing/2014/main" id="{9C22F7E0-095D-3A41-8017-8233DDD05933}"/>
              </a:ext>
            </a:extLst>
          </p:cNvPr>
          <p:cNvSpPr>
            <a:spLocks noGrp="1"/>
          </p:cNvSpPr>
          <p:nvPr>
            <p:ph type="body" sz="quarter" idx="14" hasCustomPrompt="1"/>
          </p:nvPr>
        </p:nvSpPr>
        <p:spPr>
          <a:xfrm>
            <a:off x="704503" y="1996887"/>
            <a:ext cx="9360000" cy="4095938"/>
          </a:xfrm>
          <a:prstGeom prst="rect">
            <a:avLst/>
          </a:prstGeom>
        </p:spPr>
        <p:txBody>
          <a:bodyPr lIns="0" tIns="0" rIns="0" bIns="0"/>
          <a:lstStyle>
            <a:lvl1pPr marL="0" indent="0">
              <a:lnSpc>
                <a:spcPct val="110000"/>
              </a:lnSpc>
              <a:spcBef>
                <a:spcPts val="1600"/>
              </a:spcBef>
              <a:buClr>
                <a:schemeClr val="tx2"/>
              </a:buClr>
              <a:buNone/>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indent="0">
              <a:lnSpc>
                <a:spcPct val="110000"/>
              </a:lnSpc>
              <a:spcBef>
                <a:spcPts val="1600"/>
              </a:spcBef>
              <a:buClr>
                <a:schemeClr val="bg1">
                  <a:lumMod val="65000"/>
                </a:schemeClr>
              </a:buClr>
              <a:buNone/>
              <a:defRPr sz="1400">
                <a:solidFill>
                  <a:schemeClr val="bg1">
                    <a:lumMod val="50000"/>
                  </a:schemeClr>
                </a:solidFill>
              </a:defRPr>
            </a:lvl2pPr>
            <a:lvl3pPr marL="360000" indent="0">
              <a:lnSpc>
                <a:spcPct val="110000"/>
              </a:lnSpc>
              <a:spcBef>
                <a:spcPts val="1600"/>
              </a:spcBef>
              <a:buClr>
                <a:schemeClr val="bg1">
                  <a:lumMod val="65000"/>
                </a:schemeClr>
              </a:buClr>
              <a:buNone/>
              <a:defRPr sz="1400">
                <a:solidFill>
                  <a:schemeClr val="bg1">
                    <a:lumMod val="65000"/>
                  </a:schemeClr>
                </a:solidFill>
              </a:defRPr>
            </a:lvl3pPr>
            <a:lvl4pPr marL="540000" indent="0">
              <a:lnSpc>
                <a:spcPct val="110000"/>
              </a:lnSpc>
              <a:spcBef>
                <a:spcPts val="1600"/>
              </a:spcBef>
              <a:buClr>
                <a:schemeClr val="bg1">
                  <a:lumMod val="65000"/>
                </a:schemeClr>
              </a:buClr>
              <a:buNone/>
              <a:defRPr sz="1200">
                <a:solidFill>
                  <a:schemeClr val="bg1">
                    <a:lumMod val="65000"/>
                  </a:schemeClr>
                </a:solidFill>
              </a:defRPr>
            </a:lvl4pPr>
            <a:lvl5pPr marL="720000" indent="0">
              <a:lnSpc>
                <a:spcPct val="110000"/>
              </a:lnSpc>
              <a:spcBef>
                <a:spcPts val="1600"/>
              </a:spcBef>
              <a:buClr>
                <a:schemeClr val="bg1">
                  <a:lumMod val="65000"/>
                </a:schemeClr>
              </a:buClr>
              <a:buNone/>
              <a:defRPr sz="1200">
                <a:solidFill>
                  <a:schemeClr val="bg1">
                    <a:lumMod val="65000"/>
                  </a:schemeClr>
                </a:solidFill>
              </a:defRPr>
            </a:lvl5pPr>
          </a:lstStyle>
          <a:p>
            <a:pPr lvl="0"/>
            <a:r>
              <a:rPr lang="en-GB" noProof="0"/>
              <a:t>Click to edit Master text styles</a:t>
            </a:r>
          </a:p>
        </p:txBody>
      </p:sp>
      <p:pic>
        <p:nvPicPr>
          <p:cNvPr id="15" name="Picture 14">
            <a:extLst>
              <a:ext uri="{FF2B5EF4-FFF2-40B4-BE49-F238E27FC236}">
                <a16:creationId xmlns:a16="http://schemas.microsoft.com/office/drawing/2014/main" id="{08078823-491D-4D4C-8719-45561C9F5C3A}"/>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635485422"/>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INGLE BULLET LIST with ENS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11A7275-D530-284C-AF56-4979BB1C182A}"/>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Content Placeholder 4">
            <a:extLst>
              <a:ext uri="{FF2B5EF4-FFF2-40B4-BE49-F238E27FC236}">
                <a16:creationId xmlns:a16="http://schemas.microsoft.com/office/drawing/2014/main" id="{E4487225-1AC9-044A-AB04-49731A70865A}"/>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a:t>Sub-heading 14pt, x0.9 line spacing</a:t>
            </a:r>
          </a:p>
        </p:txBody>
      </p:sp>
      <p:sp>
        <p:nvSpPr>
          <p:cNvPr id="18" name="Title 8">
            <a:extLst>
              <a:ext uri="{FF2B5EF4-FFF2-40B4-BE49-F238E27FC236}">
                <a16:creationId xmlns:a16="http://schemas.microsoft.com/office/drawing/2014/main" id="{6228C18C-13D6-DD4D-8EC2-00C1200320BA}"/>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Single bullet list, 24pt, x0.9 line spacing</a:t>
            </a:r>
          </a:p>
        </p:txBody>
      </p:sp>
      <p:pic>
        <p:nvPicPr>
          <p:cNvPr id="16" name="Picture 15">
            <a:extLst>
              <a:ext uri="{FF2B5EF4-FFF2-40B4-BE49-F238E27FC236}">
                <a16:creationId xmlns:a16="http://schemas.microsoft.com/office/drawing/2014/main" id="{EA077437-683D-7F47-88E9-41B3DB0CEA34}"/>
              </a:ext>
            </a:extLst>
          </p:cNvPr>
          <p:cNvPicPr>
            <a:picLocks noChangeAspect="1"/>
          </p:cNvPicPr>
          <p:nvPr userDrawn="1"/>
        </p:nvPicPr>
        <p:blipFill>
          <a:blip r:embed="rId6"/>
          <a:stretch>
            <a:fillRect/>
          </a:stretch>
        </p:blipFill>
        <p:spPr>
          <a:xfrm>
            <a:off x="11691807" y="240422"/>
            <a:ext cx="265119" cy="260299"/>
          </a:xfrm>
          <a:prstGeom prst="rect">
            <a:avLst/>
          </a:prstGeom>
        </p:spPr>
      </p:pic>
      <p:sp>
        <p:nvSpPr>
          <p:cNvPr id="14" name="Text Placeholder 2">
            <a:extLst>
              <a:ext uri="{FF2B5EF4-FFF2-40B4-BE49-F238E27FC236}">
                <a16:creationId xmlns:a16="http://schemas.microsoft.com/office/drawing/2014/main" id="{048F7998-C354-DC42-8F39-42C7FD19F31D}"/>
              </a:ext>
            </a:extLst>
          </p:cNvPr>
          <p:cNvSpPr>
            <a:spLocks noGrp="1"/>
          </p:cNvSpPr>
          <p:nvPr>
            <p:ph type="body" sz="quarter" idx="14" hasCustomPrompt="1"/>
          </p:nvPr>
        </p:nvSpPr>
        <p:spPr>
          <a:xfrm>
            <a:off x="704503" y="1996887"/>
            <a:ext cx="9360000" cy="4095938"/>
          </a:xfrm>
          <a:prstGeom prst="rect">
            <a:avLst/>
          </a:prstGeom>
        </p:spPr>
        <p:txBody>
          <a:bodyPr lIns="0" tIns="0" rIns="0" bIns="0"/>
          <a:lstStyle>
            <a:lvl1pPr marL="0" indent="0">
              <a:lnSpc>
                <a:spcPct val="110000"/>
              </a:lnSpc>
              <a:spcBef>
                <a:spcPts val="1200"/>
              </a:spcBef>
              <a:buClr>
                <a:schemeClr val="tx2"/>
              </a:buClr>
              <a:buNone/>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a:lnSpc>
                <a:spcPct val="110000"/>
              </a:lnSpc>
              <a:spcBef>
                <a:spcPts val="1200"/>
              </a:spcBef>
              <a:buClr>
                <a:schemeClr val="tx2"/>
              </a:buClr>
              <a:defRPr sz="1400" b="1">
                <a:solidFill>
                  <a:schemeClr val="tx2"/>
                </a:solidFill>
                <a:latin typeface="Arial" panose="020B0604020202020204" pitchFamily="34" charset="0"/>
                <a:cs typeface="Arial" panose="020B0604020202020204" pitchFamily="34" charset="0"/>
              </a:defRPr>
            </a:lvl2pPr>
            <a:lvl3pPr marL="360000">
              <a:lnSpc>
                <a:spcPct val="110000"/>
              </a:lnSpc>
              <a:buClr>
                <a:schemeClr val="tx2"/>
              </a:buClr>
              <a:defRPr sz="1400">
                <a:solidFill>
                  <a:schemeClr val="tx2"/>
                </a:solidFill>
                <a:latin typeface="Arial" panose="020B0604020202020204" pitchFamily="34" charset="0"/>
                <a:cs typeface="Arial" panose="020B0604020202020204" pitchFamily="34" charset="0"/>
              </a:defRPr>
            </a:lvl3pPr>
            <a:lvl4pPr marL="540000">
              <a:lnSpc>
                <a:spcPct val="110000"/>
              </a:lnSpc>
              <a:buClr>
                <a:schemeClr val="bg1">
                  <a:lumMod val="65000"/>
                </a:schemeClr>
              </a:buClr>
              <a:defRPr sz="1300">
                <a:solidFill>
                  <a:schemeClr val="bg1">
                    <a:lumMod val="65000"/>
                  </a:schemeClr>
                </a:solidFill>
                <a:latin typeface="Arial" panose="020B0604020202020204" pitchFamily="34" charset="0"/>
                <a:cs typeface="Arial" panose="020B0604020202020204" pitchFamily="34" charset="0"/>
              </a:defRPr>
            </a:lvl4pPr>
            <a:lvl5pPr marL="720000">
              <a:lnSpc>
                <a:spcPct val="110000"/>
              </a:lnSpc>
              <a:buClr>
                <a:schemeClr val="bg1">
                  <a:lumMod val="65000"/>
                </a:schemeClr>
              </a:buClr>
              <a:defRPr sz="1200">
                <a:solidFill>
                  <a:schemeClr val="bg1">
                    <a:lumMod val="65000"/>
                  </a:schemeClr>
                </a:solidFill>
                <a:latin typeface="Arial" panose="020B0604020202020204" pitchFamily="34" charset="0"/>
                <a:cs typeface="Arial" panose="020B0604020202020204" pitchFamily="34" charset="0"/>
              </a:defRPr>
            </a:lvl5pPr>
          </a:lstStyle>
          <a:p>
            <a:pPr lvl="1"/>
            <a:r>
              <a:rPr lang="en-GB" noProof="0"/>
              <a:t>First level</a:t>
            </a:r>
          </a:p>
          <a:p>
            <a:pPr lvl="2"/>
            <a:r>
              <a:rPr lang="en-GB" noProof="0"/>
              <a:t>Second level</a:t>
            </a:r>
          </a:p>
          <a:p>
            <a:pPr lvl="3"/>
            <a:r>
              <a:rPr lang="en-GB" noProof="0"/>
              <a:t>Third level</a:t>
            </a:r>
          </a:p>
          <a:p>
            <a:pPr lvl="4"/>
            <a:r>
              <a:rPr lang="en-GB" noProof="0"/>
              <a:t>Fourth level</a:t>
            </a:r>
          </a:p>
        </p:txBody>
      </p:sp>
    </p:spTree>
    <p:extLst>
      <p:ext uri="{BB962C8B-B14F-4D97-AF65-F5344CB8AC3E}">
        <p14:creationId xmlns:p14="http://schemas.microsoft.com/office/powerpoint/2010/main" val="3617703206"/>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6E96C047-D82A-47B6-81A3-2F0E53346C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41D29CA0-C07B-4803-8906-FDA509D8F472}"/>
              </a:ext>
            </a:extLst>
          </p:cNvPr>
          <p:cNvSpPr>
            <a:spLocks noGrp="1"/>
          </p:cNvSpPr>
          <p:nvPr>
            <p:ph type="ftr" sz="quarter" idx="11"/>
          </p:nvPr>
        </p:nvSpPr>
        <p:spPr>
          <a:xfrm>
            <a:off x="6809644" y="6564592"/>
            <a:ext cx="5404714" cy="293408"/>
          </a:xfrm>
          <a:prstGeom prst="rect">
            <a:avLst/>
          </a:prstGeom>
        </p:spPr>
        <p:txBody>
          <a:bodyPr/>
          <a:lstStyle/>
          <a:p>
            <a:pPr marL="0" marR="0" lvl="0" indent="0" algn="ctr" defTabSz="1219031"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5EAA"/>
                </a:solidFill>
                <a:effectLst/>
                <a:uLnTx/>
                <a:uFillTx/>
                <a:latin typeface="Calibri" panose="020F0502020204030204"/>
                <a:ea typeface="+mn-lt"/>
                <a:cs typeface="Calibri" panose="020F0502020204030204"/>
              </a:rPr>
              <a:t>Fast, User-friendly Tools </a:t>
            </a:r>
            <a:r>
              <a:rPr kumimoji="0" lang="en-GB" sz="1600" b="1" i="1" u="none" strike="noStrike" kern="1200" cap="none" spc="0" normalizeH="0" baseline="0" noProof="0">
                <a:ln>
                  <a:noFill/>
                </a:ln>
                <a:solidFill>
                  <a:srgbClr val="005EAA"/>
                </a:solidFill>
                <a:effectLst/>
                <a:uLnTx/>
                <a:uFillTx/>
                <a:latin typeface="Calibri" panose="020F0502020204030204"/>
                <a:ea typeface="+mn-lt"/>
                <a:cs typeface="Calibri" panose="020F0502020204030204"/>
              </a:rPr>
              <a:t>for a</a:t>
            </a:r>
            <a:r>
              <a:rPr kumimoji="0" lang="en-GB" sz="1600" b="1" i="0" u="none" strike="noStrike" kern="1200" cap="none" spc="0" normalizeH="0" baseline="0" noProof="0">
                <a:ln>
                  <a:noFill/>
                </a:ln>
                <a:solidFill>
                  <a:srgbClr val="005EAA"/>
                </a:solidFill>
                <a:effectLst/>
                <a:uLnTx/>
                <a:uFillTx/>
                <a:latin typeface="Calibri" panose="020F0502020204030204"/>
                <a:ea typeface="+mn-lt"/>
                <a:cs typeface="Calibri" panose="020F0502020204030204"/>
              </a:rPr>
              <a:t> Universal, Reliable Experience</a:t>
            </a:r>
            <a:endParaRPr kumimoji="0" lang="en-US" sz="1600" b="0" i="0" u="none" strike="noStrike" kern="1200" cap="none" spc="0" normalizeH="0" baseline="0" noProof="0">
              <a:ln>
                <a:noFill/>
              </a:ln>
              <a:solidFill>
                <a:srgbClr val="005EAA"/>
              </a:solidFill>
              <a:effectLst/>
              <a:uLnTx/>
              <a:uFillTx/>
              <a:latin typeface="Calibri" panose="020F0502020204030204"/>
              <a:ea typeface="+mn-ea"/>
              <a:cs typeface="Calibri" panose="020F0502020204030204"/>
            </a:endParaRPr>
          </a:p>
          <a:p>
            <a:pPr marL="0" marR="0" lvl="0" indent="0" algn="ctr" defTabSz="1219031"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5EAA"/>
              </a:solidFill>
              <a:effectLst/>
              <a:uLnTx/>
              <a:uFillTx/>
              <a:latin typeface="Calibri" panose="020F0502020204030204"/>
              <a:ea typeface="Calibri" panose="020F0502020204030204" pitchFamily="34" charset="0"/>
              <a:cs typeface="Times New Roman"/>
            </a:endParaRPr>
          </a:p>
          <a:p>
            <a:pPr marL="0" marR="0" lvl="0" indent="0" algn="ctr" defTabSz="1219031"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5B9BD5"/>
              </a:solidFill>
              <a:effectLst/>
              <a:uLnTx/>
              <a:uFillTx/>
              <a:latin typeface="Calibri"/>
              <a:ea typeface="+mn-ea"/>
              <a:cs typeface="Calibri"/>
            </a:endParaRPr>
          </a:p>
        </p:txBody>
      </p:sp>
      <p:sp>
        <p:nvSpPr>
          <p:cNvPr id="8" name="Rectangle 7">
            <a:extLst>
              <a:ext uri="{FF2B5EF4-FFF2-40B4-BE49-F238E27FC236}">
                <a16:creationId xmlns:a16="http://schemas.microsoft.com/office/drawing/2014/main" id="{B74066FD-E481-45D5-B1FB-0F0D0BDFEC59}"/>
              </a:ext>
            </a:extLst>
          </p:cNvPr>
          <p:cNvSpPr/>
          <p:nvPr userDrawn="1"/>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05170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TRO + SINGLE COLUMN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AE8B38A-8D71-AE49-A9C3-2085125FDCC4}"/>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20" name="Title 8">
            <a:extLst>
              <a:ext uri="{FF2B5EF4-FFF2-40B4-BE49-F238E27FC236}">
                <a16:creationId xmlns:a16="http://schemas.microsoft.com/office/drawing/2014/main" id="{17F58F3D-CB64-8543-9B46-1AC2916B5E2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Intro + one column, 24pt, x0.9 line spacing</a:t>
            </a:r>
          </a:p>
        </p:txBody>
      </p:sp>
      <p:sp>
        <p:nvSpPr>
          <p:cNvPr id="21" name="Text Placeholder 5">
            <a:extLst>
              <a:ext uri="{FF2B5EF4-FFF2-40B4-BE49-F238E27FC236}">
                <a16:creationId xmlns:a16="http://schemas.microsoft.com/office/drawing/2014/main" id="{CE85D001-75D6-5443-9CEF-D9B21FED8D78}"/>
              </a:ext>
            </a:extLst>
          </p:cNvPr>
          <p:cNvSpPr>
            <a:spLocks noGrp="1"/>
          </p:cNvSpPr>
          <p:nvPr>
            <p:ph type="body" sz="quarter" idx="26" hasCustomPrompt="1"/>
          </p:nvPr>
        </p:nvSpPr>
        <p:spPr>
          <a:xfrm>
            <a:off x="704502" y="1996887"/>
            <a:ext cx="2323705" cy="4095938"/>
          </a:xfrm>
          <a:prstGeom prst="rect">
            <a:avLst/>
          </a:prstGeom>
        </p:spPr>
        <p:txBody>
          <a:bodyPr lIns="0" tIns="0" rIns="0" bIns="0"/>
          <a:lstStyle>
            <a:lvl1pPr marL="0" indent="0">
              <a:lnSpc>
                <a:spcPct val="110000"/>
              </a:lnSpc>
              <a:spcBef>
                <a:spcPts val="1600"/>
              </a:spcBef>
              <a:buFont typeface="Arial" panose="020B0604020202020204" pitchFamily="34" charset="0"/>
              <a:buNone/>
              <a:defRPr sz="1400">
                <a:solidFill>
                  <a:schemeClr val="tx1">
                    <a:lumMod val="50000"/>
                    <a:lumOff val="50000"/>
                  </a:schemeClr>
                </a:solidFill>
                <a:latin typeface="Arial" panose="020B0604020202020204" pitchFamily="34" charset="0"/>
                <a:cs typeface="Arial" panose="020B0604020202020204" pitchFamily="34" charset="0"/>
              </a:defRPr>
            </a:lvl1pPr>
            <a:lvl2pPr marL="0" indent="0">
              <a:buNone/>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0" indent="0">
              <a:buNone/>
              <a:defRPr/>
            </a:lvl5pPr>
          </a:lstStyle>
          <a:p>
            <a:pPr lvl="0"/>
            <a:r>
              <a:rPr lang="en-GB" noProof="0"/>
              <a:t>Intro</a:t>
            </a:r>
          </a:p>
        </p:txBody>
      </p:sp>
      <p:sp>
        <p:nvSpPr>
          <p:cNvPr id="22" name="Content Placeholder 4">
            <a:extLst>
              <a:ext uri="{FF2B5EF4-FFF2-40B4-BE49-F238E27FC236}">
                <a16:creationId xmlns:a16="http://schemas.microsoft.com/office/drawing/2014/main" id="{E52FA5AA-97EC-C24B-AB73-F6F250378DD8}"/>
              </a:ext>
            </a:extLst>
          </p:cNvPr>
          <p:cNvSpPr>
            <a:spLocks noGrp="1"/>
          </p:cNvSpPr>
          <p:nvPr>
            <p:ph sz="quarter" idx="27" hasCustomPrompt="1"/>
          </p:nvPr>
        </p:nvSpPr>
        <p:spPr>
          <a:xfrm>
            <a:off x="3299345" y="1996887"/>
            <a:ext cx="6757468" cy="4095938"/>
          </a:xfrm>
          <a:prstGeom prst="rect">
            <a:avLst/>
          </a:prstGeom>
        </p:spPr>
        <p:txBody>
          <a:bodyPr wrap="square" lIns="0" tIns="0" rIns="0" bIns="0">
            <a:noAutofit/>
          </a:bodyPr>
          <a:lstStyle>
            <a:lvl1pPr marL="0" indent="0">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noProof="0"/>
              <a:t>Body 14pt, x1.1 line spacing</a:t>
            </a:r>
          </a:p>
        </p:txBody>
      </p:sp>
      <p:sp>
        <p:nvSpPr>
          <p:cNvPr id="23" name="Content Placeholder 4">
            <a:extLst>
              <a:ext uri="{FF2B5EF4-FFF2-40B4-BE49-F238E27FC236}">
                <a16:creationId xmlns:a16="http://schemas.microsoft.com/office/drawing/2014/main" id="{3DAFF85C-493A-A64A-B025-0F3AF21B6A1F}"/>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3" name="Picture 12">
            <a:extLst>
              <a:ext uri="{FF2B5EF4-FFF2-40B4-BE49-F238E27FC236}">
                <a16:creationId xmlns:a16="http://schemas.microsoft.com/office/drawing/2014/main" id="{521C70FD-C434-2A40-A54E-5814997F3BC1}"/>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736964311"/>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WO TEXT COLUMNS with ENS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A6E1449-E68C-6A4C-BAE3-06D3F1293EC8}"/>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4631976D-E4CA-9F4E-B3E3-EC43C700E114}"/>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Two columns, 24pt, x0.9 line spacing</a:t>
            </a:r>
          </a:p>
        </p:txBody>
      </p:sp>
      <p:sp>
        <p:nvSpPr>
          <p:cNvPr id="15" name="Content Placeholder 4">
            <a:extLst>
              <a:ext uri="{FF2B5EF4-FFF2-40B4-BE49-F238E27FC236}">
                <a16:creationId xmlns:a16="http://schemas.microsoft.com/office/drawing/2014/main" id="{34FC70B4-EEEF-114A-A9DF-0D0F43B14243}"/>
              </a:ext>
            </a:extLst>
          </p:cNvPr>
          <p:cNvSpPr>
            <a:spLocks noGrp="1"/>
          </p:cNvSpPr>
          <p:nvPr>
            <p:ph sz="quarter" idx="27" hasCustomPrompt="1"/>
          </p:nvPr>
        </p:nvSpPr>
        <p:spPr>
          <a:xfrm>
            <a:off x="704503" y="1996887"/>
            <a:ext cx="4921274"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6" name="Content Placeholder 4">
            <a:extLst>
              <a:ext uri="{FF2B5EF4-FFF2-40B4-BE49-F238E27FC236}">
                <a16:creationId xmlns:a16="http://schemas.microsoft.com/office/drawing/2014/main" id="{AE3D1F65-8C55-A94D-AE3D-970488BD785A}"/>
              </a:ext>
            </a:extLst>
          </p:cNvPr>
          <p:cNvSpPr>
            <a:spLocks noGrp="1"/>
          </p:cNvSpPr>
          <p:nvPr>
            <p:ph sz="quarter" idx="28" hasCustomPrompt="1"/>
          </p:nvPr>
        </p:nvSpPr>
        <p:spPr>
          <a:xfrm>
            <a:off x="5877068" y="1996887"/>
            <a:ext cx="4935395"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noProof="0"/>
              <a:t>Body 14pt, x1.1 line spacing</a:t>
            </a:r>
          </a:p>
        </p:txBody>
      </p:sp>
      <p:sp>
        <p:nvSpPr>
          <p:cNvPr id="17" name="Content Placeholder 4">
            <a:extLst>
              <a:ext uri="{FF2B5EF4-FFF2-40B4-BE49-F238E27FC236}">
                <a16:creationId xmlns:a16="http://schemas.microsoft.com/office/drawing/2014/main" id="{78B96AE0-585D-8948-AE6D-D83CD4F11BC7}"/>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8" name="Picture 17">
            <a:extLst>
              <a:ext uri="{FF2B5EF4-FFF2-40B4-BE49-F238E27FC236}">
                <a16:creationId xmlns:a16="http://schemas.microsoft.com/office/drawing/2014/main" id="{48224AA8-DE8F-7E4E-AEB0-474DB4678024}"/>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731485625"/>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REE TEXT COLUMNS with ENSO">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96B52A0-393B-8D4D-B38A-29D5934FEE67}"/>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E7061F88-0691-B24C-8C23-8149DE80FF48}"/>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Three columns, 24pt, x0.9 line spacing</a:t>
            </a:r>
          </a:p>
        </p:txBody>
      </p:sp>
      <p:sp>
        <p:nvSpPr>
          <p:cNvPr id="15" name="Content Placeholder 4">
            <a:extLst>
              <a:ext uri="{FF2B5EF4-FFF2-40B4-BE49-F238E27FC236}">
                <a16:creationId xmlns:a16="http://schemas.microsoft.com/office/drawing/2014/main" id="{EAE6A089-759F-4346-8208-81B690D027E5}"/>
              </a:ext>
            </a:extLst>
          </p:cNvPr>
          <p:cNvSpPr>
            <a:spLocks noGrp="1"/>
          </p:cNvSpPr>
          <p:nvPr>
            <p:ph sz="quarter" idx="27" hasCustomPrompt="1"/>
          </p:nvPr>
        </p:nvSpPr>
        <p:spPr>
          <a:xfrm>
            <a:off x="704503" y="1996887"/>
            <a:ext cx="3199766" cy="4095938"/>
          </a:xfrm>
          <a:prstGeom prst="rect">
            <a:avLst/>
          </a:prstGeom>
        </p:spPr>
        <p:txBody>
          <a:bodyPr wrap="square" lIns="0" tIns="0" rIns="0" bIns="0">
            <a:noAutofit/>
          </a:bodyPr>
          <a:lstStyle>
            <a:lvl1pPr marL="180000" indent="-18000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6" name="Content Placeholder 4">
            <a:extLst>
              <a:ext uri="{FF2B5EF4-FFF2-40B4-BE49-F238E27FC236}">
                <a16:creationId xmlns:a16="http://schemas.microsoft.com/office/drawing/2014/main" id="{A2AACBFD-8855-154A-8E5E-3E0E09E93377}"/>
              </a:ext>
            </a:extLst>
          </p:cNvPr>
          <p:cNvSpPr>
            <a:spLocks noGrp="1"/>
          </p:cNvSpPr>
          <p:nvPr>
            <p:ph sz="quarter" idx="28" hasCustomPrompt="1"/>
          </p:nvPr>
        </p:nvSpPr>
        <p:spPr>
          <a:xfrm>
            <a:off x="4159159" y="1996887"/>
            <a:ext cx="3199896" cy="4095938"/>
          </a:xfrm>
          <a:prstGeom prst="rect">
            <a:avLst/>
          </a:prstGeom>
        </p:spPr>
        <p:txBody>
          <a:bodyPr wrap="square" lIns="0" tIns="0" rIns="0" bIns="0">
            <a:noAutofit/>
          </a:bodyPr>
          <a:lstStyle>
            <a:lvl1pPr marL="180000" indent="-18000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noProof="0"/>
              <a:t>Body 14pt, x1.1 line spacing</a:t>
            </a:r>
          </a:p>
        </p:txBody>
      </p:sp>
      <p:sp>
        <p:nvSpPr>
          <p:cNvPr id="17" name="Content Placeholder 4">
            <a:extLst>
              <a:ext uri="{FF2B5EF4-FFF2-40B4-BE49-F238E27FC236}">
                <a16:creationId xmlns:a16="http://schemas.microsoft.com/office/drawing/2014/main" id="{5ACA356A-899C-AA46-A0FA-42ECBC1C24EA}"/>
              </a:ext>
            </a:extLst>
          </p:cNvPr>
          <p:cNvSpPr>
            <a:spLocks noGrp="1"/>
          </p:cNvSpPr>
          <p:nvPr>
            <p:ph sz="quarter" idx="29" hasCustomPrompt="1"/>
          </p:nvPr>
        </p:nvSpPr>
        <p:spPr>
          <a:xfrm>
            <a:off x="7598445" y="1996887"/>
            <a:ext cx="3199896" cy="4095938"/>
          </a:xfrm>
          <a:prstGeom prst="rect">
            <a:avLst/>
          </a:prstGeom>
        </p:spPr>
        <p:txBody>
          <a:bodyPr wrap="square" lIns="0" tIns="0" rIns="0" bIns="0">
            <a:noAutofit/>
          </a:bodyPr>
          <a:lstStyle>
            <a:lvl1pPr marL="180000" indent="-18000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8" name="Content Placeholder 4">
            <a:extLst>
              <a:ext uri="{FF2B5EF4-FFF2-40B4-BE49-F238E27FC236}">
                <a16:creationId xmlns:a16="http://schemas.microsoft.com/office/drawing/2014/main" id="{65255901-5DFC-4841-B60E-4E09E744F5BC}"/>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9" name="Picture 18">
            <a:extLst>
              <a:ext uri="{FF2B5EF4-FFF2-40B4-BE49-F238E27FC236}">
                <a16:creationId xmlns:a16="http://schemas.microsoft.com/office/drawing/2014/main" id="{CC0DAE35-564F-6140-BF1B-CFA954B51BCF}"/>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1459069822"/>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TEXT COLUMNS with ENSO">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696588C-D841-D647-BAE4-63ADD09BC1EF}"/>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2E488550-0FC4-A04A-81AD-5377480ACE6B}"/>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Four columns, 24pt, x0.9 line spacing</a:t>
            </a:r>
          </a:p>
        </p:txBody>
      </p:sp>
      <p:sp>
        <p:nvSpPr>
          <p:cNvPr id="15" name="Content Placeholder 4">
            <a:extLst>
              <a:ext uri="{FF2B5EF4-FFF2-40B4-BE49-F238E27FC236}">
                <a16:creationId xmlns:a16="http://schemas.microsoft.com/office/drawing/2014/main" id="{75B67093-B5C0-BF44-BD16-5D0E2EDAEE05}"/>
              </a:ext>
            </a:extLst>
          </p:cNvPr>
          <p:cNvSpPr>
            <a:spLocks noGrp="1"/>
          </p:cNvSpPr>
          <p:nvPr>
            <p:ph sz="quarter" idx="27" hasCustomPrompt="1"/>
          </p:nvPr>
        </p:nvSpPr>
        <p:spPr>
          <a:xfrm>
            <a:off x="3299346" y="1996887"/>
            <a:ext cx="2354086"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6" name="Content Placeholder 4">
            <a:extLst>
              <a:ext uri="{FF2B5EF4-FFF2-40B4-BE49-F238E27FC236}">
                <a16:creationId xmlns:a16="http://schemas.microsoft.com/office/drawing/2014/main" id="{DA225BAB-8030-6442-B682-1CAA7A5A6041}"/>
              </a:ext>
            </a:extLst>
          </p:cNvPr>
          <p:cNvSpPr>
            <a:spLocks noGrp="1"/>
          </p:cNvSpPr>
          <p:nvPr>
            <p:ph sz="quarter" idx="28" hasCustomPrompt="1"/>
          </p:nvPr>
        </p:nvSpPr>
        <p:spPr>
          <a:xfrm>
            <a:off x="5878893" y="1996887"/>
            <a:ext cx="2354086"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7" name="Content Placeholder 4">
            <a:extLst>
              <a:ext uri="{FF2B5EF4-FFF2-40B4-BE49-F238E27FC236}">
                <a16:creationId xmlns:a16="http://schemas.microsoft.com/office/drawing/2014/main" id="{A9D40509-9D8E-B344-813F-92DE9A0A9326}"/>
              </a:ext>
            </a:extLst>
          </p:cNvPr>
          <p:cNvSpPr>
            <a:spLocks noGrp="1"/>
          </p:cNvSpPr>
          <p:nvPr>
            <p:ph sz="quarter" idx="29" hasCustomPrompt="1"/>
          </p:nvPr>
        </p:nvSpPr>
        <p:spPr>
          <a:xfrm>
            <a:off x="8458377" y="1996887"/>
            <a:ext cx="2354086"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8" name="Content Placeholder 4">
            <a:extLst>
              <a:ext uri="{FF2B5EF4-FFF2-40B4-BE49-F238E27FC236}">
                <a16:creationId xmlns:a16="http://schemas.microsoft.com/office/drawing/2014/main" id="{D50BC172-5A8B-8645-9CEA-3B8F36D8F0BF}"/>
              </a:ext>
            </a:extLst>
          </p:cNvPr>
          <p:cNvSpPr>
            <a:spLocks noGrp="1"/>
          </p:cNvSpPr>
          <p:nvPr>
            <p:ph sz="quarter" idx="30" hasCustomPrompt="1"/>
          </p:nvPr>
        </p:nvSpPr>
        <p:spPr>
          <a:xfrm>
            <a:off x="704503" y="1996887"/>
            <a:ext cx="2354086"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9" name="Content Placeholder 4">
            <a:extLst>
              <a:ext uri="{FF2B5EF4-FFF2-40B4-BE49-F238E27FC236}">
                <a16:creationId xmlns:a16="http://schemas.microsoft.com/office/drawing/2014/main" id="{EAD3BEFF-BB10-9D45-8F02-D7D272E7785E}"/>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20" name="Picture 19">
            <a:extLst>
              <a:ext uri="{FF2B5EF4-FFF2-40B4-BE49-F238E27FC236}">
                <a16:creationId xmlns:a16="http://schemas.microsoft.com/office/drawing/2014/main" id="{76A8FE0F-1C86-1345-91DC-9A39F6C87BD8}"/>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3540993953"/>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XT + SINGLE IMAGE with ENSO">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6E9A761-F711-2E4F-93DF-24ABA34E9BA0}"/>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Picture Placeholder 3">
            <a:extLst>
              <a:ext uri="{FF2B5EF4-FFF2-40B4-BE49-F238E27FC236}">
                <a16:creationId xmlns:a16="http://schemas.microsoft.com/office/drawing/2014/main" id="{62A96B20-88BB-8548-AF2F-7C54A41A193D}"/>
              </a:ext>
            </a:extLst>
          </p:cNvPr>
          <p:cNvSpPr>
            <a:spLocks noGrp="1"/>
          </p:cNvSpPr>
          <p:nvPr>
            <p:ph type="pic" sz="quarter" idx="15"/>
          </p:nvPr>
        </p:nvSpPr>
        <p:spPr>
          <a:xfrm>
            <a:off x="6838341" y="1996887"/>
            <a:ext cx="3960000" cy="3714238"/>
          </a:xfrm>
          <a:prstGeom prst="rect">
            <a:avLst/>
          </a:prstGeom>
        </p:spPr>
        <p:txBody>
          <a:bodyPr/>
          <a:lstStyle/>
          <a:p>
            <a:endParaRPr lang="en-US"/>
          </a:p>
        </p:txBody>
      </p:sp>
      <p:sp>
        <p:nvSpPr>
          <p:cNvPr id="15" name="Title 8">
            <a:extLst>
              <a:ext uri="{FF2B5EF4-FFF2-40B4-BE49-F238E27FC236}">
                <a16:creationId xmlns:a16="http://schemas.microsoft.com/office/drawing/2014/main" id="{E5F8C57A-F976-3D49-BF31-DEEDE100FB5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One image layout, 24pt, x0.9 line spacing</a:t>
            </a:r>
          </a:p>
        </p:txBody>
      </p:sp>
      <p:sp>
        <p:nvSpPr>
          <p:cNvPr id="16" name="Content Placeholder 4">
            <a:extLst>
              <a:ext uri="{FF2B5EF4-FFF2-40B4-BE49-F238E27FC236}">
                <a16:creationId xmlns:a16="http://schemas.microsoft.com/office/drawing/2014/main" id="{0F2D3B96-BE63-E241-9295-17DE54BC10B1}"/>
              </a:ext>
            </a:extLst>
          </p:cNvPr>
          <p:cNvSpPr>
            <a:spLocks noGrp="1"/>
          </p:cNvSpPr>
          <p:nvPr>
            <p:ph sz="quarter" idx="19" hasCustomPrompt="1"/>
          </p:nvPr>
        </p:nvSpPr>
        <p:spPr>
          <a:xfrm>
            <a:off x="6838339" y="5824099"/>
            <a:ext cx="3960001" cy="138499"/>
          </a:xfrm>
          <a:prstGeom prst="rect">
            <a:avLst/>
          </a:prstGeom>
        </p:spPr>
        <p:txBody>
          <a:bodyPr wrap="square" lIns="0" tIns="0" rIns="0" bIns="0">
            <a:spAutoFit/>
          </a:bodyPr>
          <a:lstStyle>
            <a:lvl1pPr marL="0" indent="0">
              <a:buNone/>
              <a:defRPr sz="1000" b="0">
                <a:solidFill>
                  <a:schemeClr val="tx1"/>
                </a:solidFill>
                <a:latin typeface="Arial" panose="020B0604020202020204" pitchFamily="34" charset="0"/>
                <a:cs typeface="Arial" panose="020B0604020202020204" pitchFamily="34" charset="0"/>
              </a:defRPr>
            </a:lvl1pPr>
          </a:lstStyle>
          <a:p>
            <a:pPr lvl="0"/>
            <a:r>
              <a:rPr lang="en-GB" noProof="0"/>
              <a:t>Caption</a:t>
            </a:r>
          </a:p>
        </p:txBody>
      </p:sp>
      <p:sp>
        <p:nvSpPr>
          <p:cNvPr id="17" name="Content Placeholder 4">
            <a:extLst>
              <a:ext uri="{FF2B5EF4-FFF2-40B4-BE49-F238E27FC236}">
                <a16:creationId xmlns:a16="http://schemas.microsoft.com/office/drawing/2014/main" id="{C8D3B3E9-DBE0-1948-8755-569521A3197E}"/>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noProof="0"/>
              <a:t>Sub-heading</a:t>
            </a:r>
            <a:r>
              <a:rPr lang="en-GB"/>
              <a:t> 14pt, x0.9 line spacing</a:t>
            </a:r>
          </a:p>
        </p:txBody>
      </p:sp>
      <p:pic>
        <p:nvPicPr>
          <p:cNvPr id="19" name="Picture 18">
            <a:extLst>
              <a:ext uri="{FF2B5EF4-FFF2-40B4-BE49-F238E27FC236}">
                <a16:creationId xmlns:a16="http://schemas.microsoft.com/office/drawing/2014/main" id="{BCE88333-8263-3544-80C8-AECC5517E1F1}"/>
              </a:ext>
            </a:extLst>
          </p:cNvPr>
          <p:cNvPicPr>
            <a:picLocks noChangeAspect="1"/>
          </p:cNvPicPr>
          <p:nvPr userDrawn="1"/>
        </p:nvPicPr>
        <p:blipFill>
          <a:blip r:embed="rId6"/>
          <a:stretch>
            <a:fillRect/>
          </a:stretch>
        </p:blipFill>
        <p:spPr>
          <a:xfrm>
            <a:off x="11691807" y="240422"/>
            <a:ext cx="265119" cy="260299"/>
          </a:xfrm>
          <a:prstGeom prst="rect">
            <a:avLst/>
          </a:prstGeom>
        </p:spPr>
      </p:pic>
      <p:sp>
        <p:nvSpPr>
          <p:cNvPr id="14" name="Text Placeholder 2">
            <a:extLst>
              <a:ext uri="{FF2B5EF4-FFF2-40B4-BE49-F238E27FC236}">
                <a16:creationId xmlns:a16="http://schemas.microsoft.com/office/drawing/2014/main" id="{7D3288A6-A273-F649-B2EB-9C87F3BA6040}"/>
              </a:ext>
            </a:extLst>
          </p:cNvPr>
          <p:cNvSpPr>
            <a:spLocks noGrp="1"/>
          </p:cNvSpPr>
          <p:nvPr>
            <p:ph type="body" sz="quarter" idx="14" hasCustomPrompt="1"/>
          </p:nvPr>
        </p:nvSpPr>
        <p:spPr>
          <a:xfrm>
            <a:off x="704503" y="1996887"/>
            <a:ext cx="5674526" cy="4095938"/>
          </a:xfrm>
          <a:prstGeom prst="rect">
            <a:avLst/>
          </a:prstGeom>
        </p:spPr>
        <p:txBody>
          <a:bodyPr lIns="0" tIns="0" rIns="0" bIns="0"/>
          <a:lstStyle>
            <a:lvl1pPr marL="0" indent="0">
              <a:lnSpc>
                <a:spcPct val="110000"/>
              </a:lnSpc>
              <a:spcBef>
                <a:spcPts val="1200"/>
              </a:spcBef>
              <a:buClr>
                <a:schemeClr val="tx2"/>
              </a:buClr>
              <a:buNone/>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a:lnSpc>
                <a:spcPct val="110000"/>
              </a:lnSpc>
              <a:spcBef>
                <a:spcPts val="1200"/>
              </a:spcBef>
              <a:buClr>
                <a:schemeClr val="tx2"/>
              </a:buClr>
              <a:defRPr sz="1400" b="1">
                <a:solidFill>
                  <a:schemeClr val="tx2"/>
                </a:solidFill>
                <a:latin typeface="Arial" panose="020B0604020202020204" pitchFamily="34" charset="0"/>
                <a:cs typeface="Arial" panose="020B0604020202020204" pitchFamily="34" charset="0"/>
              </a:defRPr>
            </a:lvl2pPr>
            <a:lvl3pPr marL="360000">
              <a:lnSpc>
                <a:spcPct val="110000"/>
              </a:lnSpc>
              <a:spcBef>
                <a:spcPts val="500"/>
              </a:spcBef>
              <a:buClr>
                <a:schemeClr val="tx2"/>
              </a:buClr>
              <a:defRPr sz="1400">
                <a:solidFill>
                  <a:schemeClr val="tx2"/>
                </a:solidFill>
                <a:latin typeface="Arial" panose="020B0604020202020204" pitchFamily="34" charset="0"/>
                <a:cs typeface="Arial" panose="020B0604020202020204" pitchFamily="34" charset="0"/>
              </a:defRPr>
            </a:lvl3pPr>
            <a:lvl4pPr marL="540000">
              <a:lnSpc>
                <a:spcPct val="110000"/>
              </a:lnSpc>
              <a:buClr>
                <a:schemeClr val="bg1">
                  <a:lumMod val="65000"/>
                </a:schemeClr>
              </a:buClr>
              <a:defRPr sz="1300">
                <a:solidFill>
                  <a:schemeClr val="bg1">
                    <a:lumMod val="65000"/>
                  </a:schemeClr>
                </a:solidFill>
                <a:latin typeface="Arial" panose="020B0604020202020204" pitchFamily="34" charset="0"/>
                <a:cs typeface="Arial" panose="020B0604020202020204" pitchFamily="34" charset="0"/>
              </a:defRPr>
            </a:lvl4pPr>
            <a:lvl5pPr marL="720000">
              <a:lnSpc>
                <a:spcPct val="110000"/>
              </a:lnSpc>
              <a:buClr>
                <a:schemeClr val="bg1">
                  <a:lumMod val="65000"/>
                </a:schemeClr>
              </a:buClr>
              <a:defRPr sz="1200">
                <a:solidFill>
                  <a:schemeClr val="bg1">
                    <a:lumMod val="65000"/>
                  </a:schemeClr>
                </a:solidFill>
                <a:latin typeface="Arial" panose="020B0604020202020204" pitchFamily="34" charset="0"/>
                <a:cs typeface="Arial" panose="020B0604020202020204" pitchFamily="34" charset="0"/>
              </a:defRPr>
            </a:lvl5pPr>
          </a:lstStyle>
          <a:p>
            <a:pPr lvl="1"/>
            <a:r>
              <a:rPr lang="en-GB" noProof="0"/>
              <a:t>First level</a:t>
            </a:r>
          </a:p>
          <a:p>
            <a:pPr lvl="2"/>
            <a:r>
              <a:rPr lang="en-GB" noProof="0"/>
              <a:t>Second level</a:t>
            </a:r>
          </a:p>
          <a:p>
            <a:pPr lvl="3"/>
            <a:r>
              <a:rPr lang="en-GB" noProof="0"/>
              <a:t>Third level</a:t>
            </a:r>
          </a:p>
          <a:p>
            <a:pPr lvl="4"/>
            <a:r>
              <a:rPr lang="en-GB" noProof="0"/>
              <a:t>Fourth level</a:t>
            </a:r>
          </a:p>
        </p:txBody>
      </p:sp>
    </p:spTree>
    <p:extLst>
      <p:ext uri="{BB962C8B-B14F-4D97-AF65-F5344CB8AC3E}">
        <p14:creationId xmlns:p14="http://schemas.microsoft.com/office/powerpoint/2010/main" val="3399944151"/>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IMAGES with ENSO">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4B9908A-D857-064D-BC88-060E09917BA8}"/>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595B0D8B-464A-5644-B640-6A6246CCA3D1}"/>
              </a:ext>
            </a:extLst>
          </p:cNvPr>
          <p:cNvSpPr>
            <a:spLocks noGrp="1"/>
          </p:cNvSpPr>
          <p:nvPr>
            <p:ph type="title" hasCustomPrompt="1"/>
          </p:nvPr>
        </p:nvSpPr>
        <p:spPr>
          <a:xfrm>
            <a:off x="708102" y="853206"/>
            <a:ext cx="1010436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Two image layout, 24pt, x0.9 line spacing</a:t>
            </a:r>
          </a:p>
        </p:txBody>
      </p:sp>
      <p:sp>
        <p:nvSpPr>
          <p:cNvPr id="15" name="Picture Placeholder 3">
            <a:extLst>
              <a:ext uri="{FF2B5EF4-FFF2-40B4-BE49-F238E27FC236}">
                <a16:creationId xmlns:a16="http://schemas.microsoft.com/office/drawing/2014/main" id="{14E7A141-0476-3D46-85EE-6CC216B459CC}"/>
              </a:ext>
            </a:extLst>
          </p:cNvPr>
          <p:cNvSpPr>
            <a:spLocks noGrp="1"/>
          </p:cNvSpPr>
          <p:nvPr>
            <p:ph type="pic" sz="quarter" idx="14"/>
          </p:nvPr>
        </p:nvSpPr>
        <p:spPr>
          <a:xfrm>
            <a:off x="704501" y="1992615"/>
            <a:ext cx="5760000" cy="4007222"/>
          </a:xfrm>
          <a:prstGeom prst="rect">
            <a:avLst/>
          </a:prstGeom>
        </p:spPr>
        <p:txBody>
          <a:bodyPr/>
          <a:lstStyle/>
          <a:p>
            <a:endParaRPr lang="en-GB" noProof="0"/>
          </a:p>
        </p:txBody>
      </p:sp>
      <p:sp>
        <p:nvSpPr>
          <p:cNvPr id="16" name="Picture Placeholder 3">
            <a:extLst>
              <a:ext uri="{FF2B5EF4-FFF2-40B4-BE49-F238E27FC236}">
                <a16:creationId xmlns:a16="http://schemas.microsoft.com/office/drawing/2014/main" id="{B617C764-6B30-134C-ADAE-AE02A813FEBD}"/>
              </a:ext>
            </a:extLst>
          </p:cNvPr>
          <p:cNvSpPr>
            <a:spLocks noGrp="1"/>
          </p:cNvSpPr>
          <p:nvPr>
            <p:ph type="pic" sz="quarter" idx="15"/>
          </p:nvPr>
        </p:nvSpPr>
        <p:spPr>
          <a:xfrm>
            <a:off x="6838341" y="1992615"/>
            <a:ext cx="3974122" cy="2160000"/>
          </a:xfrm>
          <a:prstGeom prst="rect">
            <a:avLst/>
          </a:prstGeom>
        </p:spPr>
        <p:txBody>
          <a:bodyPr/>
          <a:lstStyle/>
          <a:p>
            <a:endParaRPr lang="en-GB" noProof="0"/>
          </a:p>
        </p:txBody>
      </p:sp>
      <p:sp>
        <p:nvSpPr>
          <p:cNvPr id="17" name="Content Placeholder 4">
            <a:extLst>
              <a:ext uri="{FF2B5EF4-FFF2-40B4-BE49-F238E27FC236}">
                <a16:creationId xmlns:a16="http://schemas.microsoft.com/office/drawing/2014/main" id="{5F0FE2B9-027F-344A-92FD-5ED2BFC4EDF2}"/>
              </a:ext>
            </a:extLst>
          </p:cNvPr>
          <p:cNvSpPr>
            <a:spLocks noGrp="1"/>
          </p:cNvSpPr>
          <p:nvPr>
            <p:ph sz="quarter" idx="19" hasCustomPrompt="1"/>
          </p:nvPr>
        </p:nvSpPr>
        <p:spPr>
          <a:xfrm>
            <a:off x="6838339" y="4298863"/>
            <a:ext cx="3960001" cy="138499"/>
          </a:xfrm>
          <a:prstGeom prst="rect">
            <a:avLst/>
          </a:prstGeom>
        </p:spPr>
        <p:txBody>
          <a:bodyPr wrap="square" lIns="0" tIns="0" rIns="0" bIns="0">
            <a:spAutoFit/>
          </a:bodyPr>
          <a:lstStyle>
            <a:lvl1pPr marL="0" indent="0">
              <a:buNone/>
              <a:defRPr sz="1000" b="0">
                <a:solidFill>
                  <a:schemeClr val="tx1"/>
                </a:solidFill>
                <a:latin typeface="Arial" panose="020B0604020202020204" pitchFamily="34" charset="0"/>
                <a:cs typeface="Arial" panose="020B0604020202020204" pitchFamily="34" charset="0"/>
              </a:defRPr>
            </a:lvl1pPr>
          </a:lstStyle>
          <a:p>
            <a:pPr lvl="0"/>
            <a:r>
              <a:rPr lang="en-GB" noProof="0"/>
              <a:t>Caption</a:t>
            </a:r>
          </a:p>
        </p:txBody>
      </p:sp>
      <p:sp>
        <p:nvSpPr>
          <p:cNvPr id="18" name="Content Placeholder 4">
            <a:extLst>
              <a:ext uri="{FF2B5EF4-FFF2-40B4-BE49-F238E27FC236}">
                <a16:creationId xmlns:a16="http://schemas.microsoft.com/office/drawing/2014/main" id="{28A04401-0282-5F46-93D6-DB3CAB1B5418}"/>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pic>
        <p:nvPicPr>
          <p:cNvPr id="19" name="Picture 18">
            <a:extLst>
              <a:ext uri="{FF2B5EF4-FFF2-40B4-BE49-F238E27FC236}">
                <a16:creationId xmlns:a16="http://schemas.microsoft.com/office/drawing/2014/main" id="{3A2B509F-7ACA-C54D-91D4-173995509CAB}"/>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1001213470"/>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HART + TEXT with ENS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4582BE-7CC1-C743-9B2A-F62531B17B00}"/>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62BC92FD-CA44-CF4B-9295-3485B36AD3D4}"/>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Chart styles, 24pt, x0.9 line spacing</a:t>
            </a:r>
          </a:p>
        </p:txBody>
      </p:sp>
      <p:sp>
        <p:nvSpPr>
          <p:cNvPr id="15" name="Chart Placeholder 2">
            <a:extLst>
              <a:ext uri="{FF2B5EF4-FFF2-40B4-BE49-F238E27FC236}">
                <a16:creationId xmlns:a16="http://schemas.microsoft.com/office/drawing/2014/main" id="{79ECB336-2CCF-A346-8CE6-D65549C3A4C7}"/>
              </a:ext>
            </a:extLst>
          </p:cNvPr>
          <p:cNvSpPr>
            <a:spLocks noGrp="1"/>
          </p:cNvSpPr>
          <p:nvPr>
            <p:ph type="chart" sz="quarter" idx="19"/>
          </p:nvPr>
        </p:nvSpPr>
        <p:spPr>
          <a:xfrm>
            <a:off x="704504" y="1996887"/>
            <a:ext cx="5940000" cy="4095938"/>
          </a:xfrm>
          <a:prstGeom prst="rect">
            <a:avLst/>
          </a:prstGeom>
        </p:spPr>
        <p:txBody>
          <a:bodyPr/>
          <a:lstStyle/>
          <a:p>
            <a:endParaRPr lang="en-GB" noProof="0"/>
          </a:p>
        </p:txBody>
      </p:sp>
      <p:sp>
        <p:nvSpPr>
          <p:cNvPr id="16" name="Content Placeholder 4">
            <a:extLst>
              <a:ext uri="{FF2B5EF4-FFF2-40B4-BE49-F238E27FC236}">
                <a16:creationId xmlns:a16="http://schemas.microsoft.com/office/drawing/2014/main" id="{2EC3F107-93A0-2B47-B8B3-53592B09AB77}"/>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8" name="Picture 17">
            <a:extLst>
              <a:ext uri="{FF2B5EF4-FFF2-40B4-BE49-F238E27FC236}">
                <a16:creationId xmlns:a16="http://schemas.microsoft.com/office/drawing/2014/main" id="{2767B6FC-63A6-C445-AAF0-19438072F52B}"/>
              </a:ext>
            </a:extLst>
          </p:cNvPr>
          <p:cNvPicPr>
            <a:picLocks noChangeAspect="1"/>
          </p:cNvPicPr>
          <p:nvPr userDrawn="1"/>
        </p:nvPicPr>
        <p:blipFill>
          <a:blip r:embed="rId6"/>
          <a:stretch>
            <a:fillRect/>
          </a:stretch>
        </p:blipFill>
        <p:spPr>
          <a:xfrm>
            <a:off x="11691807" y="240422"/>
            <a:ext cx="265119" cy="260299"/>
          </a:xfrm>
          <a:prstGeom prst="rect">
            <a:avLst/>
          </a:prstGeom>
        </p:spPr>
      </p:pic>
      <p:sp>
        <p:nvSpPr>
          <p:cNvPr id="14" name="Text Placeholder 2">
            <a:extLst>
              <a:ext uri="{FF2B5EF4-FFF2-40B4-BE49-F238E27FC236}">
                <a16:creationId xmlns:a16="http://schemas.microsoft.com/office/drawing/2014/main" id="{F5BB9E57-62BA-4B48-BDA6-55BE903EDF54}"/>
              </a:ext>
            </a:extLst>
          </p:cNvPr>
          <p:cNvSpPr>
            <a:spLocks noGrp="1"/>
          </p:cNvSpPr>
          <p:nvPr>
            <p:ph type="body" sz="quarter" idx="14" hasCustomPrompt="1"/>
          </p:nvPr>
        </p:nvSpPr>
        <p:spPr>
          <a:xfrm>
            <a:off x="7010399" y="1996887"/>
            <a:ext cx="3802063" cy="4095938"/>
          </a:xfrm>
          <a:prstGeom prst="rect">
            <a:avLst/>
          </a:prstGeom>
        </p:spPr>
        <p:txBody>
          <a:bodyPr lIns="0" tIns="0" rIns="0" bIns="0"/>
          <a:lstStyle>
            <a:lvl1pPr marL="0" indent="0">
              <a:lnSpc>
                <a:spcPct val="110000"/>
              </a:lnSpc>
              <a:spcBef>
                <a:spcPts val="1200"/>
              </a:spcBef>
              <a:buClr>
                <a:schemeClr val="tx2"/>
              </a:buClr>
              <a:buNone/>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a:lnSpc>
                <a:spcPct val="110000"/>
              </a:lnSpc>
              <a:spcBef>
                <a:spcPts val="1200"/>
              </a:spcBef>
              <a:buClr>
                <a:schemeClr val="tx2"/>
              </a:buClr>
              <a:defRPr sz="1400" b="1">
                <a:solidFill>
                  <a:schemeClr val="tx2"/>
                </a:solidFill>
                <a:latin typeface="Arial" panose="020B0604020202020204" pitchFamily="34" charset="0"/>
                <a:cs typeface="Arial" panose="020B0604020202020204" pitchFamily="34" charset="0"/>
              </a:defRPr>
            </a:lvl2pPr>
            <a:lvl3pPr marL="360000">
              <a:lnSpc>
                <a:spcPct val="110000"/>
              </a:lnSpc>
              <a:spcBef>
                <a:spcPts val="500"/>
              </a:spcBef>
              <a:buClr>
                <a:schemeClr val="tx2"/>
              </a:buClr>
              <a:defRPr sz="1400">
                <a:solidFill>
                  <a:schemeClr val="tx2"/>
                </a:solidFill>
                <a:latin typeface="Arial" panose="020B0604020202020204" pitchFamily="34" charset="0"/>
                <a:cs typeface="Arial" panose="020B0604020202020204" pitchFamily="34" charset="0"/>
              </a:defRPr>
            </a:lvl3pPr>
            <a:lvl4pPr marL="540000">
              <a:lnSpc>
                <a:spcPct val="110000"/>
              </a:lnSpc>
              <a:buClr>
                <a:schemeClr val="bg1">
                  <a:lumMod val="65000"/>
                </a:schemeClr>
              </a:buClr>
              <a:defRPr sz="1300">
                <a:solidFill>
                  <a:schemeClr val="bg1">
                    <a:lumMod val="65000"/>
                  </a:schemeClr>
                </a:solidFill>
                <a:latin typeface="Arial" panose="020B0604020202020204" pitchFamily="34" charset="0"/>
                <a:cs typeface="Arial" panose="020B0604020202020204" pitchFamily="34" charset="0"/>
              </a:defRPr>
            </a:lvl4pPr>
            <a:lvl5pPr marL="720000">
              <a:lnSpc>
                <a:spcPct val="110000"/>
              </a:lnSpc>
              <a:buClr>
                <a:schemeClr val="bg1">
                  <a:lumMod val="65000"/>
                </a:schemeClr>
              </a:buClr>
              <a:defRPr sz="1200">
                <a:solidFill>
                  <a:schemeClr val="bg1">
                    <a:lumMod val="65000"/>
                  </a:schemeClr>
                </a:solidFill>
                <a:latin typeface="Arial" panose="020B0604020202020204" pitchFamily="34" charset="0"/>
                <a:cs typeface="Arial" panose="020B0604020202020204" pitchFamily="34" charset="0"/>
              </a:defRPr>
            </a:lvl5pPr>
          </a:lstStyle>
          <a:p>
            <a:pPr lvl="1"/>
            <a:r>
              <a:rPr lang="en-GB" noProof="0"/>
              <a:t>First level</a:t>
            </a:r>
          </a:p>
          <a:p>
            <a:pPr lvl="2"/>
            <a:r>
              <a:rPr lang="en-GB" noProof="0"/>
              <a:t>Second level</a:t>
            </a:r>
          </a:p>
          <a:p>
            <a:pPr lvl="3"/>
            <a:r>
              <a:rPr lang="en-GB" noProof="0"/>
              <a:t>Third level</a:t>
            </a:r>
          </a:p>
          <a:p>
            <a:pPr lvl="4"/>
            <a:r>
              <a:rPr lang="en-GB" noProof="0"/>
              <a:t>Fourth level</a:t>
            </a:r>
          </a:p>
        </p:txBody>
      </p:sp>
    </p:spTree>
    <p:extLst>
      <p:ext uri="{BB962C8B-B14F-4D97-AF65-F5344CB8AC3E}">
        <p14:creationId xmlns:p14="http://schemas.microsoft.com/office/powerpoint/2010/main" val="441931620"/>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AGRAM + TEXT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67C32A5-2751-DA43-8FBB-342A0C2CAD8F}"/>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8" name="Title 8">
            <a:extLst>
              <a:ext uri="{FF2B5EF4-FFF2-40B4-BE49-F238E27FC236}">
                <a16:creationId xmlns:a16="http://schemas.microsoft.com/office/drawing/2014/main" id="{C99B461D-0EBC-434E-8364-FEBA65C333D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Diagram styles, 24pt, x0.9 line spacing</a:t>
            </a:r>
          </a:p>
        </p:txBody>
      </p:sp>
      <p:sp>
        <p:nvSpPr>
          <p:cNvPr id="19" name="SmartArt Placeholder 5">
            <a:extLst>
              <a:ext uri="{FF2B5EF4-FFF2-40B4-BE49-F238E27FC236}">
                <a16:creationId xmlns:a16="http://schemas.microsoft.com/office/drawing/2014/main" id="{18A1ADD3-82F6-774A-84F8-7290437E6AA3}"/>
              </a:ext>
            </a:extLst>
          </p:cNvPr>
          <p:cNvSpPr>
            <a:spLocks noGrp="1"/>
          </p:cNvSpPr>
          <p:nvPr>
            <p:ph type="dgm" sz="quarter" idx="18"/>
          </p:nvPr>
        </p:nvSpPr>
        <p:spPr>
          <a:xfrm>
            <a:off x="4936697" y="1996887"/>
            <a:ext cx="5875765" cy="4095938"/>
          </a:xfrm>
          <a:prstGeom prst="rect">
            <a:avLst/>
          </a:prstGeom>
        </p:spPr>
        <p:txBody>
          <a:bodyPr/>
          <a:lstStyle/>
          <a:p>
            <a:endParaRPr lang="en-GB" noProof="0"/>
          </a:p>
        </p:txBody>
      </p:sp>
      <p:sp>
        <p:nvSpPr>
          <p:cNvPr id="21" name="Content Placeholder 4">
            <a:extLst>
              <a:ext uri="{FF2B5EF4-FFF2-40B4-BE49-F238E27FC236}">
                <a16:creationId xmlns:a16="http://schemas.microsoft.com/office/drawing/2014/main" id="{ECB2CA92-7327-AE4E-96D0-1A3E349CAD5E}"/>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3" name="Picture 12">
            <a:extLst>
              <a:ext uri="{FF2B5EF4-FFF2-40B4-BE49-F238E27FC236}">
                <a16:creationId xmlns:a16="http://schemas.microsoft.com/office/drawing/2014/main" id="{FB8C490E-1AC4-9B4F-A4F8-D74BC69DD386}"/>
              </a:ext>
            </a:extLst>
          </p:cNvPr>
          <p:cNvPicPr>
            <a:picLocks noChangeAspect="1"/>
          </p:cNvPicPr>
          <p:nvPr userDrawn="1"/>
        </p:nvPicPr>
        <p:blipFill>
          <a:blip r:embed="rId6"/>
          <a:stretch>
            <a:fillRect/>
          </a:stretch>
        </p:blipFill>
        <p:spPr>
          <a:xfrm>
            <a:off x="11691807" y="240422"/>
            <a:ext cx="265119" cy="260299"/>
          </a:xfrm>
          <a:prstGeom prst="rect">
            <a:avLst/>
          </a:prstGeom>
        </p:spPr>
      </p:pic>
      <p:sp>
        <p:nvSpPr>
          <p:cNvPr id="14" name="Text Placeholder 2">
            <a:extLst>
              <a:ext uri="{FF2B5EF4-FFF2-40B4-BE49-F238E27FC236}">
                <a16:creationId xmlns:a16="http://schemas.microsoft.com/office/drawing/2014/main" id="{87FBC938-9914-6146-A1E6-F4CADFA423A6}"/>
              </a:ext>
            </a:extLst>
          </p:cNvPr>
          <p:cNvSpPr>
            <a:spLocks noGrp="1"/>
          </p:cNvSpPr>
          <p:nvPr>
            <p:ph type="body" sz="quarter" idx="14" hasCustomPrompt="1"/>
          </p:nvPr>
        </p:nvSpPr>
        <p:spPr>
          <a:xfrm>
            <a:off x="704503" y="1996887"/>
            <a:ext cx="3921926" cy="4095938"/>
          </a:xfrm>
          <a:prstGeom prst="rect">
            <a:avLst/>
          </a:prstGeom>
        </p:spPr>
        <p:txBody>
          <a:bodyPr lIns="0" tIns="0" rIns="0" bIns="0"/>
          <a:lstStyle>
            <a:lvl1pPr marL="0" indent="0">
              <a:lnSpc>
                <a:spcPct val="110000"/>
              </a:lnSpc>
              <a:spcBef>
                <a:spcPts val="1200"/>
              </a:spcBef>
              <a:buClr>
                <a:schemeClr val="tx2"/>
              </a:buClr>
              <a:buNone/>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a:lnSpc>
                <a:spcPct val="110000"/>
              </a:lnSpc>
              <a:spcBef>
                <a:spcPts val="1200"/>
              </a:spcBef>
              <a:buClr>
                <a:schemeClr val="tx2"/>
              </a:buClr>
              <a:defRPr sz="1400" b="1">
                <a:solidFill>
                  <a:schemeClr val="tx2"/>
                </a:solidFill>
                <a:latin typeface="Arial" panose="020B0604020202020204" pitchFamily="34" charset="0"/>
                <a:cs typeface="Arial" panose="020B0604020202020204" pitchFamily="34" charset="0"/>
              </a:defRPr>
            </a:lvl2pPr>
            <a:lvl3pPr marL="360000">
              <a:lnSpc>
                <a:spcPct val="110000"/>
              </a:lnSpc>
              <a:spcBef>
                <a:spcPts val="500"/>
              </a:spcBef>
              <a:buClr>
                <a:schemeClr val="tx2"/>
              </a:buClr>
              <a:defRPr sz="1400">
                <a:solidFill>
                  <a:schemeClr val="tx2"/>
                </a:solidFill>
                <a:latin typeface="Arial" panose="020B0604020202020204" pitchFamily="34" charset="0"/>
                <a:cs typeface="Arial" panose="020B0604020202020204" pitchFamily="34" charset="0"/>
              </a:defRPr>
            </a:lvl3pPr>
            <a:lvl4pPr marL="540000">
              <a:lnSpc>
                <a:spcPct val="110000"/>
              </a:lnSpc>
              <a:buClr>
                <a:schemeClr val="bg1">
                  <a:lumMod val="65000"/>
                </a:schemeClr>
              </a:buClr>
              <a:defRPr sz="1300">
                <a:solidFill>
                  <a:schemeClr val="bg1">
                    <a:lumMod val="65000"/>
                  </a:schemeClr>
                </a:solidFill>
                <a:latin typeface="Arial" panose="020B0604020202020204" pitchFamily="34" charset="0"/>
                <a:cs typeface="Arial" panose="020B0604020202020204" pitchFamily="34" charset="0"/>
              </a:defRPr>
            </a:lvl4pPr>
            <a:lvl5pPr marL="720000">
              <a:lnSpc>
                <a:spcPct val="110000"/>
              </a:lnSpc>
              <a:buClr>
                <a:schemeClr val="bg1">
                  <a:lumMod val="65000"/>
                </a:schemeClr>
              </a:buClr>
              <a:defRPr sz="1200">
                <a:solidFill>
                  <a:schemeClr val="bg1">
                    <a:lumMod val="65000"/>
                  </a:schemeClr>
                </a:solidFill>
                <a:latin typeface="Arial" panose="020B0604020202020204" pitchFamily="34" charset="0"/>
                <a:cs typeface="Arial" panose="020B0604020202020204" pitchFamily="34" charset="0"/>
              </a:defRPr>
            </a:lvl5pPr>
          </a:lstStyle>
          <a:p>
            <a:pPr lvl="1"/>
            <a:r>
              <a:rPr lang="en-GB" noProof="0"/>
              <a:t>First level</a:t>
            </a:r>
          </a:p>
          <a:p>
            <a:pPr lvl="2"/>
            <a:r>
              <a:rPr lang="en-GB" noProof="0"/>
              <a:t>Second level</a:t>
            </a:r>
          </a:p>
          <a:p>
            <a:pPr lvl="3"/>
            <a:r>
              <a:rPr lang="en-GB" noProof="0"/>
              <a:t>Third level</a:t>
            </a:r>
          </a:p>
          <a:p>
            <a:pPr lvl="4"/>
            <a:r>
              <a:rPr lang="en-GB" noProof="0"/>
              <a:t>Fourth level</a:t>
            </a:r>
          </a:p>
        </p:txBody>
      </p:sp>
    </p:spTree>
    <p:extLst>
      <p:ext uri="{BB962C8B-B14F-4D97-AF65-F5344CB8AC3E}">
        <p14:creationId xmlns:p14="http://schemas.microsoft.com/office/powerpoint/2010/main" val="885966733"/>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ABLE FULL WIDTH with ENS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3187EF-D42F-EA4A-99E2-BED83BBBA78A}"/>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able Placeholder 9">
            <a:extLst>
              <a:ext uri="{FF2B5EF4-FFF2-40B4-BE49-F238E27FC236}">
                <a16:creationId xmlns:a16="http://schemas.microsoft.com/office/drawing/2014/main" id="{3F466B31-EE8C-4C49-B6DF-C353DEDE61C9}"/>
              </a:ext>
            </a:extLst>
          </p:cNvPr>
          <p:cNvSpPr>
            <a:spLocks noGrp="1"/>
          </p:cNvSpPr>
          <p:nvPr>
            <p:ph type="tbl" sz="quarter" idx="18"/>
          </p:nvPr>
        </p:nvSpPr>
        <p:spPr>
          <a:xfrm>
            <a:off x="704499" y="1753113"/>
            <a:ext cx="10107964" cy="4357635"/>
          </a:xfrm>
          <a:prstGeom prst="rect">
            <a:avLst/>
          </a:prstGeom>
        </p:spPr>
        <p:txBody>
          <a:bodyPr/>
          <a:lstStyle/>
          <a:p>
            <a:endParaRPr lang="en-GB" noProof="0"/>
          </a:p>
        </p:txBody>
      </p:sp>
      <p:sp>
        <p:nvSpPr>
          <p:cNvPr id="15" name="Title 8">
            <a:extLst>
              <a:ext uri="{FF2B5EF4-FFF2-40B4-BE49-F238E27FC236}">
                <a16:creationId xmlns:a16="http://schemas.microsoft.com/office/drawing/2014/main" id="{99974BB1-2D87-8844-970A-BCECDCE49F74}"/>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Table styles, 24pt, x0.9 line spacing</a:t>
            </a:r>
          </a:p>
        </p:txBody>
      </p:sp>
      <p:sp>
        <p:nvSpPr>
          <p:cNvPr id="16" name="Content Placeholder 4">
            <a:extLst>
              <a:ext uri="{FF2B5EF4-FFF2-40B4-BE49-F238E27FC236}">
                <a16:creationId xmlns:a16="http://schemas.microsoft.com/office/drawing/2014/main" id="{54431AB0-DA4A-2448-B6E3-E2EB3AA711AA}"/>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pic>
        <p:nvPicPr>
          <p:cNvPr id="18" name="Picture 17">
            <a:extLst>
              <a:ext uri="{FF2B5EF4-FFF2-40B4-BE49-F238E27FC236}">
                <a16:creationId xmlns:a16="http://schemas.microsoft.com/office/drawing/2014/main" id="{E32C5F6E-41EA-C44B-B0ED-A5873680C80E}"/>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1995895839"/>
      </p:ext>
    </p:extLst>
  </p:cSld>
  <p:clrMapOvr>
    <a:masterClrMapping/>
  </p:clrMapOvr>
  <p:extLst>
    <p:ext uri="{DCECCB84-F9BA-43D5-87BE-67443E8EF086}">
      <p15:sldGuideLst xmlns:p15="http://schemas.microsoft.com/office/powerpoint/2012/main">
        <p15:guide id="1" orient="horz" pos="109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051731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5" name="Picture 1" descr="CPS &#10;Future &#10;Casework &#10;Tools ">
            <a:extLst>
              <a:ext uri="{FF2B5EF4-FFF2-40B4-BE49-F238E27FC236}">
                <a16:creationId xmlns:a16="http://schemas.microsoft.com/office/drawing/2014/main" id="{F8221B03-D7B9-4F7D-AD2E-B7DC60AFBB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5147"/>
            <a:ext cx="1112380" cy="5038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D7E3DF-A70D-4D61-9870-54EC883E76B1}"/>
              </a:ext>
            </a:extLst>
          </p:cNvPr>
          <p:cNvSpPr txBox="1"/>
          <p:nvPr userDrawn="1"/>
        </p:nvSpPr>
        <p:spPr>
          <a:xfrm>
            <a:off x="6391922" y="6491016"/>
            <a:ext cx="604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F</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ast,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ser-friendly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ools </a:t>
            </a:r>
            <a:r>
              <a:rPr kumimoji="0" lang="en-GB" sz="1800" b="1" i="1"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for a</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niversal,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R</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eliable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xperience</a:t>
            </a: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Calibri" panose="020F0502020204030204"/>
            </a:endParaRPr>
          </a:p>
          <a:p>
            <a:endParaRPr lang="en-GB"/>
          </a:p>
        </p:txBody>
      </p:sp>
    </p:spTree>
    <p:extLst>
      <p:ext uri="{BB962C8B-B14F-4D97-AF65-F5344CB8AC3E}">
        <p14:creationId xmlns:p14="http://schemas.microsoft.com/office/powerpoint/2010/main" val="28153223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3C8E75-BEC2-4015-8A49-4BB52DB82F6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OFFICIAL SENSITIVE</a:t>
            </a:r>
          </a:p>
        </p:txBody>
      </p:sp>
      <p:sp>
        <p:nvSpPr>
          <p:cNvPr id="4" name="Slide Number Placeholder 3">
            <a:extLst>
              <a:ext uri="{FF2B5EF4-FFF2-40B4-BE49-F238E27FC236}">
                <a16:creationId xmlns:a16="http://schemas.microsoft.com/office/drawing/2014/main" id="{5BCA47AE-7BBE-4AB7-BC3C-D1286A2F6B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44CCF-0767-4FFA-9C07-B7BC6C0489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5399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0FEF4EEF-3C9D-473E-B277-EB5F0A772501}"/>
              </a:ext>
            </a:extLst>
          </p:cNvPr>
          <p:cNvSpPr txBox="1">
            <a:spLocks/>
          </p:cNvSpPr>
          <p:nvPr userDrawn="1"/>
        </p:nvSpPr>
        <p:spPr>
          <a:xfrm>
            <a:off x="4038600" y="6356985"/>
            <a:ext cx="41148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prstClr val="black">
                    <a:tint val="75000"/>
                  </a:prstClr>
                </a:solidFill>
              </a:rPr>
              <a:t>OFFICIAL-SENSITIVE</a:t>
            </a:r>
          </a:p>
        </p:txBody>
      </p:sp>
      <p:sp>
        <p:nvSpPr>
          <p:cNvPr id="13" name="Date Placeholder 4">
            <a:extLst>
              <a:ext uri="{FF2B5EF4-FFF2-40B4-BE49-F238E27FC236}">
                <a16:creationId xmlns:a16="http://schemas.microsoft.com/office/drawing/2014/main" id="{6D394F79-1F91-4DB1-B0CB-C5978FBC20AF}"/>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Text Placeholder 16">
            <a:extLst>
              <a:ext uri="{FF2B5EF4-FFF2-40B4-BE49-F238E27FC236}">
                <a16:creationId xmlns:a16="http://schemas.microsoft.com/office/drawing/2014/main" id="{D891C0B1-6AD0-4A3D-9C1F-0189FEE8E3DD}"/>
              </a:ext>
            </a:extLst>
          </p:cNvPr>
          <p:cNvSpPr>
            <a:spLocks noGrp="1"/>
          </p:cNvSpPr>
          <p:nvPr>
            <p:ph type="body" sz="quarter" idx="15" hasCustomPrompt="1"/>
          </p:nvPr>
        </p:nvSpPr>
        <p:spPr>
          <a:xfrm>
            <a:off x="838200" y="1094473"/>
            <a:ext cx="8504724" cy="36512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
        <p:nvSpPr>
          <p:cNvPr id="17" name="Title 1">
            <a:extLst>
              <a:ext uri="{FF2B5EF4-FFF2-40B4-BE49-F238E27FC236}">
                <a16:creationId xmlns:a16="http://schemas.microsoft.com/office/drawing/2014/main" id="{FA2C3330-3C67-4DAE-9531-BC96AA18F11B}"/>
              </a:ext>
            </a:extLst>
          </p:cNvPr>
          <p:cNvSpPr>
            <a:spLocks noGrp="1"/>
          </p:cNvSpPr>
          <p:nvPr>
            <p:ph type="title" hasCustomPrompt="1"/>
          </p:nvPr>
        </p:nvSpPr>
        <p:spPr>
          <a:xfrm>
            <a:off x="842476" y="381850"/>
            <a:ext cx="8504724"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
        <p:nvSpPr>
          <p:cNvPr id="19" name="Content Placeholder 2">
            <a:extLst>
              <a:ext uri="{FF2B5EF4-FFF2-40B4-BE49-F238E27FC236}">
                <a16:creationId xmlns:a16="http://schemas.microsoft.com/office/drawing/2014/main" id="{A5532711-C5C5-410A-9FBB-F05DD8FDC477}"/>
              </a:ext>
            </a:extLst>
          </p:cNvPr>
          <p:cNvSpPr>
            <a:spLocks noGrp="1"/>
          </p:cNvSpPr>
          <p:nvPr>
            <p:ph sz="half" idx="1"/>
          </p:nvPr>
        </p:nvSpPr>
        <p:spPr>
          <a:xfrm>
            <a:off x="838200" y="1674000"/>
            <a:ext cx="8504724" cy="4502962"/>
          </a:xfrm>
          <a:noFill/>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5">
            <a:extLst>
              <a:ext uri="{FF2B5EF4-FFF2-40B4-BE49-F238E27FC236}">
                <a16:creationId xmlns:a16="http://schemas.microsoft.com/office/drawing/2014/main" id="{7CA668B8-D9A6-4E76-9E2F-887A44D8BB75}"/>
              </a:ext>
            </a:extLst>
          </p:cNvPr>
          <p:cNvSpPr txBox="1">
            <a:spLocks/>
          </p:cNvSpPr>
          <p:nvPr userDrawn="1"/>
        </p:nvSpPr>
        <p:spPr>
          <a:xfrm>
            <a:off x="9448541" y="-2869"/>
            <a:ext cx="27432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GB"/>
              <a:t> </a:t>
            </a:r>
          </a:p>
        </p:txBody>
      </p:sp>
    </p:spTree>
    <p:extLst>
      <p:ext uri="{BB962C8B-B14F-4D97-AF65-F5344CB8AC3E}">
        <p14:creationId xmlns:p14="http://schemas.microsoft.com/office/powerpoint/2010/main" val="38727979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0FEF4EEF-3C9D-473E-B277-EB5F0A772501}"/>
              </a:ext>
            </a:extLst>
          </p:cNvPr>
          <p:cNvSpPr txBox="1">
            <a:spLocks/>
          </p:cNvSpPr>
          <p:nvPr userDrawn="1"/>
        </p:nvSpPr>
        <p:spPr>
          <a:xfrm>
            <a:off x="4038600" y="6356985"/>
            <a:ext cx="41148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prstClr val="black">
                    <a:tint val="75000"/>
                  </a:prstClr>
                </a:solidFill>
              </a:rPr>
              <a:t>OFFICIAL-SENSITIVE</a:t>
            </a:r>
          </a:p>
        </p:txBody>
      </p:sp>
      <p:sp>
        <p:nvSpPr>
          <p:cNvPr id="6" name="Slide Number Placeholder 5">
            <a:extLst>
              <a:ext uri="{FF2B5EF4-FFF2-40B4-BE49-F238E27FC236}">
                <a16:creationId xmlns:a16="http://schemas.microsoft.com/office/drawing/2014/main" id="{B11D1582-3C4C-4E7C-8FE1-D1A1BA10BCA1}"/>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13" name="Date Placeholder 4">
            <a:extLst>
              <a:ext uri="{FF2B5EF4-FFF2-40B4-BE49-F238E27FC236}">
                <a16:creationId xmlns:a16="http://schemas.microsoft.com/office/drawing/2014/main" id="{6D394F79-1F91-4DB1-B0CB-C5978FBC20AF}"/>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Text Placeholder 16">
            <a:extLst>
              <a:ext uri="{FF2B5EF4-FFF2-40B4-BE49-F238E27FC236}">
                <a16:creationId xmlns:a16="http://schemas.microsoft.com/office/drawing/2014/main" id="{D891C0B1-6AD0-4A3D-9C1F-0189FEE8E3DD}"/>
              </a:ext>
            </a:extLst>
          </p:cNvPr>
          <p:cNvSpPr>
            <a:spLocks noGrp="1"/>
          </p:cNvSpPr>
          <p:nvPr>
            <p:ph type="body" sz="quarter" idx="15" hasCustomPrompt="1"/>
          </p:nvPr>
        </p:nvSpPr>
        <p:spPr>
          <a:xfrm>
            <a:off x="838200" y="1094473"/>
            <a:ext cx="10515600" cy="36512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
        <p:nvSpPr>
          <p:cNvPr id="17" name="Title 1">
            <a:extLst>
              <a:ext uri="{FF2B5EF4-FFF2-40B4-BE49-F238E27FC236}">
                <a16:creationId xmlns:a16="http://schemas.microsoft.com/office/drawing/2014/main" id="{FA2C3330-3C67-4DAE-9531-BC96AA18F11B}"/>
              </a:ext>
            </a:extLst>
          </p:cNvPr>
          <p:cNvSpPr>
            <a:spLocks noGrp="1"/>
          </p:cNvSpPr>
          <p:nvPr>
            <p:ph type="title" hasCustomPrompt="1"/>
          </p:nvPr>
        </p:nvSpPr>
        <p:spPr>
          <a:xfrm>
            <a:off x="842476" y="381850"/>
            <a:ext cx="10515600"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
        <p:nvSpPr>
          <p:cNvPr id="19" name="Content Placeholder 2">
            <a:extLst>
              <a:ext uri="{FF2B5EF4-FFF2-40B4-BE49-F238E27FC236}">
                <a16:creationId xmlns:a16="http://schemas.microsoft.com/office/drawing/2014/main" id="{A5532711-C5C5-410A-9FBB-F05DD8FDC477}"/>
              </a:ext>
            </a:extLst>
          </p:cNvPr>
          <p:cNvSpPr>
            <a:spLocks noGrp="1"/>
          </p:cNvSpPr>
          <p:nvPr>
            <p:ph sz="half" idx="1"/>
          </p:nvPr>
        </p:nvSpPr>
        <p:spPr>
          <a:xfrm>
            <a:off x="838200" y="1674000"/>
            <a:ext cx="10515600" cy="4502962"/>
          </a:xfrm>
          <a:noFill/>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22936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FinalReport-SectionStart">
    <p:bg>
      <p:bgPr>
        <a:gradFill>
          <a:gsLst>
            <a:gs pos="41000">
              <a:srgbClr val="57425C"/>
            </a:gs>
            <a:gs pos="100000">
              <a:srgbClr val="9B4799"/>
            </a:gs>
          </a:gsLst>
          <a:lin ang="2700000"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a:xfrm>
            <a:off x="11424664" y="6381368"/>
            <a:ext cx="648000" cy="360000"/>
          </a:xfrm>
        </p:spPr>
        <p:txBody>
          <a:bodyPr/>
          <a:lstStyle>
            <a:lvl1pPr>
              <a:defRPr sz="1100">
                <a:solidFill>
                  <a:schemeClr val="bg1"/>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pPr eaLnBrk="1" fontAlgn="auto" hangingPunct="1">
                <a:spcBef>
                  <a:spcPts val="0"/>
                </a:spcBef>
                <a:spcAft>
                  <a:spcPts val="0"/>
                </a:spcAft>
                <a:defRPr/>
              </a:pPr>
              <a:t>‹#›</a:t>
            </a:fld>
            <a:endParaRPr lang="en-GB"/>
          </a:p>
        </p:txBody>
      </p:sp>
      <p:sp>
        <p:nvSpPr>
          <p:cNvPr id="7" name="Footer Placeholder 4">
            <a:extLst>
              <a:ext uri="{FF2B5EF4-FFF2-40B4-BE49-F238E27FC236}">
                <a16:creationId xmlns:a16="http://schemas.microsoft.com/office/drawing/2014/main" id="{C78A417E-CFF8-428D-AC17-765F1BF4FE17}"/>
              </a:ext>
            </a:extLst>
          </p:cNvPr>
          <p:cNvSpPr txBox="1">
            <a:spLocks/>
          </p:cNvSpPr>
          <p:nvPr userDrawn="1"/>
        </p:nvSpPr>
        <p:spPr>
          <a:xfrm>
            <a:off x="335544" y="6381368"/>
            <a:ext cx="1656000" cy="36000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schemeClr val="bg1"/>
                </a:solidFill>
              </a:rPr>
              <a:t>OFFICIAL-SENSITIVE</a:t>
            </a:r>
          </a:p>
        </p:txBody>
      </p:sp>
      <p:sp>
        <p:nvSpPr>
          <p:cNvPr id="11" name="Title 1">
            <a:extLst>
              <a:ext uri="{FF2B5EF4-FFF2-40B4-BE49-F238E27FC236}">
                <a16:creationId xmlns:a16="http://schemas.microsoft.com/office/drawing/2014/main" id="{2D7F611C-6B82-400E-A311-8B51F08A2465}"/>
              </a:ext>
            </a:extLst>
          </p:cNvPr>
          <p:cNvSpPr>
            <a:spLocks noGrp="1"/>
          </p:cNvSpPr>
          <p:nvPr>
            <p:ph type="title" hasCustomPrompt="1"/>
          </p:nvPr>
        </p:nvSpPr>
        <p:spPr>
          <a:xfrm>
            <a:off x="842400" y="381600"/>
            <a:ext cx="10153208" cy="432000"/>
          </a:xfrm>
        </p:spPr>
        <p:txBody>
          <a:bodyPr>
            <a:normAutofit/>
          </a:bodyPr>
          <a:lstStyle>
            <a:lvl1pPr>
              <a:defRPr sz="2400" b="1">
                <a:solidFill>
                  <a:schemeClr val="bg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1 line. Can’t fit? Reduce the words :))</a:t>
            </a:r>
            <a:endParaRPr lang="en-GB"/>
          </a:p>
        </p:txBody>
      </p:sp>
      <p:sp>
        <p:nvSpPr>
          <p:cNvPr id="14" name="Text Placeholder 16">
            <a:extLst>
              <a:ext uri="{FF2B5EF4-FFF2-40B4-BE49-F238E27FC236}">
                <a16:creationId xmlns:a16="http://schemas.microsoft.com/office/drawing/2014/main" id="{B2F07E77-4B0D-4192-B149-28316C9FC92A}"/>
              </a:ext>
            </a:extLst>
          </p:cNvPr>
          <p:cNvSpPr>
            <a:spLocks noGrp="1"/>
          </p:cNvSpPr>
          <p:nvPr>
            <p:ph type="body" sz="quarter" idx="14" hasCustomPrompt="1"/>
          </p:nvPr>
        </p:nvSpPr>
        <p:spPr>
          <a:xfrm>
            <a:off x="842400" y="836752"/>
            <a:ext cx="10153208" cy="36000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bg1"/>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Tree>
    <p:extLst>
      <p:ext uri="{BB962C8B-B14F-4D97-AF65-F5344CB8AC3E}">
        <p14:creationId xmlns:p14="http://schemas.microsoft.com/office/powerpoint/2010/main" val="11579587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Sub-heade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32371CE-A99C-46B0-A5B7-9031E0067674}"/>
              </a:ext>
            </a:extLst>
          </p:cNvPr>
          <p:cNvSpPr>
            <a:spLocks noGrp="1"/>
          </p:cNvSpPr>
          <p:nvPr>
            <p:ph type="dt" sz="half" idx="10"/>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endParaRPr lang="en-GB">
              <a:solidFill>
                <a:prstClr val="black">
                  <a:tint val="75000"/>
                </a:prstClr>
              </a:solidFill>
            </a:endParaRPr>
          </a:p>
        </p:txBody>
      </p:sp>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11" name="Title 1">
            <a:extLst>
              <a:ext uri="{FF2B5EF4-FFF2-40B4-BE49-F238E27FC236}">
                <a16:creationId xmlns:a16="http://schemas.microsoft.com/office/drawing/2014/main" id="{2D7F611C-6B82-400E-A311-8B51F08A2465}"/>
              </a:ext>
            </a:extLst>
          </p:cNvPr>
          <p:cNvSpPr>
            <a:spLocks noGrp="1"/>
          </p:cNvSpPr>
          <p:nvPr>
            <p:ph type="title" hasCustomPrompt="1"/>
          </p:nvPr>
        </p:nvSpPr>
        <p:spPr>
          <a:xfrm>
            <a:off x="842476" y="381850"/>
            <a:ext cx="10515600"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
        <p:nvSpPr>
          <p:cNvPr id="14" name="Text Placeholder 16">
            <a:extLst>
              <a:ext uri="{FF2B5EF4-FFF2-40B4-BE49-F238E27FC236}">
                <a16:creationId xmlns:a16="http://schemas.microsoft.com/office/drawing/2014/main" id="{B2F07E77-4B0D-4192-B149-28316C9FC92A}"/>
              </a:ext>
            </a:extLst>
          </p:cNvPr>
          <p:cNvSpPr>
            <a:spLocks noGrp="1"/>
          </p:cNvSpPr>
          <p:nvPr>
            <p:ph type="body" sz="quarter" idx="14" hasCustomPrompt="1"/>
          </p:nvPr>
        </p:nvSpPr>
        <p:spPr>
          <a:xfrm>
            <a:off x="838200" y="1094473"/>
            <a:ext cx="10515600" cy="36512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Tree>
    <p:extLst>
      <p:ext uri="{BB962C8B-B14F-4D97-AF65-F5344CB8AC3E}">
        <p14:creationId xmlns:p14="http://schemas.microsoft.com/office/powerpoint/2010/main" val="6540051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F35E25D3-920E-4EBC-A3F1-EBD72FF5E217}"/>
              </a:ext>
            </a:extLst>
          </p:cNvPr>
          <p:cNvSpPr>
            <a:spLocks noGrp="1"/>
          </p:cNvSpPr>
          <p:nvPr>
            <p:ph type="body" orient="vert" idx="1"/>
          </p:nvPr>
        </p:nvSpPr>
        <p:spPr>
          <a:xfrm>
            <a:off x="838200" y="1681938"/>
            <a:ext cx="10515600" cy="4495025"/>
          </a:xfrm>
        </p:spPr>
        <p:txBody>
          <a:bodyPr vert="eaVert">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69F676-76A4-485D-81C8-A7CE3F89F6F2}"/>
              </a:ext>
            </a:extLst>
          </p:cNvPr>
          <p:cNvSpPr>
            <a:spLocks noGrp="1"/>
          </p:cNvSpPr>
          <p:nvPr>
            <p:ph type="dt" sz="half" idx="10"/>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endParaRPr lang="en-GB">
              <a:solidFill>
                <a:prstClr val="black">
                  <a:tint val="75000"/>
                </a:prstClr>
              </a:solidFill>
            </a:endParaRPr>
          </a:p>
        </p:txBody>
      </p:sp>
      <p:sp>
        <p:nvSpPr>
          <p:cNvPr id="6" name="Slide Number Placeholder 5">
            <a:extLst>
              <a:ext uri="{FF2B5EF4-FFF2-40B4-BE49-F238E27FC236}">
                <a16:creationId xmlns:a16="http://schemas.microsoft.com/office/drawing/2014/main" id="{EDDCFA7B-36D6-4344-B406-C20CA934C466}"/>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8" name="Footer Placeholder 4">
            <a:extLst>
              <a:ext uri="{FF2B5EF4-FFF2-40B4-BE49-F238E27FC236}">
                <a16:creationId xmlns:a16="http://schemas.microsoft.com/office/drawing/2014/main" id="{F6E4CCAE-F464-4053-B9FF-8ACCECF9A9AA}"/>
              </a:ext>
            </a:extLst>
          </p:cNvPr>
          <p:cNvSpPr txBox="1">
            <a:spLocks/>
          </p:cNvSpPr>
          <p:nvPr userDrawn="1"/>
        </p:nvSpPr>
        <p:spPr>
          <a:xfrm>
            <a:off x="4038600" y="6356985"/>
            <a:ext cx="41148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prstClr val="black">
                    <a:tint val="75000"/>
                  </a:prstClr>
                </a:solidFill>
              </a:rPr>
              <a:t>OFFICIAL-SENSITIVE</a:t>
            </a:r>
          </a:p>
        </p:txBody>
      </p:sp>
      <p:sp>
        <p:nvSpPr>
          <p:cNvPr id="14" name="Text Placeholder 16">
            <a:extLst>
              <a:ext uri="{FF2B5EF4-FFF2-40B4-BE49-F238E27FC236}">
                <a16:creationId xmlns:a16="http://schemas.microsoft.com/office/drawing/2014/main" id="{474EBBBD-AE0D-432D-B3E9-736B2FFBDF55}"/>
              </a:ext>
            </a:extLst>
          </p:cNvPr>
          <p:cNvSpPr>
            <a:spLocks noGrp="1"/>
          </p:cNvSpPr>
          <p:nvPr>
            <p:ph type="body" sz="quarter" idx="15" hasCustomPrompt="1"/>
          </p:nvPr>
        </p:nvSpPr>
        <p:spPr>
          <a:xfrm>
            <a:off x="838200" y="1094473"/>
            <a:ext cx="10515600" cy="36512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
        <p:nvSpPr>
          <p:cNvPr id="15" name="Title 1">
            <a:extLst>
              <a:ext uri="{FF2B5EF4-FFF2-40B4-BE49-F238E27FC236}">
                <a16:creationId xmlns:a16="http://schemas.microsoft.com/office/drawing/2014/main" id="{46ACCAE2-C6D8-4FA7-8F60-A437D82C2DE2}"/>
              </a:ext>
            </a:extLst>
          </p:cNvPr>
          <p:cNvSpPr>
            <a:spLocks noGrp="1"/>
          </p:cNvSpPr>
          <p:nvPr>
            <p:ph type="title" hasCustomPrompt="1"/>
          </p:nvPr>
        </p:nvSpPr>
        <p:spPr>
          <a:xfrm>
            <a:off x="842476" y="381850"/>
            <a:ext cx="10515600"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Tree>
    <p:extLst>
      <p:ext uri="{BB962C8B-B14F-4D97-AF65-F5344CB8AC3E}">
        <p14:creationId xmlns:p14="http://schemas.microsoft.com/office/powerpoint/2010/main" val="2662982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AAE25CF-4BED-4053-A9CF-878C0F72C27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3C0F4AE-5BDC-49F5-8C8D-3A578C6F1F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44CCF-0767-4FFA-9C07-B7BC6C0489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0C0AA73-838D-44F5-BB9A-C4712871DDA2}"/>
              </a:ext>
            </a:extLst>
          </p:cNvPr>
          <p:cNvSpPr>
            <a:spLocks noGrp="1"/>
          </p:cNvSpPr>
          <p:nvPr>
            <p:ph type="title" hasCustomPrompt="1"/>
          </p:nvPr>
        </p:nvSpPr>
        <p:spPr>
          <a:xfrm>
            <a:off x="842476" y="381850"/>
            <a:ext cx="10515600"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
        <p:nvSpPr>
          <p:cNvPr id="10" name="Footer Placeholder 4">
            <a:extLst>
              <a:ext uri="{FF2B5EF4-FFF2-40B4-BE49-F238E27FC236}">
                <a16:creationId xmlns:a16="http://schemas.microsoft.com/office/drawing/2014/main" id="{7AA69C82-8594-448D-B593-D91473F47627}"/>
              </a:ext>
            </a:extLst>
          </p:cNvPr>
          <p:cNvSpPr txBox="1">
            <a:spLocks/>
          </p:cNvSpPr>
          <p:nvPr userDrawn="1"/>
        </p:nvSpPr>
        <p:spPr>
          <a:xfrm>
            <a:off x="4038600" y="6356985"/>
            <a:ext cx="41148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prstClr val="black">
                    <a:tint val="75000"/>
                  </a:prstClr>
                </a:solidFill>
              </a:rPr>
              <a:t>OFFICIAL-SENSITIVE</a:t>
            </a:r>
          </a:p>
        </p:txBody>
      </p:sp>
    </p:spTree>
    <p:extLst>
      <p:ext uri="{BB962C8B-B14F-4D97-AF65-F5344CB8AC3E}">
        <p14:creationId xmlns:p14="http://schemas.microsoft.com/office/powerpoint/2010/main" val="38148423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32371CE-A99C-46B0-A5B7-9031E0067674}"/>
              </a:ext>
            </a:extLst>
          </p:cNvPr>
          <p:cNvSpPr>
            <a:spLocks noGrp="1"/>
          </p:cNvSpPr>
          <p:nvPr>
            <p:ph type="dt" sz="half" idx="10"/>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endParaRPr lang="en-GB">
              <a:solidFill>
                <a:prstClr val="black">
                  <a:tint val="75000"/>
                </a:prstClr>
              </a:solidFill>
            </a:endParaRPr>
          </a:p>
        </p:txBody>
      </p:sp>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9" name="Title 1">
            <a:extLst>
              <a:ext uri="{FF2B5EF4-FFF2-40B4-BE49-F238E27FC236}">
                <a16:creationId xmlns:a16="http://schemas.microsoft.com/office/drawing/2014/main" id="{9A938E78-BBBD-4F5B-AFF4-5CA17F8628D4}"/>
              </a:ext>
            </a:extLst>
          </p:cNvPr>
          <p:cNvSpPr>
            <a:spLocks noGrp="1"/>
          </p:cNvSpPr>
          <p:nvPr>
            <p:ph type="title" hasCustomPrompt="1"/>
          </p:nvPr>
        </p:nvSpPr>
        <p:spPr>
          <a:xfrm>
            <a:off x="838200" y="153450"/>
            <a:ext cx="10515600" cy="734805"/>
          </a:xfrm>
        </p:spPr>
        <p:txBody>
          <a:bodyPr>
            <a:normAutofit/>
          </a:bodyPr>
          <a:lstStyle>
            <a:lvl1pPr>
              <a:defRPr sz="2400" b="1">
                <a:solidFill>
                  <a:schemeClr val="tx1"/>
                </a:solidFill>
                <a:latin typeface="Arial" panose="020B0604020202020204" pitchFamily="34" charset="0"/>
                <a:cs typeface="Arial" panose="020B0604020202020204" pitchFamily="34" charset="0"/>
              </a:defRPr>
            </a:lvl1pPr>
          </a:lstStyle>
          <a:p>
            <a:r>
              <a:rPr lang="en-US"/>
              <a:t>Click to edit title</a:t>
            </a:r>
            <a:br>
              <a:rPr lang="en-US"/>
            </a:br>
            <a:r>
              <a:rPr lang="en-US"/>
              <a:t>2</a:t>
            </a:r>
            <a:endParaRPr lang="en-GB"/>
          </a:p>
        </p:txBody>
      </p:sp>
      <p:sp>
        <p:nvSpPr>
          <p:cNvPr id="10" name="Text Placeholder 16">
            <a:extLst>
              <a:ext uri="{FF2B5EF4-FFF2-40B4-BE49-F238E27FC236}">
                <a16:creationId xmlns:a16="http://schemas.microsoft.com/office/drawing/2014/main" id="{19C5B2B9-6F3E-4210-B931-DDF3016414BB}"/>
              </a:ext>
            </a:extLst>
          </p:cNvPr>
          <p:cNvSpPr>
            <a:spLocks noGrp="1"/>
          </p:cNvSpPr>
          <p:nvPr>
            <p:ph type="body" sz="quarter" idx="14" hasCustomPrompt="1"/>
          </p:nvPr>
        </p:nvSpPr>
        <p:spPr>
          <a:xfrm>
            <a:off x="838200" y="891341"/>
            <a:ext cx="10596563" cy="487362"/>
          </a:xfrm>
        </p:spPr>
        <p:txBody>
          <a:bodyPr>
            <a:noAutofit/>
          </a:bodyPr>
          <a:lstStyle>
            <a:lvl1pPr marL="0" indent="0">
              <a:buNone/>
              <a:defRPr sz="110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lvl="0"/>
            <a:r>
              <a:rPr lang="en-GB"/>
              <a:t>Detailed sub header</a:t>
            </a:r>
          </a:p>
        </p:txBody>
      </p:sp>
      <p:sp>
        <p:nvSpPr>
          <p:cNvPr id="7" name="Footer Placeholder 4">
            <a:extLst>
              <a:ext uri="{FF2B5EF4-FFF2-40B4-BE49-F238E27FC236}">
                <a16:creationId xmlns:a16="http://schemas.microsoft.com/office/drawing/2014/main" id="{C78A417E-CFF8-428D-AC17-765F1BF4FE17}"/>
              </a:ext>
            </a:extLst>
          </p:cNvPr>
          <p:cNvSpPr txBox="1">
            <a:spLocks/>
          </p:cNvSpPr>
          <p:nvPr userDrawn="1"/>
        </p:nvSpPr>
        <p:spPr>
          <a:xfrm>
            <a:off x="4038600" y="6356985"/>
            <a:ext cx="41148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prstClr val="black">
                    <a:tint val="75000"/>
                  </a:prstClr>
                </a:solidFill>
              </a:rPr>
              <a:t>OFFICIAL-SENSITIVE</a:t>
            </a:r>
          </a:p>
        </p:txBody>
      </p:sp>
    </p:spTree>
    <p:extLst>
      <p:ext uri="{BB962C8B-B14F-4D97-AF65-F5344CB8AC3E}">
        <p14:creationId xmlns:p14="http://schemas.microsoft.com/office/powerpoint/2010/main" val="34866459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and Sub-header--ALT-NoIc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a:xfrm>
            <a:off x="11424664" y="6381368"/>
            <a:ext cx="648000" cy="360000"/>
          </a:xfrm>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7" name="Footer Placeholder 4">
            <a:extLst>
              <a:ext uri="{FF2B5EF4-FFF2-40B4-BE49-F238E27FC236}">
                <a16:creationId xmlns:a16="http://schemas.microsoft.com/office/drawing/2014/main" id="{C78A417E-CFF8-428D-AC17-765F1BF4FE17}"/>
              </a:ext>
            </a:extLst>
          </p:cNvPr>
          <p:cNvSpPr txBox="1">
            <a:spLocks/>
          </p:cNvSpPr>
          <p:nvPr userDrawn="1"/>
        </p:nvSpPr>
        <p:spPr>
          <a:xfrm>
            <a:off x="335544" y="6381368"/>
            <a:ext cx="1656000" cy="36000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prstClr val="black">
                    <a:tint val="75000"/>
                  </a:prstClr>
                </a:solidFill>
              </a:rPr>
              <a:t>OFFICIAL-SENSITIVE</a:t>
            </a:r>
          </a:p>
        </p:txBody>
      </p:sp>
      <p:sp>
        <p:nvSpPr>
          <p:cNvPr id="11" name="Title 1">
            <a:extLst>
              <a:ext uri="{FF2B5EF4-FFF2-40B4-BE49-F238E27FC236}">
                <a16:creationId xmlns:a16="http://schemas.microsoft.com/office/drawing/2014/main" id="{2D7F611C-6B82-400E-A311-8B51F08A2465}"/>
              </a:ext>
            </a:extLst>
          </p:cNvPr>
          <p:cNvSpPr>
            <a:spLocks noGrp="1"/>
          </p:cNvSpPr>
          <p:nvPr>
            <p:ph type="title" hasCustomPrompt="1"/>
          </p:nvPr>
        </p:nvSpPr>
        <p:spPr>
          <a:xfrm>
            <a:off x="623392" y="404752"/>
            <a:ext cx="11089312" cy="432000"/>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1 line. Can’t fit? Reduce the words :))</a:t>
            </a:r>
            <a:endParaRPr lang="en-GB"/>
          </a:p>
        </p:txBody>
      </p:sp>
      <p:sp>
        <p:nvSpPr>
          <p:cNvPr id="14" name="Text Placeholder 16">
            <a:extLst>
              <a:ext uri="{FF2B5EF4-FFF2-40B4-BE49-F238E27FC236}">
                <a16:creationId xmlns:a16="http://schemas.microsoft.com/office/drawing/2014/main" id="{B2F07E77-4B0D-4192-B149-28316C9FC92A}"/>
              </a:ext>
            </a:extLst>
          </p:cNvPr>
          <p:cNvSpPr>
            <a:spLocks noGrp="1"/>
          </p:cNvSpPr>
          <p:nvPr>
            <p:ph type="body" sz="quarter" idx="14" hasCustomPrompt="1"/>
          </p:nvPr>
        </p:nvSpPr>
        <p:spPr>
          <a:xfrm>
            <a:off x="623392" y="836752"/>
            <a:ext cx="11089312" cy="36000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Tree>
    <p:extLst>
      <p:ext uri="{BB962C8B-B14F-4D97-AF65-F5344CB8AC3E}">
        <p14:creationId xmlns:p14="http://schemas.microsoft.com/office/powerpoint/2010/main" val="9627320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0FEF4EEF-3C9D-473E-B277-EB5F0A772501}"/>
              </a:ext>
            </a:extLst>
          </p:cNvPr>
          <p:cNvSpPr txBox="1">
            <a:spLocks/>
          </p:cNvSpPr>
          <p:nvPr userDrawn="1"/>
        </p:nvSpPr>
        <p:spPr>
          <a:xfrm>
            <a:off x="4038600" y="6356985"/>
            <a:ext cx="41148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prstClr val="black">
                    <a:tint val="75000"/>
                  </a:prstClr>
                </a:solidFill>
              </a:rPr>
              <a:t>OFFICIAL-SENSITIVE</a:t>
            </a:r>
          </a:p>
        </p:txBody>
      </p:sp>
      <p:sp>
        <p:nvSpPr>
          <p:cNvPr id="6" name="Slide Number Placeholder 5">
            <a:extLst>
              <a:ext uri="{FF2B5EF4-FFF2-40B4-BE49-F238E27FC236}">
                <a16:creationId xmlns:a16="http://schemas.microsoft.com/office/drawing/2014/main" id="{B11D1582-3C4C-4E7C-8FE1-D1A1BA10BCA1}"/>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11" name="Title 1">
            <a:extLst>
              <a:ext uri="{FF2B5EF4-FFF2-40B4-BE49-F238E27FC236}">
                <a16:creationId xmlns:a16="http://schemas.microsoft.com/office/drawing/2014/main" id="{EE302173-3EAD-49FF-A842-C1FE48D6F6CC}"/>
              </a:ext>
            </a:extLst>
          </p:cNvPr>
          <p:cNvSpPr>
            <a:spLocks noGrp="1"/>
          </p:cNvSpPr>
          <p:nvPr>
            <p:ph type="title" hasCustomPrompt="1"/>
          </p:nvPr>
        </p:nvSpPr>
        <p:spPr>
          <a:xfrm>
            <a:off x="838200" y="153450"/>
            <a:ext cx="10515600" cy="734805"/>
          </a:xfrm>
        </p:spPr>
        <p:txBody>
          <a:bodyPr>
            <a:normAutofit/>
          </a:bodyPr>
          <a:lstStyle>
            <a:lvl1pPr>
              <a:defRPr sz="2400" b="1">
                <a:solidFill>
                  <a:schemeClr val="tx1"/>
                </a:solidFill>
                <a:latin typeface="Arial" panose="020B0604020202020204" pitchFamily="34" charset="0"/>
                <a:cs typeface="Arial" panose="020B0604020202020204" pitchFamily="34" charset="0"/>
              </a:defRPr>
            </a:lvl1pPr>
          </a:lstStyle>
          <a:p>
            <a:r>
              <a:rPr lang="en-US"/>
              <a:t>Click to edit title</a:t>
            </a:r>
            <a:br>
              <a:rPr lang="en-US"/>
            </a:br>
            <a:r>
              <a:rPr lang="en-US"/>
              <a:t>2</a:t>
            </a:r>
            <a:endParaRPr lang="en-GB"/>
          </a:p>
        </p:txBody>
      </p:sp>
      <p:sp>
        <p:nvSpPr>
          <p:cNvPr id="12" name="Text Placeholder 16">
            <a:extLst>
              <a:ext uri="{FF2B5EF4-FFF2-40B4-BE49-F238E27FC236}">
                <a16:creationId xmlns:a16="http://schemas.microsoft.com/office/drawing/2014/main" id="{BF6A96EB-A8A4-4963-94A9-9A379819B363}"/>
              </a:ext>
            </a:extLst>
          </p:cNvPr>
          <p:cNvSpPr>
            <a:spLocks noGrp="1"/>
          </p:cNvSpPr>
          <p:nvPr>
            <p:ph type="body" sz="quarter" idx="14" hasCustomPrompt="1"/>
          </p:nvPr>
        </p:nvSpPr>
        <p:spPr>
          <a:xfrm>
            <a:off x="838200" y="895134"/>
            <a:ext cx="10596563" cy="487362"/>
          </a:xfrm>
        </p:spPr>
        <p:txBody>
          <a:bodyPr>
            <a:noAutofit/>
          </a:bodyPr>
          <a:lstStyle>
            <a:lvl1pPr marL="0" indent="0">
              <a:buNone/>
              <a:defRPr sz="110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lvl="0"/>
            <a:r>
              <a:rPr lang="en-GB"/>
              <a:t>Detailed sub header</a:t>
            </a:r>
          </a:p>
        </p:txBody>
      </p:sp>
      <p:sp>
        <p:nvSpPr>
          <p:cNvPr id="13" name="Date Placeholder 4">
            <a:extLst>
              <a:ext uri="{FF2B5EF4-FFF2-40B4-BE49-F238E27FC236}">
                <a16:creationId xmlns:a16="http://schemas.microsoft.com/office/drawing/2014/main" id="{6D394F79-1F91-4DB1-B0CB-C5978FBC20AF}"/>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D0B497DE-5A30-458C-9715-15626005748E}"/>
              </a:ext>
            </a:extLst>
          </p:cNvPr>
          <p:cNvSpPr>
            <a:spLocks noGrp="1"/>
          </p:cNvSpPr>
          <p:nvPr>
            <p:ph idx="1"/>
          </p:nvPr>
        </p:nvSpPr>
        <p:spPr>
          <a:xfrm>
            <a:off x="838200" y="1389375"/>
            <a:ext cx="10515600" cy="478758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1739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B0D28B-2549-4933-9475-79F7C0E7224F}"/>
              </a:ext>
            </a:extLst>
          </p:cNvPr>
          <p:cNvSpPr/>
          <p:nvPr userDrawn="1"/>
        </p:nvSpPr>
        <p:spPr>
          <a:xfrm>
            <a:off x="6096000" y="0"/>
            <a:ext cx="6096000" cy="6444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1" descr="CPS &#10;Future &#10;Casework &#10;Tools ">
            <a:extLst>
              <a:ext uri="{FF2B5EF4-FFF2-40B4-BE49-F238E27FC236}">
                <a16:creationId xmlns:a16="http://schemas.microsoft.com/office/drawing/2014/main" id="{F8221B03-D7B9-4F7D-AD2E-B7DC60AFBB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
            <a:ext cx="1112380" cy="5038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D7E3DF-A70D-4D61-9870-54EC883E76B1}"/>
              </a:ext>
            </a:extLst>
          </p:cNvPr>
          <p:cNvSpPr txBox="1"/>
          <p:nvPr userDrawn="1"/>
        </p:nvSpPr>
        <p:spPr>
          <a:xfrm>
            <a:off x="6391922" y="6491016"/>
            <a:ext cx="604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F</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ast,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ser-friendly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ools </a:t>
            </a:r>
            <a:r>
              <a:rPr kumimoji="0" lang="en-GB" sz="1800" b="1" i="1"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for a</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niversal,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R</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eliable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xperience</a:t>
            </a: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Calibri" panose="020F0502020204030204"/>
            </a:endParaRPr>
          </a:p>
          <a:p>
            <a:endParaRPr lang="en-GB"/>
          </a:p>
        </p:txBody>
      </p:sp>
    </p:spTree>
    <p:extLst>
      <p:ext uri="{BB962C8B-B14F-4D97-AF65-F5344CB8AC3E}">
        <p14:creationId xmlns:p14="http://schemas.microsoft.com/office/powerpoint/2010/main" val="11495591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65D268-A4B6-42E2-9D61-185E1E05E409}"/>
              </a:ext>
            </a:extLst>
          </p:cNvPr>
          <p:cNvSpPr>
            <a:spLocks noGrp="1"/>
          </p:cNvSpPr>
          <p:nvPr>
            <p:ph sz="half" idx="1"/>
          </p:nvPr>
        </p:nvSpPr>
        <p:spPr>
          <a:xfrm>
            <a:off x="838200" y="1674000"/>
            <a:ext cx="3384000" cy="4502962"/>
          </a:xfrm>
          <a:noFill/>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FD461D-73D9-4995-9616-7C818114CE9B}"/>
              </a:ext>
            </a:extLst>
          </p:cNvPr>
          <p:cNvSpPr>
            <a:spLocks noGrp="1"/>
          </p:cNvSpPr>
          <p:nvPr>
            <p:ph sz="half" idx="2"/>
          </p:nvPr>
        </p:nvSpPr>
        <p:spPr>
          <a:xfrm>
            <a:off x="7969800" y="1674000"/>
            <a:ext cx="3384000" cy="4502962"/>
          </a:xfrm>
          <a:noFill/>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28E4A6-2F26-4DCC-9B4D-EFE9FE9A32EB}"/>
              </a:ext>
            </a:extLst>
          </p:cNvPr>
          <p:cNvSpPr>
            <a:spLocks noGrp="1"/>
          </p:cNvSpPr>
          <p:nvPr>
            <p:ph type="dt" sz="half" idx="10"/>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endParaRPr lang="en-GB">
              <a:solidFill>
                <a:prstClr val="black">
                  <a:tint val="75000"/>
                </a:prstClr>
              </a:solidFill>
            </a:endParaRPr>
          </a:p>
        </p:txBody>
      </p:sp>
      <p:sp>
        <p:nvSpPr>
          <p:cNvPr id="7" name="Slide Number Placeholder 6">
            <a:extLst>
              <a:ext uri="{FF2B5EF4-FFF2-40B4-BE49-F238E27FC236}">
                <a16:creationId xmlns:a16="http://schemas.microsoft.com/office/drawing/2014/main" id="{17257D42-2E5F-4864-B48B-0DE0C1B3F01F}"/>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12" name="Title 1">
            <a:extLst>
              <a:ext uri="{FF2B5EF4-FFF2-40B4-BE49-F238E27FC236}">
                <a16:creationId xmlns:a16="http://schemas.microsoft.com/office/drawing/2014/main" id="{C4118A32-44E6-484F-9C6A-BDA3DD61E3DA}"/>
              </a:ext>
            </a:extLst>
          </p:cNvPr>
          <p:cNvSpPr>
            <a:spLocks noGrp="1"/>
          </p:cNvSpPr>
          <p:nvPr>
            <p:ph type="title" hasCustomPrompt="1"/>
          </p:nvPr>
        </p:nvSpPr>
        <p:spPr>
          <a:xfrm>
            <a:off x="842476" y="381850"/>
            <a:ext cx="10515600"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
        <p:nvSpPr>
          <p:cNvPr id="13" name="Text Placeholder 16">
            <a:extLst>
              <a:ext uri="{FF2B5EF4-FFF2-40B4-BE49-F238E27FC236}">
                <a16:creationId xmlns:a16="http://schemas.microsoft.com/office/drawing/2014/main" id="{1E5924DF-576F-41ED-8339-9D0086C0669F}"/>
              </a:ext>
            </a:extLst>
          </p:cNvPr>
          <p:cNvSpPr>
            <a:spLocks noGrp="1"/>
          </p:cNvSpPr>
          <p:nvPr>
            <p:ph type="body" sz="quarter" idx="14" hasCustomPrompt="1"/>
          </p:nvPr>
        </p:nvSpPr>
        <p:spPr>
          <a:xfrm>
            <a:off x="838200" y="1094473"/>
            <a:ext cx="10515600" cy="36512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
        <p:nvSpPr>
          <p:cNvPr id="10" name="Footer Placeholder 4">
            <a:extLst>
              <a:ext uri="{FF2B5EF4-FFF2-40B4-BE49-F238E27FC236}">
                <a16:creationId xmlns:a16="http://schemas.microsoft.com/office/drawing/2014/main" id="{755671A2-AB8A-4D5D-BAB0-2773514E1877}"/>
              </a:ext>
            </a:extLst>
          </p:cNvPr>
          <p:cNvSpPr txBox="1">
            <a:spLocks/>
          </p:cNvSpPr>
          <p:nvPr userDrawn="1"/>
        </p:nvSpPr>
        <p:spPr>
          <a:xfrm>
            <a:off x="4038600" y="6356985"/>
            <a:ext cx="41148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prstClr val="black">
                    <a:tint val="75000"/>
                  </a:prstClr>
                </a:solidFill>
              </a:rPr>
              <a:t>OFFICIAL-SENSITIVE</a:t>
            </a:r>
          </a:p>
        </p:txBody>
      </p:sp>
      <p:sp>
        <p:nvSpPr>
          <p:cNvPr id="9" name="Content Placeholder 2">
            <a:extLst>
              <a:ext uri="{FF2B5EF4-FFF2-40B4-BE49-F238E27FC236}">
                <a16:creationId xmlns:a16="http://schemas.microsoft.com/office/drawing/2014/main" id="{CE6DCAD7-3285-4513-8BCA-3F2A6BDFCC6F}"/>
              </a:ext>
            </a:extLst>
          </p:cNvPr>
          <p:cNvSpPr>
            <a:spLocks noGrp="1"/>
          </p:cNvSpPr>
          <p:nvPr>
            <p:ph sz="half" idx="15"/>
          </p:nvPr>
        </p:nvSpPr>
        <p:spPr>
          <a:xfrm>
            <a:off x="4404000" y="1674262"/>
            <a:ext cx="3384000" cy="4502962"/>
          </a:xfrm>
          <a:noFill/>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551672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and Sub-header--ALT-Spli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030358-68F3-42B8-A859-674CCA7ED3A2}"/>
              </a:ext>
            </a:extLst>
          </p:cNvPr>
          <p:cNvSpPr>
            <a:spLocks noGrp="1"/>
          </p:cNvSpPr>
          <p:nvPr>
            <p:ph type="body" sz="quarter" idx="15"/>
          </p:nvPr>
        </p:nvSpPr>
        <p:spPr>
          <a:xfrm>
            <a:off x="8664000" y="0"/>
            <a:ext cx="3528000" cy="6858000"/>
          </a:xfrm>
          <a:solidFill>
            <a:srgbClr val="F2F2F2"/>
          </a:solidFill>
        </p:spPr>
        <p:txBody>
          <a:bodyPr anchor="ctr">
            <a:normAutofit/>
          </a:bodyPr>
          <a:lstStyle>
            <a:lvl1pPr marL="144000" indent="-144000">
              <a:defRPr sz="1600">
                <a:solidFill>
                  <a:schemeClr val="tx1">
                    <a:lumMod val="65000"/>
                    <a:lumOff val="35000"/>
                  </a:schemeClr>
                </a:solidFill>
                <a:latin typeface="Arial" panose="020B0604020202020204" pitchFamily="34" charset="0"/>
                <a:cs typeface="Arial" panose="020B0604020202020204" pitchFamily="34" charset="0"/>
              </a:defRPr>
            </a:lvl1pPr>
            <a:lvl2pPr marL="432000" indent="-144000">
              <a:defRPr sz="1400">
                <a:solidFill>
                  <a:schemeClr val="tx1">
                    <a:lumMod val="65000"/>
                    <a:lumOff val="35000"/>
                  </a:schemeClr>
                </a:solidFill>
                <a:latin typeface="Arial" panose="020B0604020202020204" pitchFamily="34" charset="0"/>
                <a:cs typeface="Arial" panose="020B0604020202020204" pitchFamily="34" charset="0"/>
              </a:defRPr>
            </a:lvl2pPr>
            <a:lvl3pPr marL="720000" indent="-144000">
              <a:defRPr sz="1200">
                <a:solidFill>
                  <a:schemeClr val="tx1">
                    <a:lumMod val="65000"/>
                    <a:lumOff val="35000"/>
                  </a:schemeClr>
                </a:solidFill>
                <a:latin typeface="Arial" panose="020B0604020202020204" pitchFamily="34" charset="0"/>
                <a:cs typeface="Arial" panose="020B0604020202020204" pitchFamily="34" charset="0"/>
              </a:defRPr>
            </a:lvl3pPr>
            <a:lvl4pPr marL="1008000" indent="-144000">
              <a:defRPr sz="1100">
                <a:solidFill>
                  <a:schemeClr val="tx1">
                    <a:lumMod val="65000"/>
                    <a:lumOff val="35000"/>
                  </a:schemeClr>
                </a:solidFill>
                <a:latin typeface="Arial" panose="020B0604020202020204" pitchFamily="34" charset="0"/>
                <a:cs typeface="Arial" panose="020B0604020202020204" pitchFamily="34" charset="0"/>
              </a:defRPr>
            </a:lvl4pPr>
            <a:lvl5pPr marL="1224000" indent="-144000">
              <a:defRPr sz="1100">
                <a:solidFill>
                  <a:schemeClr val="tx1">
                    <a:lumMod val="65000"/>
                    <a:lumOff val="3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a:xfrm>
            <a:off x="11424664" y="6381368"/>
            <a:ext cx="648000" cy="360000"/>
          </a:xfrm>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7" name="Footer Placeholder 4">
            <a:extLst>
              <a:ext uri="{FF2B5EF4-FFF2-40B4-BE49-F238E27FC236}">
                <a16:creationId xmlns:a16="http://schemas.microsoft.com/office/drawing/2014/main" id="{C78A417E-CFF8-428D-AC17-765F1BF4FE17}"/>
              </a:ext>
            </a:extLst>
          </p:cNvPr>
          <p:cNvSpPr txBox="1">
            <a:spLocks/>
          </p:cNvSpPr>
          <p:nvPr userDrawn="1"/>
        </p:nvSpPr>
        <p:spPr>
          <a:xfrm>
            <a:off x="335544" y="6381368"/>
            <a:ext cx="1656000" cy="36000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prstClr val="black">
                    <a:tint val="75000"/>
                  </a:prstClr>
                </a:solidFill>
              </a:rPr>
              <a:t>OFFICIAL-SENSITIVE</a:t>
            </a:r>
          </a:p>
        </p:txBody>
      </p:sp>
      <p:sp>
        <p:nvSpPr>
          <p:cNvPr id="11" name="Title 1">
            <a:extLst>
              <a:ext uri="{FF2B5EF4-FFF2-40B4-BE49-F238E27FC236}">
                <a16:creationId xmlns:a16="http://schemas.microsoft.com/office/drawing/2014/main" id="{2D7F611C-6B82-400E-A311-8B51F08A2465}"/>
              </a:ext>
            </a:extLst>
          </p:cNvPr>
          <p:cNvSpPr>
            <a:spLocks noGrp="1"/>
          </p:cNvSpPr>
          <p:nvPr>
            <p:ph type="title" hasCustomPrompt="1"/>
          </p:nvPr>
        </p:nvSpPr>
        <p:spPr>
          <a:xfrm>
            <a:off x="623392" y="404752"/>
            <a:ext cx="7704633" cy="432000"/>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1 line)</a:t>
            </a:r>
            <a:endParaRPr lang="en-GB"/>
          </a:p>
        </p:txBody>
      </p:sp>
      <p:sp>
        <p:nvSpPr>
          <p:cNvPr id="14" name="Text Placeholder 16">
            <a:extLst>
              <a:ext uri="{FF2B5EF4-FFF2-40B4-BE49-F238E27FC236}">
                <a16:creationId xmlns:a16="http://schemas.microsoft.com/office/drawing/2014/main" id="{B2F07E77-4B0D-4192-B149-28316C9FC92A}"/>
              </a:ext>
            </a:extLst>
          </p:cNvPr>
          <p:cNvSpPr>
            <a:spLocks noGrp="1"/>
          </p:cNvSpPr>
          <p:nvPr>
            <p:ph type="body" sz="quarter" idx="14" hasCustomPrompt="1"/>
          </p:nvPr>
        </p:nvSpPr>
        <p:spPr>
          <a:xfrm>
            <a:off x="623392" y="836752"/>
            <a:ext cx="7704633" cy="36000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Tree>
    <p:extLst>
      <p:ext uri="{BB962C8B-B14F-4D97-AF65-F5344CB8AC3E}">
        <p14:creationId xmlns:p14="http://schemas.microsoft.com/office/powerpoint/2010/main" val="546792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pic>
        <p:nvPicPr>
          <p:cNvPr id="3" name="Picture 7" descr="down_shot.png">
            <a:extLst>
              <a:ext uri="{FF2B5EF4-FFF2-40B4-BE49-F238E27FC236}">
                <a16:creationId xmlns:a16="http://schemas.microsoft.com/office/drawing/2014/main" id="{CD847974-4A2B-4DB2-AD6B-DFF9E86B3775}"/>
              </a:ext>
            </a:extLst>
          </p:cNvPr>
          <p:cNvPicPr>
            <a:picLocks noChangeAspect="1"/>
          </p:cNvPicPr>
          <p:nvPr userDrawn="1"/>
        </p:nvPicPr>
        <p:blipFill>
          <a:blip r:embed="rId2">
            <a:extLst>
              <a:ext uri="{28A0092B-C50C-407E-A947-70E740481C1C}">
                <a14:useLocalDpi xmlns:a14="http://schemas.microsoft.com/office/drawing/2010/main" val="0"/>
              </a:ext>
            </a:extLst>
          </a:blip>
          <a:srcRect b="13120"/>
          <a:stretch>
            <a:fillRect/>
          </a:stretch>
        </p:blipFill>
        <p:spPr bwMode="auto">
          <a:xfrm>
            <a:off x="0" y="-49213"/>
            <a:ext cx="12268200"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29E6178-1448-4B2D-82DD-8E151E881329}"/>
              </a:ext>
            </a:extLst>
          </p:cNvPr>
          <p:cNvSpPr/>
          <p:nvPr userDrawn="1"/>
        </p:nvSpPr>
        <p:spPr>
          <a:xfrm>
            <a:off x="0" y="2586181"/>
            <a:ext cx="12268970" cy="3425152"/>
          </a:xfrm>
          <a:prstGeom prst="rect">
            <a:avLst/>
          </a:prstGeom>
          <a:gradFill flip="none" rotWithShape="0">
            <a:gsLst>
              <a:gs pos="99000">
                <a:schemeClr val="tx1">
                  <a:alpha val="60000"/>
                </a:schemeClr>
              </a:gs>
              <a:gs pos="100000">
                <a:schemeClr val="tx1">
                  <a:lumMod val="75000"/>
                  <a:lumOff val="25000"/>
                  <a:alpha val="25000"/>
                </a:schemeClr>
              </a:gs>
            </a:gsLst>
            <a:lin ang="84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2" name="Title 1"/>
          <p:cNvSpPr>
            <a:spLocks noGrp="1"/>
          </p:cNvSpPr>
          <p:nvPr>
            <p:ph type="ctrTitle"/>
          </p:nvPr>
        </p:nvSpPr>
        <p:spPr bwMode="ltGray">
          <a:xfrm>
            <a:off x="552759" y="3049095"/>
            <a:ext cx="10316308" cy="868663"/>
          </a:xfrm>
          <a:prstGeom prst="rect">
            <a:avLst/>
          </a:prstGeom>
        </p:spPr>
        <p:txBody>
          <a:bodyPr anchor="t">
            <a:normAutofit/>
          </a:bodyPr>
          <a:lstStyle>
            <a:lvl1pPr algn="l">
              <a:defRPr sz="5400" b="1">
                <a:solidFill>
                  <a:schemeClr val="bg1"/>
                </a:solidFill>
                <a:latin typeface="Helvetica Neue"/>
                <a:cs typeface="Arial" panose="020B0604020202020204" pitchFamily="34" charset="0"/>
              </a:defRPr>
            </a:lvl1pPr>
          </a:lstStyle>
          <a:p>
            <a:r>
              <a:rPr lang="en-GB" noProof="0"/>
              <a:t>Click to edit Master title style</a:t>
            </a:r>
          </a:p>
        </p:txBody>
      </p:sp>
    </p:spTree>
    <p:extLst>
      <p:ext uri="{BB962C8B-B14F-4D97-AF65-F5344CB8AC3E}">
        <p14:creationId xmlns:p14="http://schemas.microsoft.com/office/powerpoint/2010/main" val="10720927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FinalReport-SectionEnd">
    <p:bg>
      <p:bgPr>
        <a:gradFill>
          <a:gsLst>
            <a:gs pos="41000">
              <a:srgbClr val="57425C"/>
            </a:gs>
            <a:gs pos="100000">
              <a:srgbClr val="9B4799"/>
            </a:gs>
          </a:gsLst>
          <a:lin ang="2700000"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a:xfrm>
            <a:off x="11424664" y="6381368"/>
            <a:ext cx="648000" cy="360000"/>
          </a:xfrm>
        </p:spPr>
        <p:txBody>
          <a:bodyPr/>
          <a:lstStyle>
            <a:lvl1pPr>
              <a:defRPr sz="1100">
                <a:solidFill>
                  <a:schemeClr val="bg1"/>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pPr eaLnBrk="1" fontAlgn="auto" hangingPunct="1">
                <a:spcBef>
                  <a:spcPts val="0"/>
                </a:spcBef>
                <a:spcAft>
                  <a:spcPts val="0"/>
                </a:spcAft>
                <a:defRPr/>
              </a:pPr>
              <a:t>‹#›</a:t>
            </a:fld>
            <a:endParaRPr lang="en-GB"/>
          </a:p>
        </p:txBody>
      </p:sp>
      <p:sp>
        <p:nvSpPr>
          <p:cNvPr id="7" name="Footer Placeholder 4">
            <a:extLst>
              <a:ext uri="{FF2B5EF4-FFF2-40B4-BE49-F238E27FC236}">
                <a16:creationId xmlns:a16="http://schemas.microsoft.com/office/drawing/2014/main" id="{C78A417E-CFF8-428D-AC17-765F1BF4FE17}"/>
              </a:ext>
            </a:extLst>
          </p:cNvPr>
          <p:cNvSpPr txBox="1">
            <a:spLocks/>
          </p:cNvSpPr>
          <p:nvPr userDrawn="1"/>
        </p:nvSpPr>
        <p:spPr>
          <a:xfrm>
            <a:off x="335544" y="6381368"/>
            <a:ext cx="1656000" cy="36000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schemeClr val="bg1"/>
                </a:solidFill>
              </a:rPr>
              <a:t>OFFICIAL-SENSITIVE</a:t>
            </a:r>
          </a:p>
        </p:txBody>
      </p:sp>
      <p:sp>
        <p:nvSpPr>
          <p:cNvPr id="6" name="Text Placeholder 2">
            <a:extLst>
              <a:ext uri="{FF2B5EF4-FFF2-40B4-BE49-F238E27FC236}">
                <a16:creationId xmlns:a16="http://schemas.microsoft.com/office/drawing/2014/main" id="{0E13C068-B4CD-4CA7-8AA0-623170C6B0C2}"/>
              </a:ext>
            </a:extLst>
          </p:cNvPr>
          <p:cNvSpPr>
            <a:spLocks noGrp="1"/>
          </p:cNvSpPr>
          <p:nvPr>
            <p:ph type="body" sz="quarter" idx="13" hasCustomPrompt="1"/>
          </p:nvPr>
        </p:nvSpPr>
        <p:spPr>
          <a:xfrm>
            <a:off x="839788" y="2277000"/>
            <a:ext cx="4320000" cy="2304000"/>
          </a:xfrm>
        </p:spPr>
        <p:txBody>
          <a:bodyPr anchor="ctr"/>
          <a:lstStyle>
            <a:lvl1pPr marL="0" indent="0">
              <a:buNone/>
              <a:defRPr>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a:t>c. 4 line max statement summing up this section.</a:t>
            </a:r>
          </a:p>
        </p:txBody>
      </p:sp>
      <p:sp>
        <p:nvSpPr>
          <p:cNvPr id="8" name="Text Placeholder 2">
            <a:extLst>
              <a:ext uri="{FF2B5EF4-FFF2-40B4-BE49-F238E27FC236}">
                <a16:creationId xmlns:a16="http://schemas.microsoft.com/office/drawing/2014/main" id="{1CC9CE22-BA7D-4A9D-977A-097BCCCFDD2D}"/>
              </a:ext>
            </a:extLst>
          </p:cNvPr>
          <p:cNvSpPr>
            <a:spLocks noGrp="1"/>
          </p:cNvSpPr>
          <p:nvPr>
            <p:ph type="body" sz="quarter" idx="14" hasCustomPrompt="1"/>
          </p:nvPr>
        </p:nvSpPr>
        <p:spPr>
          <a:xfrm>
            <a:off x="5843972" y="620688"/>
            <a:ext cx="5688000" cy="5616624"/>
          </a:xfrm>
        </p:spPr>
        <p:txBody>
          <a:bodyPr anchor="ctr">
            <a:normAutofit/>
          </a:bodyPr>
          <a:lstStyle>
            <a:lvl1pPr marL="288000" indent="-288000">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a:t>c. 4 line max statement summing up this section.</a:t>
            </a:r>
          </a:p>
        </p:txBody>
      </p:sp>
    </p:spTree>
    <p:extLst>
      <p:ext uri="{BB962C8B-B14F-4D97-AF65-F5344CB8AC3E}">
        <p14:creationId xmlns:p14="http://schemas.microsoft.com/office/powerpoint/2010/main" val="33358800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FinalReport-SectionStart">
    <p:bg>
      <p:bgPr>
        <a:gradFill>
          <a:gsLst>
            <a:gs pos="41000">
              <a:srgbClr val="57425C"/>
            </a:gs>
            <a:gs pos="100000">
              <a:srgbClr val="9B4799"/>
            </a:gs>
          </a:gsLst>
          <a:lin ang="2700000"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a:xfrm>
            <a:off x="11424664" y="6381368"/>
            <a:ext cx="648000" cy="360000"/>
          </a:xfrm>
        </p:spPr>
        <p:txBody>
          <a:bodyPr/>
          <a:lstStyle>
            <a:lvl1pPr>
              <a:defRPr sz="1100">
                <a:solidFill>
                  <a:schemeClr val="bg1"/>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pPr eaLnBrk="1" fontAlgn="auto" hangingPunct="1">
                <a:spcBef>
                  <a:spcPts val="0"/>
                </a:spcBef>
                <a:spcAft>
                  <a:spcPts val="0"/>
                </a:spcAft>
                <a:defRPr/>
              </a:pPr>
              <a:t>‹#›</a:t>
            </a:fld>
            <a:endParaRPr lang="en-GB"/>
          </a:p>
        </p:txBody>
      </p:sp>
      <p:sp>
        <p:nvSpPr>
          <p:cNvPr id="7" name="Footer Placeholder 4">
            <a:extLst>
              <a:ext uri="{FF2B5EF4-FFF2-40B4-BE49-F238E27FC236}">
                <a16:creationId xmlns:a16="http://schemas.microsoft.com/office/drawing/2014/main" id="{C78A417E-CFF8-428D-AC17-765F1BF4FE17}"/>
              </a:ext>
            </a:extLst>
          </p:cNvPr>
          <p:cNvSpPr txBox="1">
            <a:spLocks/>
          </p:cNvSpPr>
          <p:nvPr userDrawn="1"/>
        </p:nvSpPr>
        <p:spPr>
          <a:xfrm>
            <a:off x="335544" y="6381368"/>
            <a:ext cx="1656000" cy="36000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schemeClr val="bg1"/>
                </a:solidFill>
              </a:rPr>
              <a:t>OFFICIAL-SENSITIVE</a:t>
            </a:r>
          </a:p>
        </p:txBody>
      </p:sp>
      <p:sp>
        <p:nvSpPr>
          <p:cNvPr id="11" name="Title 1">
            <a:extLst>
              <a:ext uri="{FF2B5EF4-FFF2-40B4-BE49-F238E27FC236}">
                <a16:creationId xmlns:a16="http://schemas.microsoft.com/office/drawing/2014/main" id="{2D7F611C-6B82-400E-A311-8B51F08A2465}"/>
              </a:ext>
            </a:extLst>
          </p:cNvPr>
          <p:cNvSpPr>
            <a:spLocks noGrp="1"/>
          </p:cNvSpPr>
          <p:nvPr>
            <p:ph type="title" hasCustomPrompt="1"/>
          </p:nvPr>
        </p:nvSpPr>
        <p:spPr>
          <a:xfrm>
            <a:off x="1559496" y="404752"/>
            <a:ext cx="10153208" cy="432000"/>
          </a:xfrm>
        </p:spPr>
        <p:txBody>
          <a:bodyPr>
            <a:normAutofit/>
          </a:bodyPr>
          <a:lstStyle>
            <a:lvl1pPr>
              <a:defRPr sz="2400" b="1">
                <a:solidFill>
                  <a:schemeClr val="bg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1 line. Can’t fit? Reduce the words :))</a:t>
            </a:r>
            <a:endParaRPr lang="en-GB"/>
          </a:p>
        </p:txBody>
      </p:sp>
      <p:sp>
        <p:nvSpPr>
          <p:cNvPr id="14" name="Text Placeholder 16">
            <a:extLst>
              <a:ext uri="{FF2B5EF4-FFF2-40B4-BE49-F238E27FC236}">
                <a16:creationId xmlns:a16="http://schemas.microsoft.com/office/drawing/2014/main" id="{B2F07E77-4B0D-4192-B149-28316C9FC92A}"/>
              </a:ext>
            </a:extLst>
          </p:cNvPr>
          <p:cNvSpPr>
            <a:spLocks noGrp="1"/>
          </p:cNvSpPr>
          <p:nvPr>
            <p:ph type="body" sz="quarter" idx="14" hasCustomPrompt="1"/>
          </p:nvPr>
        </p:nvSpPr>
        <p:spPr>
          <a:xfrm>
            <a:off x="1559496" y="836752"/>
            <a:ext cx="10153208" cy="36000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bg1"/>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Tree>
    <p:extLst>
      <p:ext uri="{BB962C8B-B14F-4D97-AF65-F5344CB8AC3E}">
        <p14:creationId xmlns:p14="http://schemas.microsoft.com/office/powerpoint/2010/main" val="34062526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2FA8-69A9-4B71-B6CB-FEDF58B0369D}"/>
              </a:ext>
            </a:extLst>
          </p:cNvPr>
          <p:cNvSpPr>
            <a:spLocks noGrp="1"/>
          </p:cNvSpPr>
          <p:nvPr>
            <p:ph type="title"/>
          </p:nvPr>
        </p:nvSpPr>
        <p:spPr>
          <a:xfrm>
            <a:off x="831850" y="1709738"/>
            <a:ext cx="10515600" cy="2852737"/>
          </a:xfrm>
          <a:solidFill>
            <a:schemeClr val="accent1">
              <a:lumMod val="75000"/>
            </a:schemeClr>
          </a:solidFill>
        </p:spPr>
        <p:txBody>
          <a:bodyPr anchor="b"/>
          <a:lstStyle>
            <a:lvl1pPr>
              <a:defRPr sz="60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09B665C-F2CD-48A6-A9CC-3EF4C06762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83E96A-25B8-4D51-98E7-E0FE2C0509D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05DB3F1-978F-453E-832D-1524A67A02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DC001</a:t>
            </a:r>
          </a:p>
        </p:txBody>
      </p:sp>
      <p:sp>
        <p:nvSpPr>
          <p:cNvPr id="6" name="Slide Number Placeholder 5">
            <a:extLst>
              <a:ext uri="{FF2B5EF4-FFF2-40B4-BE49-F238E27FC236}">
                <a16:creationId xmlns:a16="http://schemas.microsoft.com/office/drawing/2014/main" id="{1CE1FFBE-827F-448E-AB12-D27565DB73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44CCF-0767-4FFA-9C07-B7BC6C0489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8619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65D268-A4B6-42E2-9D61-185E1E05E409}"/>
              </a:ext>
            </a:extLst>
          </p:cNvPr>
          <p:cNvSpPr>
            <a:spLocks noGrp="1"/>
          </p:cNvSpPr>
          <p:nvPr>
            <p:ph sz="half" idx="1"/>
          </p:nvPr>
        </p:nvSpPr>
        <p:spPr>
          <a:xfrm>
            <a:off x="838200" y="1674000"/>
            <a:ext cx="5184000" cy="4502962"/>
          </a:xfrm>
          <a:noFill/>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FD461D-73D9-4995-9616-7C818114CE9B}"/>
              </a:ext>
            </a:extLst>
          </p:cNvPr>
          <p:cNvSpPr>
            <a:spLocks noGrp="1"/>
          </p:cNvSpPr>
          <p:nvPr>
            <p:ph sz="half" idx="2"/>
          </p:nvPr>
        </p:nvSpPr>
        <p:spPr>
          <a:xfrm>
            <a:off x="6172200" y="1674000"/>
            <a:ext cx="5184000" cy="4502962"/>
          </a:xfrm>
          <a:noFill/>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a:extLst>
              <a:ext uri="{FF2B5EF4-FFF2-40B4-BE49-F238E27FC236}">
                <a16:creationId xmlns:a16="http://schemas.microsoft.com/office/drawing/2014/main" id="{17257D42-2E5F-4864-B48B-0DE0C1B3F01F}"/>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12" name="Title 1">
            <a:extLst>
              <a:ext uri="{FF2B5EF4-FFF2-40B4-BE49-F238E27FC236}">
                <a16:creationId xmlns:a16="http://schemas.microsoft.com/office/drawing/2014/main" id="{C4118A32-44E6-484F-9C6A-BDA3DD61E3DA}"/>
              </a:ext>
            </a:extLst>
          </p:cNvPr>
          <p:cNvSpPr>
            <a:spLocks noGrp="1"/>
          </p:cNvSpPr>
          <p:nvPr>
            <p:ph type="title" hasCustomPrompt="1"/>
          </p:nvPr>
        </p:nvSpPr>
        <p:spPr>
          <a:xfrm>
            <a:off x="842476" y="381850"/>
            <a:ext cx="10515600"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
        <p:nvSpPr>
          <p:cNvPr id="13" name="Text Placeholder 16">
            <a:extLst>
              <a:ext uri="{FF2B5EF4-FFF2-40B4-BE49-F238E27FC236}">
                <a16:creationId xmlns:a16="http://schemas.microsoft.com/office/drawing/2014/main" id="{1E5924DF-576F-41ED-8339-9D0086C0669F}"/>
              </a:ext>
            </a:extLst>
          </p:cNvPr>
          <p:cNvSpPr>
            <a:spLocks noGrp="1"/>
          </p:cNvSpPr>
          <p:nvPr>
            <p:ph type="body" sz="quarter" idx="14" hasCustomPrompt="1"/>
          </p:nvPr>
        </p:nvSpPr>
        <p:spPr>
          <a:xfrm>
            <a:off x="838200" y="1094473"/>
            <a:ext cx="10515600" cy="36512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
        <p:nvSpPr>
          <p:cNvPr id="10" name="Footer Placeholder 4">
            <a:extLst>
              <a:ext uri="{FF2B5EF4-FFF2-40B4-BE49-F238E27FC236}">
                <a16:creationId xmlns:a16="http://schemas.microsoft.com/office/drawing/2014/main" id="{755671A2-AB8A-4D5D-BAB0-2773514E1877}"/>
              </a:ext>
            </a:extLst>
          </p:cNvPr>
          <p:cNvSpPr txBox="1">
            <a:spLocks/>
          </p:cNvSpPr>
          <p:nvPr userDrawn="1"/>
        </p:nvSpPr>
        <p:spPr>
          <a:xfrm>
            <a:off x="181000" y="6356985"/>
            <a:ext cx="41148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eaLnBrk="1" fontAlgn="auto" hangingPunct="1">
              <a:spcBef>
                <a:spcPts val="0"/>
              </a:spcBef>
              <a:spcAft>
                <a:spcPts val="0"/>
              </a:spcAft>
              <a:defRPr/>
            </a:pPr>
            <a:r>
              <a:rPr lang="en-GB">
                <a:solidFill>
                  <a:prstClr val="black">
                    <a:tint val="75000"/>
                  </a:prstClr>
                </a:solidFill>
              </a:rPr>
              <a:t>OFFICIAL-SENSITIVE</a:t>
            </a:r>
          </a:p>
        </p:txBody>
      </p:sp>
    </p:spTree>
    <p:extLst>
      <p:ext uri="{BB962C8B-B14F-4D97-AF65-F5344CB8AC3E}">
        <p14:creationId xmlns:p14="http://schemas.microsoft.com/office/powerpoint/2010/main" val="3971017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REY DIVIDER with ENSO">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F389E2-B03C-5749-ACC7-DBBBB4859CA7}"/>
              </a:ext>
            </a:extLst>
          </p:cNvPr>
          <p:cNvPicPr>
            <a:picLocks noChangeAspect="1"/>
          </p:cNvPicPr>
          <p:nvPr userDrawn="1"/>
        </p:nvPicPr>
        <p:blipFill>
          <a:blip r:embed="rId2">
            <a:lum bright="70000" contrast="-70000"/>
            <a:alphaModFix amt="16000"/>
          </a:blip>
          <a:stretch>
            <a:fillRect/>
          </a:stretch>
        </p:blipFill>
        <p:spPr>
          <a:xfrm>
            <a:off x="4715933" y="2500365"/>
            <a:ext cx="7476067" cy="4357635"/>
          </a:xfrm>
          <a:prstGeom prst="rect">
            <a:avLst/>
          </a:prstGeom>
        </p:spPr>
      </p:pic>
      <p:sp>
        <p:nvSpPr>
          <p:cNvPr id="12" name="Text Placeholder 11">
            <a:extLst>
              <a:ext uri="{FF2B5EF4-FFF2-40B4-BE49-F238E27FC236}">
                <a16:creationId xmlns:a16="http://schemas.microsoft.com/office/drawing/2014/main" id="{84AEDC11-CF78-EC47-95C0-31321AA3DEB9}"/>
              </a:ext>
            </a:extLst>
          </p:cNvPr>
          <p:cNvSpPr>
            <a:spLocks noGrp="1"/>
          </p:cNvSpPr>
          <p:nvPr>
            <p:ph type="body" sz="quarter" idx="10" hasCustomPrompt="1"/>
          </p:nvPr>
        </p:nvSpPr>
        <p:spPr>
          <a:xfrm>
            <a:off x="71082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bg1"/>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General: </a:t>
            </a:r>
            <a:br>
              <a:rPr lang="en-GB" noProof="0"/>
            </a:br>
            <a:r>
              <a:rPr lang="en-GB" noProof="0"/>
              <a:t>36pt size</a:t>
            </a:r>
            <a:br>
              <a:rPr lang="en-GB" noProof="0"/>
            </a:br>
            <a:r>
              <a:rPr lang="en-GB" noProof="0"/>
              <a:t>x0.9 line spacing</a:t>
            </a:r>
          </a:p>
        </p:txBody>
      </p:sp>
      <p:pic>
        <p:nvPicPr>
          <p:cNvPr id="11" name="Graphic 10">
            <a:extLst>
              <a:ext uri="{FF2B5EF4-FFF2-40B4-BE49-F238E27FC236}">
                <a16:creationId xmlns:a16="http://schemas.microsoft.com/office/drawing/2014/main" id="{7CDEBD75-6807-324A-A156-18AAC1B3F40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sp>
        <p:nvSpPr>
          <p:cNvPr id="13" name="Text Placeholder 11">
            <a:extLst>
              <a:ext uri="{FF2B5EF4-FFF2-40B4-BE49-F238E27FC236}">
                <a16:creationId xmlns:a16="http://schemas.microsoft.com/office/drawing/2014/main" id="{95C15A21-81C1-5443-92CE-2B24B4FF08ED}"/>
              </a:ext>
            </a:extLst>
          </p:cNvPr>
          <p:cNvSpPr>
            <a:spLocks noGrp="1"/>
          </p:cNvSpPr>
          <p:nvPr>
            <p:ph type="body" sz="quarter" idx="15" hasCustomPrompt="1"/>
          </p:nvPr>
        </p:nvSpPr>
        <p:spPr>
          <a:xfrm>
            <a:off x="708012" y="4312251"/>
            <a:ext cx="6895771" cy="370533"/>
          </a:xfrm>
          <a:prstGeom prst="rect">
            <a:avLst/>
          </a:prstGeom>
        </p:spPr>
        <p:txBody>
          <a:bodyPr lIns="0" tIns="0" rIns="0" bIns="0"/>
          <a:lstStyle>
            <a:lvl1pPr marL="0" indent="0">
              <a:lnSpc>
                <a:spcPct val="110000"/>
              </a:lnSpc>
              <a:buNone/>
              <a:defRPr sz="2000" b="0" i="0">
                <a:solidFill>
                  <a:schemeClr val="bg1">
                    <a:lumMod val="6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noProof="0"/>
              <a:t>Sub-heading 20pt, x1.1 line spacing</a:t>
            </a:r>
          </a:p>
        </p:txBody>
      </p:sp>
      <p:pic>
        <p:nvPicPr>
          <p:cNvPr id="16" name="Picture 15">
            <a:extLst>
              <a:ext uri="{FF2B5EF4-FFF2-40B4-BE49-F238E27FC236}">
                <a16:creationId xmlns:a16="http://schemas.microsoft.com/office/drawing/2014/main" id="{C7958157-0555-3C44-AAB7-42C08D104388}"/>
              </a:ext>
            </a:extLst>
          </p:cNvPr>
          <p:cNvPicPr>
            <a:picLocks noChangeAspect="1"/>
          </p:cNvPicPr>
          <p:nvPr userDrawn="1"/>
        </p:nvPicPr>
        <p:blipFill>
          <a:blip r:embed="rId5"/>
          <a:stretch>
            <a:fillRect/>
          </a:stretch>
        </p:blipFill>
        <p:spPr>
          <a:xfrm>
            <a:off x="11757208" y="593502"/>
            <a:ext cx="153821" cy="1377401"/>
          </a:xfrm>
          <a:prstGeom prst="rect">
            <a:avLst/>
          </a:prstGeom>
        </p:spPr>
      </p:pic>
      <p:pic>
        <p:nvPicPr>
          <p:cNvPr id="17" name="Picture 16">
            <a:extLst>
              <a:ext uri="{FF2B5EF4-FFF2-40B4-BE49-F238E27FC236}">
                <a16:creationId xmlns:a16="http://schemas.microsoft.com/office/drawing/2014/main" id="{7EC39C3B-515C-4E46-ADFE-E4D90FAE5207}"/>
              </a:ext>
            </a:extLst>
          </p:cNvPr>
          <p:cNvPicPr>
            <a:picLocks noChangeAspect="1"/>
          </p:cNvPicPr>
          <p:nvPr userDrawn="1"/>
        </p:nvPicPr>
        <p:blipFill>
          <a:blip r:embed="rId6"/>
          <a:stretch>
            <a:fillRect/>
          </a:stretch>
        </p:blipFill>
        <p:spPr>
          <a:xfrm>
            <a:off x="11701559" y="240422"/>
            <a:ext cx="265119" cy="260299"/>
          </a:xfrm>
          <a:prstGeom prst="rect">
            <a:avLst/>
          </a:prstGeom>
        </p:spPr>
      </p:pic>
    </p:spTree>
    <p:extLst>
      <p:ext uri="{BB962C8B-B14F-4D97-AF65-F5344CB8AC3E}">
        <p14:creationId xmlns:p14="http://schemas.microsoft.com/office/powerpoint/2010/main" val="971787139"/>
      </p:ext>
    </p:extLst>
  </p:cSld>
  <p:clrMapOvr>
    <a:masterClrMapping/>
  </p:clrMapOvr>
  <p:extLst>
    <p:ext uri="{DCECCB84-F9BA-43D5-87BE-67443E8EF086}">
      <p15:sldGuideLst xmlns:p15="http://schemas.microsoft.com/office/powerpoint/2012/main">
        <p15:guide id="2" pos="438">
          <p15:clr>
            <a:srgbClr val="FBAE40"/>
          </p15:clr>
        </p15:guide>
        <p15:guide id="3" orient="horz" pos="2636">
          <p15:clr>
            <a:srgbClr val="FBAE40"/>
          </p15:clr>
        </p15:guide>
        <p15:guide id="4" orient="horz" pos="295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UE DIVIDER with ENSO">
    <p:bg>
      <p:bgPr>
        <a:solidFill>
          <a:schemeClr val="tx2"/>
        </a:solidFill>
        <a:effectLst/>
      </p:bgPr>
    </p:bg>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79A80EE4-5968-804C-9D66-204B302F6112}"/>
              </a:ext>
            </a:extLst>
          </p:cNvPr>
          <p:cNvSpPr>
            <a:spLocks noGrp="1"/>
          </p:cNvSpPr>
          <p:nvPr>
            <p:ph type="body" sz="quarter" idx="10" hasCustomPrompt="1"/>
          </p:nvPr>
        </p:nvSpPr>
        <p:spPr>
          <a:xfrm>
            <a:off x="70801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bg1"/>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General: </a:t>
            </a:r>
            <a:br>
              <a:rPr lang="en-GB" noProof="0"/>
            </a:br>
            <a:r>
              <a:rPr lang="en-GB" noProof="0"/>
              <a:t>36pt size</a:t>
            </a:r>
            <a:br>
              <a:rPr lang="en-GB" noProof="0"/>
            </a:br>
            <a:r>
              <a:rPr lang="en-GB" noProof="0"/>
              <a:t>x0.9 line spacing</a:t>
            </a:r>
          </a:p>
        </p:txBody>
      </p:sp>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3600" y="6456396"/>
            <a:ext cx="796218" cy="115608"/>
          </a:xfrm>
          <a:prstGeom prst="rect">
            <a:avLst/>
          </a:prstGeom>
        </p:spPr>
      </p:pic>
      <p:sp>
        <p:nvSpPr>
          <p:cNvPr id="8" name="Text Placeholder 11">
            <a:extLst>
              <a:ext uri="{FF2B5EF4-FFF2-40B4-BE49-F238E27FC236}">
                <a16:creationId xmlns:a16="http://schemas.microsoft.com/office/drawing/2014/main" id="{FA259540-FDFC-CD4D-9716-4A7DBE70FBDB}"/>
              </a:ext>
            </a:extLst>
          </p:cNvPr>
          <p:cNvSpPr>
            <a:spLocks noGrp="1"/>
          </p:cNvSpPr>
          <p:nvPr>
            <p:ph type="body" sz="quarter" idx="15" hasCustomPrompt="1"/>
          </p:nvPr>
        </p:nvSpPr>
        <p:spPr>
          <a:xfrm>
            <a:off x="708012" y="4312251"/>
            <a:ext cx="6895771" cy="370533"/>
          </a:xfrm>
          <a:prstGeom prst="rect">
            <a:avLst/>
          </a:prstGeom>
        </p:spPr>
        <p:txBody>
          <a:bodyPr lIns="0" tIns="0" rIns="0" bIns="0"/>
          <a:lstStyle>
            <a:lvl1pPr marL="0" indent="0">
              <a:lnSpc>
                <a:spcPct val="110000"/>
              </a:lnSpc>
              <a:buNone/>
              <a:defRPr sz="2000" b="0" i="0">
                <a:solidFill>
                  <a:schemeClr val="bg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noProof="0"/>
              <a:t>Sub-heading 20pt, x1.1 line spacing</a:t>
            </a:r>
          </a:p>
        </p:txBody>
      </p:sp>
      <p:pic>
        <p:nvPicPr>
          <p:cNvPr id="13" name="Picture 12">
            <a:extLst>
              <a:ext uri="{FF2B5EF4-FFF2-40B4-BE49-F238E27FC236}">
                <a16:creationId xmlns:a16="http://schemas.microsoft.com/office/drawing/2014/main" id="{B6F6B25B-13A1-B84F-9993-5DCD80B8736E}"/>
              </a:ext>
            </a:extLst>
          </p:cNvPr>
          <p:cNvPicPr>
            <a:picLocks noChangeAspect="1"/>
          </p:cNvPicPr>
          <p:nvPr userDrawn="1"/>
        </p:nvPicPr>
        <p:blipFill>
          <a:blip r:embed="rId4"/>
          <a:stretch>
            <a:fillRect/>
          </a:stretch>
        </p:blipFill>
        <p:spPr>
          <a:xfrm>
            <a:off x="11757208" y="593502"/>
            <a:ext cx="153821" cy="1377401"/>
          </a:xfrm>
          <a:prstGeom prst="rect">
            <a:avLst/>
          </a:prstGeom>
        </p:spPr>
      </p:pic>
      <p:pic>
        <p:nvPicPr>
          <p:cNvPr id="14" name="Picture 13">
            <a:extLst>
              <a:ext uri="{FF2B5EF4-FFF2-40B4-BE49-F238E27FC236}">
                <a16:creationId xmlns:a16="http://schemas.microsoft.com/office/drawing/2014/main" id="{DB80B06D-EC75-9943-99EC-A73B2EE8D2EC}"/>
              </a:ext>
            </a:extLst>
          </p:cNvPr>
          <p:cNvPicPr>
            <a:picLocks noChangeAspect="1"/>
          </p:cNvPicPr>
          <p:nvPr userDrawn="1"/>
        </p:nvPicPr>
        <p:blipFill>
          <a:blip r:embed="rId5"/>
          <a:stretch>
            <a:fillRect/>
          </a:stretch>
        </p:blipFill>
        <p:spPr>
          <a:xfrm>
            <a:off x="11701559" y="240422"/>
            <a:ext cx="265119" cy="260299"/>
          </a:xfrm>
          <a:prstGeom prst="rect">
            <a:avLst/>
          </a:prstGeom>
        </p:spPr>
      </p:pic>
      <p:pic>
        <p:nvPicPr>
          <p:cNvPr id="15" name="Picture 14">
            <a:extLst>
              <a:ext uri="{FF2B5EF4-FFF2-40B4-BE49-F238E27FC236}">
                <a16:creationId xmlns:a16="http://schemas.microsoft.com/office/drawing/2014/main" id="{D62C2333-F52C-204F-A8E2-5CB4FAC73ECF}"/>
              </a:ext>
            </a:extLst>
          </p:cNvPr>
          <p:cNvPicPr>
            <a:picLocks noChangeAspect="1"/>
          </p:cNvPicPr>
          <p:nvPr userDrawn="1"/>
        </p:nvPicPr>
        <p:blipFill>
          <a:blip r:embed="rId6">
            <a:duotone>
              <a:schemeClr val="bg2">
                <a:shade val="45000"/>
                <a:satMod val="135000"/>
              </a:schemeClr>
              <a:prstClr val="white"/>
            </a:duotone>
            <a:alphaModFix amt="35000"/>
          </a:blip>
          <a:stretch>
            <a:fillRect/>
          </a:stretch>
        </p:blipFill>
        <p:spPr>
          <a:xfrm>
            <a:off x="4715933" y="2500365"/>
            <a:ext cx="7476067" cy="4357635"/>
          </a:xfrm>
          <a:prstGeom prst="rect">
            <a:avLst/>
          </a:prstGeom>
        </p:spPr>
      </p:pic>
    </p:spTree>
    <p:extLst>
      <p:ext uri="{BB962C8B-B14F-4D97-AF65-F5344CB8AC3E}">
        <p14:creationId xmlns:p14="http://schemas.microsoft.com/office/powerpoint/2010/main" val="659131743"/>
      </p:ext>
    </p:extLst>
  </p:cSld>
  <p:clrMapOvr>
    <a:masterClrMapping/>
  </p:clrMapOvr>
  <p:extLst>
    <p:ext uri="{DCECCB84-F9BA-43D5-87BE-67443E8EF086}">
      <p15:sldGuideLst xmlns:p15="http://schemas.microsoft.com/office/powerpoint/2012/main">
        <p15:guide id="1" orient="horz" pos="2636">
          <p15:clr>
            <a:srgbClr val="FBAE40"/>
          </p15:clr>
        </p15:guide>
        <p15:guide id="2" orient="horz" pos="295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BLANK SLIDE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871A947-1419-ED4B-AA4A-5313B97F554C}"/>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11" name="TextBox 10">
            <a:extLst>
              <a:ext uri="{FF2B5EF4-FFF2-40B4-BE49-F238E27FC236}">
                <a16:creationId xmlns:a16="http://schemas.microsoft.com/office/drawing/2014/main" id="{9F15BEAF-3BD7-0D44-9280-9C941E893C0F}"/>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3" name="Slide Number Placeholder 1">
            <a:extLst>
              <a:ext uri="{FF2B5EF4-FFF2-40B4-BE49-F238E27FC236}">
                <a16:creationId xmlns:a16="http://schemas.microsoft.com/office/drawing/2014/main" id="{C3F16236-9598-7349-8FC4-A40DABA1287E}"/>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8" name="Picture 7">
            <a:extLst>
              <a:ext uri="{FF2B5EF4-FFF2-40B4-BE49-F238E27FC236}">
                <a16:creationId xmlns:a16="http://schemas.microsoft.com/office/drawing/2014/main" id="{0682C988-3762-E74C-B606-05FFBDCE0A39}"/>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1053575546"/>
      </p:ext>
    </p:extLst>
  </p:cSld>
  <p:clrMapOvr>
    <a:masterClrMapping/>
  </p:clrMapOvr>
  <p:extLst>
    <p:ext uri="{DCECCB84-F9BA-43D5-87BE-67443E8EF086}">
      <p15:sldGuideLst xmlns:p15="http://schemas.microsoft.com/office/powerpoint/2012/main">
        <p15:guide id="1" orient="horz" pos="5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5" name="Picture 1" descr="CPS &#10;Future &#10;Casework &#10;Tools ">
            <a:extLst>
              <a:ext uri="{FF2B5EF4-FFF2-40B4-BE49-F238E27FC236}">
                <a16:creationId xmlns:a16="http://schemas.microsoft.com/office/drawing/2014/main" id="{F8221B03-D7B9-4F7D-AD2E-B7DC60AFBB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
            <a:ext cx="1112380" cy="5038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D7E3DF-A70D-4D61-9870-54EC883E76B1}"/>
              </a:ext>
            </a:extLst>
          </p:cNvPr>
          <p:cNvSpPr txBox="1"/>
          <p:nvPr userDrawn="1"/>
        </p:nvSpPr>
        <p:spPr>
          <a:xfrm>
            <a:off x="6391922" y="6491016"/>
            <a:ext cx="604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F</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ast,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ser-friendly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ools </a:t>
            </a:r>
            <a:r>
              <a:rPr kumimoji="0" lang="en-GB" sz="1800" b="1" i="1"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for a</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niversal,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R</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eliable </a:t>
            </a:r>
            <a:r>
              <a:rPr kumimoji="0" lang="en-GB" sz="18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a:t>
            </a:r>
            <a:r>
              <a:rPr kumimoji="0" lang="en-GB" sz="1800" b="1" i="0" u="none" strike="noStrike" kern="1200" cap="none" spc="0" normalizeH="0" baseline="0" noProof="0">
                <a:ln>
                  <a:noFill/>
                </a:ln>
                <a:solidFill>
                  <a:srgbClr val="5B9BD5"/>
                </a:solidFill>
                <a:effectLst/>
                <a:uLnTx/>
                <a:uFillTx/>
                <a:latin typeface="Calibri" panose="020F0502020204030204"/>
                <a:ea typeface="+mn-lt"/>
                <a:cs typeface="Calibri" panose="020F0502020204030204"/>
              </a:rPr>
              <a:t>xperience</a:t>
            </a: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Calibri" panose="020F0502020204030204"/>
            </a:endParaRPr>
          </a:p>
          <a:p>
            <a:endParaRPr lang="en-GB"/>
          </a:p>
        </p:txBody>
      </p:sp>
    </p:spTree>
    <p:extLst>
      <p:ext uri="{BB962C8B-B14F-4D97-AF65-F5344CB8AC3E}">
        <p14:creationId xmlns:p14="http://schemas.microsoft.com/office/powerpoint/2010/main" val="5141681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WHITE DIVIDER with ENS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405F1F-224E-8F41-B50D-CB0937BA7FCD}"/>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sp>
        <p:nvSpPr>
          <p:cNvPr id="4" name="Text Placeholder 11">
            <a:extLst>
              <a:ext uri="{FF2B5EF4-FFF2-40B4-BE49-F238E27FC236}">
                <a16:creationId xmlns:a16="http://schemas.microsoft.com/office/drawing/2014/main" id="{79A80EE4-5968-804C-9D66-204B302F6112}"/>
              </a:ext>
            </a:extLst>
          </p:cNvPr>
          <p:cNvSpPr>
            <a:spLocks noGrp="1"/>
          </p:cNvSpPr>
          <p:nvPr>
            <p:ph type="body" sz="quarter" idx="10" hasCustomPrompt="1"/>
          </p:nvPr>
        </p:nvSpPr>
        <p:spPr>
          <a:xfrm>
            <a:off x="70801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tx2"/>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General: </a:t>
            </a:r>
            <a:br>
              <a:rPr lang="en-GB" noProof="0"/>
            </a:br>
            <a:r>
              <a:rPr lang="en-GB" noProof="0"/>
              <a:t>36pt size</a:t>
            </a:r>
            <a:br>
              <a:rPr lang="en-GB" noProof="0"/>
            </a:br>
            <a:r>
              <a:rPr lang="en-GB" noProof="0"/>
              <a:t>x0.9 line spacing</a:t>
            </a:r>
          </a:p>
        </p:txBody>
      </p:sp>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sp>
        <p:nvSpPr>
          <p:cNvPr id="8" name="Text Placeholder 11">
            <a:extLst>
              <a:ext uri="{FF2B5EF4-FFF2-40B4-BE49-F238E27FC236}">
                <a16:creationId xmlns:a16="http://schemas.microsoft.com/office/drawing/2014/main" id="{FA259540-FDFC-CD4D-9716-4A7DBE70FBDB}"/>
              </a:ext>
            </a:extLst>
          </p:cNvPr>
          <p:cNvSpPr>
            <a:spLocks noGrp="1"/>
          </p:cNvSpPr>
          <p:nvPr>
            <p:ph type="body" sz="quarter" idx="15" hasCustomPrompt="1"/>
          </p:nvPr>
        </p:nvSpPr>
        <p:spPr>
          <a:xfrm>
            <a:off x="708012" y="4320000"/>
            <a:ext cx="6895771" cy="370533"/>
          </a:xfrm>
          <a:prstGeom prst="rect">
            <a:avLst/>
          </a:prstGeom>
        </p:spPr>
        <p:txBody>
          <a:bodyPr lIns="0" tIns="0" rIns="0" bIns="0"/>
          <a:lstStyle>
            <a:lvl1pPr marL="0" indent="0">
              <a:lnSpc>
                <a:spcPct val="110000"/>
              </a:lnSpc>
              <a:buNone/>
              <a:defRPr sz="2000" b="0" i="0">
                <a:solidFill>
                  <a:schemeClr val="tx1">
                    <a:lumMod val="50000"/>
                    <a:lumOff val="50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noProof="0"/>
              <a:t>Sub-heading 20pt, x1.1 line spacing</a:t>
            </a:r>
          </a:p>
        </p:txBody>
      </p:sp>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15" name="TextBox 14">
            <a:extLst>
              <a:ext uri="{FF2B5EF4-FFF2-40B4-BE49-F238E27FC236}">
                <a16:creationId xmlns:a16="http://schemas.microsoft.com/office/drawing/2014/main" id="{C48913BE-4B50-8B41-9CAD-A48BBC1EFB35}"/>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6" name="Slide Number Placeholder 1">
            <a:extLst>
              <a:ext uri="{FF2B5EF4-FFF2-40B4-BE49-F238E27FC236}">
                <a16:creationId xmlns:a16="http://schemas.microsoft.com/office/drawing/2014/main" id="{F04ECD62-506D-2041-815C-CCD1F9EBFC19}"/>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1" name="Picture 10">
            <a:extLst>
              <a:ext uri="{FF2B5EF4-FFF2-40B4-BE49-F238E27FC236}">
                <a16:creationId xmlns:a16="http://schemas.microsoft.com/office/drawing/2014/main" id="{1479FB65-3E86-5C48-9BE6-3711DAAA9F00}"/>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371427743"/>
      </p:ext>
    </p:extLst>
  </p:cSld>
  <p:clrMapOvr>
    <a:masterClrMapping/>
  </p:clrMapOvr>
  <p:extLst>
    <p:ext uri="{DCECCB84-F9BA-43D5-87BE-67443E8EF086}">
      <p15:sldGuideLst xmlns:p15="http://schemas.microsoft.com/office/powerpoint/2012/main">
        <p15:guide id="1" orient="horz" pos="2636">
          <p15:clr>
            <a:srgbClr val="FBAE40"/>
          </p15:clr>
        </p15:guide>
        <p15:guide id="2" orient="horz" pos="295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amp; SUBHEAD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ECF359-C28D-4447-A8F8-02E1562F97CA}"/>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6" name="Title 8">
            <a:extLst>
              <a:ext uri="{FF2B5EF4-FFF2-40B4-BE49-F238E27FC236}">
                <a16:creationId xmlns:a16="http://schemas.microsoft.com/office/drawing/2014/main" id="{DD891614-3722-6E4C-9535-16D5508CC8C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Title &amp; subheading, title 24pt, x0.9 line spacing</a:t>
            </a:r>
          </a:p>
        </p:txBody>
      </p:sp>
      <p:sp>
        <p:nvSpPr>
          <p:cNvPr id="7" name="Content Placeholder 4">
            <a:extLst>
              <a:ext uri="{FF2B5EF4-FFF2-40B4-BE49-F238E27FC236}">
                <a16:creationId xmlns:a16="http://schemas.microsoft.com/office/drawing/2014/main" id="{734E9A17-9350-9249-AE4A-DDD6CEA97EC1}"/>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3" name="Picture 12">
            <a:extLst>
              <a:ext uri="{FF2B5EF4-FFF2-40B4-BE49-F238E27FC236}">
                <a16:creationId xmlns:a16="http://schemas.microsoft.com/office/drawing/2014/main" id="{36D06DB3-1E1D-3447-9435-B6BC5F4CC066}"/>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017062358"/>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ONLY with ENSO">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9275A42-CF36-B843-A551-11954DC2DD2C}"/>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6" name="Title 8">
            <a:extLst>
              <a:ext uri="{FF2B5EF4-FFF2-40B4-BE49-F238E27FC236}">
                <a16:creationId xmlns:a16="http://schemas.microsoft.com/office/drawing/2014/main" id="{DD891614-3722-6E4C-9535-16D5508CC8C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Title only, 24pt, x0.9 line spacing</a:t>
            </a:r>
          </a:p>
        </p:txBody>
      </p:sp>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3" name="Picture 12">
            <a:extLst>
              <a:ext uri="{FF2B5EF4-FFF2-40B4-BE49-F238E27FC236}">
                <a16:creationId xmlns:a16="http://schemas.microsoft.com/office/drawing/2014/main" id="{36D06DB3-1E1D-3447-9435-B6BC5F4CC066}"/>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3584949280"/>
      </p:ext>
    </p:extLst>
  </p:cSld>
  <p:clrMapOvr>
    <a:masterClrMapping/>
  </p:clrMapOvr>
  <p:extLst>
    <p:ext uri="{DCECCB84-F9BA-43D5-87BE-67443E8EF086}">
      <p15:sldGuideLst xmlns:p15="http://schemas.microsoft.com/office/powerpoint/2012/main">
        <p15:guide id="1" orient="horz" pos="91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GENDA with ENSO">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876F022-6DEE-2D4A-B638-C9B87412ED41}"/>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5" name="Title 8">
            <a:extLst>
              <a:ext uri="{FF2B5EF4-FFF2-40B4-BE49-F238E27FC236}">
                <a16:creationId xmlns:a16="http://schemas.microsoft.com/office/drawing/2014/main" id="{DE17B1A0-7F3D-9F40-8842-A0BE049CBA6D}"/>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Agenda, 24pt, x0.9 line spacing</a:t>
            </a:r>
          </a:p>
        </p:txBody>
      </p:sp>
      <p:sp>
        <p:nvSpPr>
          <p:cNvPr id="16" name="Text Placeholder 2">
            <a:extLst>
              <a:ext uri="{FF2B5EF4-FFF2-40B4-BE49-F238E27FC236}">
                <a16:creationId xmlns:a16="http://schemas.microsoft.com/office/drawing/2014/main" id="{8F9257A1-5BC2-3142-8C2F-94DB453742B4}"/>
              </a:ext>
            </a:extLst>
          </p:cNvPr>
          <p:cNvSpPr>
            <a:spLocks noGrp="1"/>
          </p:cNvSpPr>
          <p:nvPr>
            <p:ph type="body" sz="quarter" idx="17" hasCustomPrompt="1"/>
          </p:nvPr>
        </p:nvSpPr>
        <p:spPr>
          <a:xfrm>
            <a:off x="701210" y="1996887"/>
            <a:ext cx="9355604" cy="4095938"/>
          </a:xfrm>
          <a:prstGeom prst="rect">
            <a:avLst/>
          </a:prstGeom>
        </p:spPr>
        <p:txBody>
          <a:bodyPr lIns="0" tIns="0" rIns="0" bIns="0"/>
          <a:lstStyle>
            <a:lvl1pPr marL="0" indent="0" defTabSz="360000">
              <a:lnSpc>
                <a:spcPct val="110000"/>
              </a:lnSpc>
              <a:spcBef>
                <a:spcPts val="1600"/>
              </a:spcBef>
              <a:buNone/>
              <a:defRPr sz="1600" b="1"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0" indent="0">
              <a:lnSpc>
                <a:spcPct val="110000"/>
              </a:lnSpc>
              <a:buNone/>
              <a:defRPr sz="1400">
                <a:solidFill>
                  <a:schemeClr val="bg1">
                    <a:lumMod val="50000"/>
                  </a:schemeClr>
                </a:solidFill>
                <a:latin typeface="Arial" panose="020B0604020202020204" pitchFamily="34" charset="0"/>
                <a:cs typeface="Arial" panose="020B0604020202020204" pitchFamily="34" charset="0"/>
              </a:defRPr>
            </a:lvl2pPr>
          </a:lstStyle>
          <a:p>
            <a:pPr lvl="0"/>
            <a:r>
              <a:rPr lang="en-GB" noProof="0"/>
              <a:t>01 Title</a:t>
            </a:r>
          </a:p>
          <a:p>
            <a:pPr lvl="1"/>
            <a:r>
              <a:rPr lang="en-GB" noProof="0"/>
              <a:t>Second level</a:t>
            </a:r>
          </a:p>
        </p:txBody>
      </p:sp>
      <p:sp>
        <p:nvSpPr>
          <p:cNvPr id="17" name="Content Placeholder 4">
            <a:extLst>
              <a:ext uri="{FF2B5EF4-FFF2-40B4-BE49-F238E27FC236}">
                <a16:creationId xmlns:a16="http://schemas.microsoft.com/office/drawing/2014/main" id="{D43B2815-C7B6-8D4E-917D-C32A202D70F1}"/>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pic>
        <p:nvPicPr>
          <p:cNvPr id="13" name="Picture 12">
            <a:extLst>
              <a:ext uri="{FF2B5EF4-FFF2-40B4-BE49-F238E27FC236}">
                <a16:creationId xmlns:a16="http://schemas.microsoft.com/office/drawing/2014/main" id="{8A922C78-D75F-7841-9A19-8C5CB61BAECA}"/>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1168528776"/>
      </p:ext>
    </p:extLst>
  </p:cSld>
  <p:clrMapOvr>
    <a:masterClrMapping/>
  </p:clrMapOvr>
  <p:extLst>
    <p:ext uri="{DCECCB84-F9BA-43D5-87BE-67443E8EF086}">
      <p15:sldGuideLst xmlns:p15="http://schemas.microsoft.com/office/powerpoint/2012/main">
        <p15:guide id="1" orient="horz" pos="3838">
          <p15:clr>
            <a:srgbClr val="FBAE40"/>
          </p15:clr>
        </p15:guide>
        <p15:guide id="4" orient="horz" pos="12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INGLE COLUMN TEXT with ENS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28490F-C7C4-3D4F-8882-D1DC81395942}"/>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Content Placeholder 4">
            <a:extLst>
              <a:ext uri="{FF2B5EF4-FFF2-40B4-BE49-F238E27FC236}">
                <a16:creationId xmlns:a16="http://schemas.microsoft.com/office/drawing/2014/main" id="{E4487225-1AC9-044A-AB04-49731A70865A}"/>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a:t>Sub-heading 14pt, x0.9 line spacing</a:t>
            </a:r>
          </a:p>
        </p:txBody>
      </p:sp>
      <p:sp>
        <p:nvSpPr>
          <p:cNvPr id="18" name="Title 8">
            <a:extLst>
              <a:ext uri="{FF2B5EF4-FFF2-40B4-BE49-F238E27FC236}">
                <a16:creationId xmlns:a16="http://schemas.microsoft.com/office/drawing/2014/main" id="{6228C18C-13D6-DD4D-8EC2-00C1200320BA}"/>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Single text box, 24pt, x0.9 line spacing</a:t>
            </a:r>
          </a:p>
        </p:txBody>
      </p:sp>
      <p:sp>
        <p:nvSpPr>
          <p:cNvPr id="19" name="Text Placeholder 2">
            <a:extLst>
              <a:ext uri="{FF2B5EF4-FFF2-40B4-BE49-F238E27FC236}">
                <a16:creationId xmlns:a16="http://schemas.microsoft.com/office/drawing/2014/main" id="{9C22F7E0-095D-3A41-8017-8233DDD05933}"/>
              </a:ext>
            </a:extLst>
          </p:cNvPr>
          <p:cNvSpPr>
            <a:spLocks noGrp="1"/>
          </p:cNvSpPr>
          <p:nvPr>
            <p:ph type="body" sz="quarter" idx="14" hasCustomPrompt="1"/>
          </p:nvPr>
        </p:nvSpPr>
        <p:spPr>
          <a:xfrm>
            <a:off x="704503" y="1996887"/>
            <a:ext cx="9360000" cy="4095938"/>
          </a:xfrm>
          <a:prstGeom prst="rect">
            <a:avLst/>
          </a:prstGeom>
        </p:spPr>
        <p:txBody>
          <a:bodyPr lIns="0" tIns="0" rIns="0" bIns="0"/>
          <a:lstStyle>
            <a:lvl1pPr marL="0" indent="0">
              <a:lnSpc>
                <a:spcPct val="110000"/>
              </a:lnSpc>
              <a:spcBef>
                <a:spcPts val="1600"/>
              </a:spcBef>
              <a:buClr>
                <a:schemeClr val="tx2"/>
              </a:buClr>
              <a:buNone/>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indent="0">
              <a:lnSpc>
                <a:spcPct val="110000"/>
              </a:lnSpc>
              <a:spcBef>
                <a:spcPts val="1600"/>
              </a:spcBef>
              <a:buClr>
                <a:schemeClr val="bg1">
                  <a:lumMod val="65000"/>
                </a:schemeClr>
              </a:buClr>
              <a:buNone/>
              <a:defRPr sz="1400">
                <a:solidFill>
                  <a:schemeClr val="bg1">
                    <a:lumMod val="50000"/>
                  </a:schemeClr>
                </a:solidFill>
              </a:defRPr>
            </a:lvl2pPr>
            <a:lvl3pPr marL="360000" indent="0">
              <a:lnSpc>
                <a:spcPct val="110000"/>
              </a:lnSpc>
              <a:spcBef>
                <a:spcPts val="1600"/>
              </a:spcBef>
              <a:buClr>
                <a:schemeClr val="bg1">
                  <a:lumMod val="65000"/>
                </a:schemeClr>
              </a:buClr>
              <a:buNone/>
              <a:defRPr sz="1400">
                <a:solidFill>
                  <a:schemeClr val="bg1">
                    <a:lumMod val="65000"/>
                  </a:schemeClr>
                </a:solidFill>
              </a:defRPr>
            </a:lvl3pPr>
            <a:lvl4pPr marL="540000" indent="0">
              <a:lnSpc>
                <a:spcPct val="110000"/>
              </a:lnSpc>
              <a:spcBef>
                <a:spcPts val="1600"/>
              </a:spcBef>
              <a:buClr>
                <a:schemeClr val="bg1">
                  <a:lumMod val="65000"/>
                </a:schemeClr>
              </a:buClr>
              <a:buNone/>
              <a:defRPr sz="1200">
                <a:solidFill>
                  <a:schemeClr val="bg1">
                    <a:lumMod val="65000"/>
                  </a:schemeClr>
                </a:solidFill>
              </a:defRPr>
            </a:lvl4pPr>
            <a:lvl5pPr marL="720000" indent="0">
              <a:lnSpc>
                <a:spcPct val="110000"/>
              </a:lnSpc>
              <a:spcBef>
                <a:spcPts val="1600"/>
              </a:spcBef>
              <a:buClr>
                <a:schemeClr val="bg1">
                  <a:lumMod val="65000"/>
                </a:schemeClr>
              </a:buClr>
              <a:buNone/>
              <a:defRPr sz="1200">
                <a:solidFill>
                  <a:schemeClr val="bg1">
                    <a:lumMod val="65000"/>
                  </a:schemeClr>
                </a:solidFill>
              </a:defRPr>
            </a:lvl5pPr>
          </a:lstStyle>
          <a:p>
            <a:pPr lvl="0"/>
            <a:r>
              <a:rPr lang="en-GB" noProof="0"/>
              <a:t>Click to edit Master text styles</a:t>
            </a:r>
          </a:p>
        </p:txBody>
      </p:sp>
      <p:pic>
        <p:nvPicPr>
          <p:cNvPr id="15" name="Picture 14">
            <a:extLst>
              <a:ext uri="{FF2B5EF4-FFF2-40B4-BE49-F238E27FC236}">
                <a16:creationId xmlns:a16="http://schemas.microsoft.com/office/drawing/2014/main" id="{08078823-491D-4D4C-8719-45561C9F5C3A}"/>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714348574"/>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INGLE BULLET LIST with ENS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11A7275-D530-284C-AF56-4979BB1C182A}"/>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Content Placeholder 4">
            <a:extLst>
              <a:ext uri="{FF2B5EF4-FFF2-40B4-BE49-F238E27FC236}">
                <a16:creationId xmlns:a16="http://schemas.microsoft.com/office/drawing/2014/main" id="{E4487225-1AC9-044A-AB04-49731A70865A}"/>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a:t>Sub-heading 14pt, x0.9 line spacing</a:t>
            </a:r>
          </a:p>
        </p:txBody>
      </p:sp>
      <p:sp>
        <p:nvSpPr>
          <p:cNvPr id="18" name="Title 8">
            <a:extLst>
              <a:ext uri="{FF2B5EF4-FFF2-40B4-BE49-F238E27FC236}">
                <a16:creationId xmlns:a16="http://schemas.microsoft.com/office/drawing/2014/main" id="{6228C18C-13D6-DD4D-8EC2-00C1200320BA}"/>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Single bullet list, 24pt, x0.9 line spacing</a:t>
            </a:r>
          </a:p>
        </p:txBody>
      </p:sp>
      <p:pic>
        <p:nvPicPr>
          <p:cNvPr id="16" name="Picture 15">
            <a:extLst>
              <a:ext uri="{FF2B5EF4-FFF2-40B4-BE49-F238E27FC236}">
                <a16:creationId xmlns:a16="http://schemas.microsoft.com/office/drawing/2014/main" id="{EA077437-683D-7F47-88E9-41B3DB0CEA34}"/>
              </a:ext>
            </a:extLst>
          </p:cNvPr>
          <p:cNvPicPr>
            <a:picLocks noChangeAspect="1"/>
          </p:cNvPicPr>
          <p:nvPr userDrawn="1"/>
        </p:nvPicPr>
        <p:blipFill>
          <a:blip r:embed="rId6"/>
          <a:stretch>
            <a:fillRect/>
          </a:stretch>
        </p:blipFill>
        <p:spPr>
          <a:xfrm>
            <a:off x="11691807" y="240422"/>
            <a:ext cx="265119" cy="260299"/>
          </a:xfrm>
          <a:prstGeom prst="rect">
            <a:avLst/>
          </a:prstGeom>
        </p:spPr>
      </p:pic>
      <p:sp>
        <p:nvSpPr>
          <p:cNvPr id="14" name="Text Placeholder 2">
            <a:extLst>
              <a:ext uri="{FF2B5EF4-FFF2-40B4-BE49-F238E27FC236}">
                <a16:creationId xmlns:a16="http://schemas.microsoft.com/office/drawing/2014/main" id="{048F7998-C354-DC42-8F39-42C7FD19F31D}"/>
              </a:ext>
            </a:extLst>
          </p:cNvPr>
          <p:cNvSpPr>
            <a:spLocks noGrp="1"/>
          </p:cNvSpPr>
          <p:nvPr>
            <p:ph type="body" sz="quarter" idx="14" hasCustomPrompt="1"/>
          </p:nvPr>
        </p:nvSpPr>
        <p:spPr>
          <a:xfrm>
            <a:off x="704503" y="1996887"/>
            <a:ext cx="9360000" cy="4095938"/>
          </a:xfrm>
          <a:prstGeom prst="rect">
            <a:avLst/>
          </a:prstGeom>
        </p:spPr>
        <p:txBody>
          <a:bodyPr lIns="0" tIns="0" rIns="0" bIns="0"/>
          <a:lstStyle>
            <a:lvl1pPr marL="0" indent="0">
              <a:lnSpc>
                <a:spcPct val="110000"/>
              </a:lnSpc>
              <a:spcBef>
                <a:spcPts val="1200"/>
              </a:spcBef>
              <a:buClr>
                <a:schemeClr val="tx2"/>
              </a:buClr>
              <a:buNone/>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a:lnSpc>
                <a:spcPct val="110000"/>
              </a:lnSpc>
              <a:spcBef>
                <a:spcPts val="1200"/>
              </a:spcBef>
              <a:buClr>
                <a:schemeClr val="tx2"/>
              </a:buClr>
              <a:defRPr sz="1400" b="1">
                <a:solidFill>
                  <a:schemeClr val="tx2"/>
                </a:solidFill>
                <a:latin typeface="Arial" panose="020B0604020202020204" pitchFamily="34" charset="0"/>
                <a:cs typeface="Arial" panose="020B0604020202020204" pitchFamily="34" charset="0"/>
              </a:defRPr>
            </a:lvl2pPr>
            <a:lvl3pPr marL="360000">
              <a:lnSpc>
                <a:spcPct val="110000"/>
              </a:lnSpc>
              <a:buClr>
                <a:schemeClr val="tx2"/>
              </a:buClr>
              <a:defRPr sz="1400">
                <a:solidFill>
                  <a:schemeClr val="tx2"/>
                </a:solidFill>
                <a:latin typeface="Arial" panose="020B0604020202020204" pitchFamily="34" charset="0"/>
                <a:cs typeface="Arial" panose="020B0604020202020204" pitchFamily="34" charset="0"/>
              </a:defRPr>
            </a:lvl3pPr>
            <a:lvl4pPr marL="540000">
              <a:lnSpc>
                <a:spcPct val="110000"/>
              </a:lnSpc>
              <a:buClr>
                <a:schemeClr val="bg1">
                  <a:lumMod val="65000"/>
                </a:schemeClr>
              </a:buClr>
              <a:defRPr sz="1300">
                <a:solidFill>
                  <a:schemeClr val="bg1">
                    <a:lumMod val="65000"/>
                  </a:schemeClr>
                </a:solidFill>
                <a:latin typeface="Arial" panose="020B0604020202020204" pitchFamily="34" charset="0"/>
                <a:cs typeface="Arial" panose="020B0604020202020204" pitchFamily="34" charset="0"/>
              </a:defRPr>
            </a:lvl4pPr>
            <a:lvl5pPr marL="720000">
              <a:lnSpc>
                <a:spcPct val="110000"/>
              </a:lnSpc>
              <a:buClr>
                <a:schemeClr val="bg1">
                  <a:lumMod val="65000"/>
                </a:schemeClr>
              </a:buClr>
              <a:defRPr sz="1200">
                <a:solidFill>
                  <a:schemeClr val="bg1">
                    <a:lumMod val="65000"/>
                  </a:schemeClr>
                </a:solidFill>
                <a:latin typeface="Arial" panose="020B0604020202020204" pitchFamily="34" charset="0"/>
                <a:cs typeface="Arial" panose="020B0604020202020204" pitchFamily="34" charset="0"/>
              </a:defRPr>
            </a:lvl5pPr>
          </a:lstStyle>
          <a:p>
            <a:pPr lvl="1"/>
            <a:r>
              <a:rPr lang="en-GB" noProof="0"/>
              <a:t>First level</a:t>
            </a:r>
          </a:p>
          <a:p>
            <a:pPr lvl="2"/>
            <a:r>
              <a:rPr lang="en-GB" noProof="0"/>
              <a:t>Second level</a:t>
            </a:r>
          </a:p>
          <a:p>
            <a:pPr lvl="3"/>
            <a:r>
              <a:rPr lang="en-GB" noProof="0"/>
              <a:t>Third level</a:t>
            </a:r>
          </a:p>
          <a:p>
            <a:pPr lvl="4"/>
            <a:r>
              <a:rPr lang="en-GB" noProof="0"/>
              <a:t>Fourth level</a:t>
            </a:r>
          </a:p>
        </p:txBody>
      </p:sp>
    </p:spTree>
    <p:extLst>
      <p:ext uri="{BB962C8B-B14F-4D97-AF65-F5344CB8AC3E}">
        <p14:creationId xmlns:p14="http://schemas.microsoft.com/office/powerpoint/2010/main" val="1545152056"/>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INTRO + SINGLE COLUMN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AE8B38A-8D71-AE49-A9C3-2085125FDCC4}"/>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20" name="Title 8">
            <a:extLst>
              <a:ext uri="{FF2B5EF4-FFF2-40B4-BE49-F238E27FC236}">
                <a16:creationId xmlns:a16="http://schemas.microsoft.com/office/drawing/2014/main" id="{17F58F3D-CB64-8543-9B46-1AC2916B5E2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Intro + one column, 24pt, x0.9 line spacing</a:t>
            </a:r>
          </a:p>
        </p:txBody>
      </p:sp>
      <p:sp>
        <p:nvSpPr>
          <p:cNvPr id="21" name="Text Placeholder 5">
            <a:extLst>
              <a:ext uri="{FF2B5EF4-FFF2-40B4-BE49-F238E27FC236}">
                <a16:creationId xmlns:a16="http://schemas.microsoft.com/office/drawing/2014/main" id="{CE85D001-75D6-5443-9CEF-D9B21FED8D78}"/>
              </a:ext>
            </a:extLst>
          </p:cNvPr>
          <p:cNvSpPr>
            <a:spLocks noGrp="1"/>
          </p:cNvSpPr>
          <p:nvPr>
            <p:ph type="body" sz="quarter" idx="26" hasCustomPrompt="1"/>
          </p:nvPr>
        </p:nvSpPr>
        <p:spPr>
          <a:xfrm>
            <a:off x="704502" y="1996887"/>
            <a:ext cx="2323705" cy="4095938"/>
          </a:xfrm>
          <a:prstGeom prst="rect">
            <a:avLst/>
          </a:prstGeom>
        </p:spPr>
        <p:txBody>
          <a:bodyPr lIns="0" tIns="0" rIns="0" bIns="0"/>
          <a:lstStyle>
            <a:lvl1pPr marL="0" indent="0">
              <a:lnSpc>
                <a:spcPct val="110000"/>
              </a:lnSpc>
              <a:spcBef>
                <a:spcPts val="1600"/>
              </a:spcBef>
              <a:buFont typeface="Arial" panose="020B0604020202020204" pitchFamily="34" charset="0"/>
              <a:buNone/>
              <a:defRPr sz="1400">
                <a:solidFill>
                  <a:schemeClr val="tx1">
                    <a:lumMod val="50000"/>
                    <a:lumOff val="50000"/>
                  </a:schemeClr>
                </a:solidFill>
                <a:latin typeface="Arial" panose="020B0604020202020204" pitchFamily="34" charset="0"/>
                <a:cs typeface="Arial" panose="020B0604020202020204" pitchFamily="34" charset="0"/>
              </a:defRPr>
            </a:lvl1pPr>
            <a:lvl2pPr marL="0" indent="0">
              <a:buNone/>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0" indent="0">
              <a:buNone/>
              <a:defRPr/>
            </a:lvl5pPr>
          </a:lstStyle>
          <a:p>
            <a:pPr lvl="0"/>
            <a:r>
              <a:rPr lang="en-GB" noProof="0"/>
              <a:t>Intro</a:t>
            </a:r>
          </a:p>
        </p:txBody>
      </p:sp>
      <p:sp>
        <p:nvSpPr>
          <p:cNvPr id="22" name="Content Placeholder 4">
            <a:extLst>
              <a:ext uri="{FF2B5EF4-FFF2-40B4-BE49-F238E27FC236}">
                <a16:creationId xmlns:a16="http://schemas.microsoft.com/office/drawing/2014/main" id="{E52FA5AA-97EC-C24B-AB73-F6F250378DD8}"/>
              </a:ext>
            </a:extLst>
          </p:cNvPr>
          <p:cNvSpPr>
            <a:spLocks noGrp="1"/>
          </p:cNvSpPr>
          <p:nvPr>
            <p:ph sz="quarter" idx="27" hasCustomPrompt="1"/>
          </p:nvPr>
        </p:nvSpPr>
        <p:spPr>
          <a:xfrm>
            <a:off x="3299345" y="1996887"/>
            <a:ext cx="6757468" cy="4095938"/>
          </a:xfrm>
          <a:prstGeom prst="rect">
            <a:avLst/>
          </a:prstGeom>
        </p:spPr>
        <p:txBody>
          <a:bodyPr wrap="square" lIns="0" tIns="0" rIns="0" bIns="0">
            <a:noAutofit/>
          </a:bodyPr>
          <a:lstStyle>
            <a:lvl1pPr marL="0" indent="0">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noProof="0"/>
              <a:t>Body 14pt, x1.1 line spacing</a:t>
            </a:r>
          </a:p>
        </p:txBody>
      </p:sp>
      <p:sp>
        <p:nvSpPr>
          <p:cNvPr id="23" name="Content Placeholder 4">
            <a:extLst>
              <a:ext uri="{FF2B5EF4-FFF2-40B4-BE49-F238E27FC236}">
                <a16:creationId xmlns:a16="http://schemas.microsoft.com/office/drawing/2014/main" id="{3DAFF85C-493A-A64A-B025-0F3AF21B6A1F}"/>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3" name="Picture 12">
            <a:extLst>
              <a:ext uri="{FF2B5EF4-FFF2-40B4-BE49-F238E27FC236}">
                <a16:creationId xmlns:a16="http://schemas.microsoft.com/office/drawing/2014/main" id="{521C70FD-C434-2A40-A54E-5814997F3BC1}"/>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1135201329"/>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TEXT COLUMNS with ENS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A6E1449-E68C-6A4C-BAE3-06D3F1293EC8}"/>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4631976D-E4CA-9F4E-B3E3-EC43C700E114}"/>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Two columns, 24pt, x0.9 line spacing</a:t>
            </a:r>
          </a:p>
        </p:txBody>
      </p:sp>
      <p:sp>
        <p:nvSpPr>
          <p:cNvPr id="15" name="Content Placeholder 4">
            <a:extLst>
              <a:ext uri="{FF2B5EF4-FFF2-40B4-BE49-F238E27FC236}">
                <a16:creationId xmlns:a16="http://schemas.microsoft.com/office/drawing/2014/main" id="{34FC70B4-EEEF-114A-A9DF-0D0F43B14243}"/>
              </a:ext>
            </a:extLst>
          </p:cNvPr>
          <p:cNvSpPr>
            <a:spLocks noGrp="1"/>
          </p:cNvSpPr>
          <p:nvPr>
            <p:ph sz="quarter" idx="27" hasCustomPrompt="1"/>
          </p:nvPr>
        </p:nvSpPr>
        <p:spPr>
          <a:xfrm>
            <a:off x="704503" y="1996887"/>
            <a:ext cx="4921274"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6" name="Content Placeholder 4">
            <a:extLst>
              <a:ext uri="{FF2B5EF4-FFF2-40B4-BE49-F238E27FC236}">
                <a16:creationId xmlns:a16="http://schemas.microsoft.com/office/drawing/2014/main" id="{AE3D1F65-8C55-A94D-AE3D-970488BD785A}"/>
              </a:ext>
            </a:extLst>
          </p:cNvPr>
          <p:cNvSpPr>
            <a:spLocks noGrp="1"/>
          </p:cNvSpPr>
          <p:nvPr>
            <p:ph sz="quarter" idx="28" hasCustomPrompt="1"/>
          </p:nvPr>
        </p:nvSpPr>
        <p:spPr>
          <a:xfrm>
            <a:off x="5877068" y="1996887"/>
            <a:ext cx="4935395"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noProof="0"/>
              <a:t>Body 14pt, x1.1 line spacing</a:t>
            </a:r>
          </a:p>
        </p:txBody>
      </p:sp>
      <p:sp>
        <p:nvSpPr>
          <p:cNvPr id="17" name="Content Placeholder 4">
            <a:extLst>
              <a:ext uri="{FF2B5EF4-FFF2-40B4-BE49-F238E27FC236}">
                <a16:creationId xmlns:a16="http://schemas.microsoft.com/office/drawing/2014/main" id="{78B96AE0-585D-8948-AE6D-D83CD4F11BC7}"/>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8" name="Picture 17">
            <a:extLst>
              <a:ext uri="{FF2B5EF4-FFF2-40B4-BE49-F238E27FC236}">
                <a16:creationId xmlns:a16="http://schemas.microsoft.com/office/drawing/2014/main" id="{48224AA8-DE8F-7E4E-AEB0-474DB4678024}"/>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955958023"/>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HREE TEXT COLUMNS with ENSO">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96B52A0-393B-8D4D-B38A-29D5934FEE67}"/>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E7061F88-0691-B24C-8C23-8149DE80FF48}"/>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Three columns, 24pt, x0.9 line spacing</a:t>
            </a:r>
          </a:p>
        </p:txBody>
      </p:sp>
      <p:sp>
        <p:nvSpPr>
          <p:cNvPr id="15" name="Content Placeholder 4">
            <a:extLst>
              <a:ext uri="{FF2B5EF4-FFF2-40B4-BE49-F238E27FC236}">
                <a16:creationId xmlns:a16="http://schemas.microsoft.com/office/drawing/2014/main" id="{EAE6A089-759F-4346-8208-81B690D027E5}"/>
              </a:ext>
            </a:extLst>
          </p:cNvPr>
          <p:cNvSpPr>
            <a:spLocks noGrp="1"/>
          </p:cNvSpPr>
          <p:nvPr>
            <p:ph sz="quarter" idx="27" hasCustomPrompt="1"/>
          </p:nvPr>
        </p:nvSpPr>
        <p:spPr>
          <a:xfrm>
            <a:off x="704503" y="1996887"/>
            <a:ext cx="3199766" cy="4095938"/>
          </a:xfrm>
          <a:prstGeom prst="rect">
            <a:avLst/>
          </a:prstGeom>
        </p:spPr>
        <p:txBody>
          <a:bodyPr wrap="square" lIns="0" tIns="0" rIns="0" bIns="0">
            <a:noAutofit/>
          </a:bodyPr>
          <a:lstStyle>
            <a:lvl1pPr marL="180000" indent="-18000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6" name="Content Placeholder 4">
            <a:extLst>
              <a:ext uri="{FF2B5EF4-FFF2-40B4-BE49-F238E27FC236}">
                <a16:creationId xmlns:a16="http://schemas.microsoft.com/office/drawing/2014/main" id="{A2AACBFD-8855-154A-8E5E-3E0E09E93377}"/>
              </a:ext>
            </a:extLst>
          </p:cNvPr>
          <p:cNvSpPr>
            <a:spLocks noGrp="1"/>
          </p:cNvSpPr>
          <p:nvPr>
            <p:ph sz="quarter" idx="28" hasCustomPrompt="1"/>
          </p:nvPr>
        </p:nvSpPr>
        <p:spPr>
          <a:xfrm>
            <a:off x="4159159" y="1996887"/>
            <a:ext cx="3199896" cy="4095938"/>
          </a:xfrm>
          <a:prstGeom prst="rect">
            <a:avLst/>
          </a:prstGeom>
        </p:spPr>
        <p:txBody>
          <a:bodyPr wrap="square" lIns="0" tIns="0" rIns="0" bIns="0">
            <a:noAutofit/>
          </a:bodyPr>
          <a:lstStyle>
            <a:lvl1pPr marL="180000" indent="-18000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noProof="0"/>
              <a:t>Body 14pt, x1.1 line spacing</a:t>
            </a:r>
          </a:p>
        </p:txBody>
      </p:sp>
      <p:sp>
        <p:nvSpPr>
          <p:cNvPr id="17" name="Content Placeholder 4">
            <a:extLst>
              <a:ext uri="{FF2B5EF4-FFF2-40B4-BE49-F238E27FC236}">
                <a16:creationId xmlns:a16="http://schemas.microsoft.com/office/drawing/2014/main" id="{5ACA356A-899C-AA46-A0FA-42ECBC1C24EA}"/>
              </a:ext>
            </a:extLst>
          </p:cNvPr>
          <p:cNvSpPr>
            <a:spLocks noGrp="1"/>
          </p:cNvSpPr>
          <p:nvPr>
            <p:ph sz="quarter" idx="29" hasCustomPrompt="1"/>
          </p:nvPr>
        </p:nvSpPr>
        <p:spPr>
          <a:xfrm>
            <a:off x="7598445" y="1996887"/>
            <a:ext cx="3199896" cy="4095938"/>
          </a:xfrm>
          <a:prstGeom prst="rect">
            <a:avLst/>
          </a:prstGeom>
        </p:spPr>
        <p:txBody>
          <a:bodyPr wrap="square" lIns="0" tIns="0" rIns="0" bIns="0">
            <a:noAutofit/>
          </a:bodyPr>
          <a:lstStyle>
            <a:lvl1pPr marL="180000" indent="-18000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8" name="Content Placeholder 4">
            <a:extLst>
              <a:ext uri="{FF2B5EF4-FFF2-40B4-BE49-F238E27FC236}">
                <a16:creationId xmlns:a16="http://schemas.microsoft.com/office/drawing/2014/main" id="{65255901-5DFC-4841-B60E-4E09E744F5BC}"/>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9" name="Picture 18">
            <a:extLst>
              <a:ext uri="{FF2B5EF4-FFF2-40B4-BE49-F238E27FC236}">
                <a16:creationId xmlns:a16="http://schemas.microsoft.com/office/drawing/2014/main" id="{CC0DAE35-564F-6140-BF1B-CFA954B51BCF}"/>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98089061"/>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4 TEXT COLUMNS with ENSO">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696588C-D841-D647-BAE4-63ADD09BC1EF}"/>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2E488550-0FC4-A04A-81AD-5377480ACE6B}"/>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Four columns, 24pt, x0.9 line spacing</a:t>
            </a:r>
          </a:p>
        </p:txBody>
      </p:sp>
      <p:sp>
        <p:nvSpPr>
          <p:cNvPr id="15" name="Content Placeholder 4">
            <a:extLst>
              <a:ext uri="{FF2B5EF4-FFF2-40B4-BE49-F238E27FC236}">
                <a16:creationId xmlns:a16="http://schemas.microsoft.com/office/drawing/2014/main" id="{75B67093-B5C0-BF44-BD16-5D0E2EDAEE05}"/>
              </a:ext>
            </a:extLst>
          </p:cNvPr>
          <p:cNvSpPr>
            <a:spLocks noGrp="1"/>
          </p:cNvSpPr>
          <p:nvPr>
            <p:ph sz="quarter" idx="27" hasCustomPrompt="1"/>
          </p:nvPr>
        </p:nvSpPr>
        <p:spPr>
          <a:xfrm>
            <a:off x="3299346" y="1996887"/>
            <a:ext cx="2354086"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6" name="Content Placeholder 4">
            <a:extLst>
              <a:ext uri="{FF2B5EF4-FFF2-40B4-BE49-F238E27FC236}">
                <a16:creationId xmlns:a16="http://schemas.microsoft.com/office/drawing/2014/main" id="{DA225BAB-8030-6442-B682-1CAA7A5A6041}"/>
              </a:ext>
            </a:extLst>
          </p:cNvPr>
          <p:cNvSpPr>
            <a:spLocks noGrp="1"/>
          </p:cNvSpPr>
          <p:nvPr>
            <p:ph sz="quarter" idx="28" hasCustomPrompt="1"/>
          </p:nvPr>
        </p:nvSpPr>
        <p:spPr>
          <a:xfrm>
            <a:off x="5878893" y="1996887"/>
            <a:ext cx="2354086"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7" name="Content Placeholder 4">
            <a:extLst>
              <a:ext uri="{FF2B5EF4-FFF2-40B4-BE49-F238E27FC236}">
                <a16:creationId xmlns:a16="http://schemas.microsoft.com/office/drawing/2014/main" id="{A9D40509-9D8E-B344-813F-92DE9A0A9326}"/>
              </a:ext>
            </a:extLst>
          </p:cNvPr>
          <p:cNvSpPr>
            <a:spLocks noGrp="1"/>
          </p:cNvSpPr>
          <p:nvPr>
            <p:ph sz="quarter" idx="29" hasCustomPrompt="1"/>
          </p:nvPr>
        </p:nvSpPr>
        <p:spPr>
          <a:xfrm>
            <a:off x="8458377" y="1996887"/>
            <a:ext cx="2354086"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8" name="Content Placeholder 4">
            <a:extLst>
              <a:ext uri="{FF2B5EF4-FFF2-40B4-BE49-F238E27FC236}">
                <a16:creationId xmlns:a16="http://schemas.microsoft.com/office/drawing/2014/main" id="{D50BC172-5A8B-8645-9CEA-3B8F36D8F0BF}"/>
              </a:ext>
            </a:extLst>
          </p:cNvPr>
          <p:cNvSpPr>
            <a:spLocks noGrp="1"/>
          </p:cNvSpPr>
          <p:nvPr>
            <p:ph sz="quarter" idx="30" hasCustomPrompt="1"/>
          </p:nvPr>
        </p:nvSpPr>
        <p:spPr>
          <a:xfrm>
            <a:off x="704503" y="1996887"/>
            <a:ext cx="2354086" cy="4095938"/>
          </a:xfrm>
          <a:prstGeom prst="rect">
            <a:avLst/>
          </a:prstGeom>
        </p:spPr>
        <p:txBody>
          <a:bodyPr wrap="square" lIns="0" tIns="0" rIns="0" bIns="0">
            <a:noAutofit/>
          </a:bodyPr>
          <a:lstStyle>
            <a:lvl1pPr marL="0" indent="0">
              <a:lnSpc>
                <a:spcPct val="110000"/>
              </a:lnSpc>
              <a:spcBef>
                <a:spcPts val="1200"/>
              </a:spcBef>
              <a:buNone/>
              <a:defRPr sz="1400" b="0">
                <a:solidFill>
                  <a:schemeClr val="tx2"/>
                </a:solidFill>
                <a:latin typeface="Arial" panose="020B0604020202020204" pitchFamily="34" charset="0"/>
                <a:cs typeface="Arial" panose="020B0604020202020204" pitchFamily="34" charset="0"/>
              </a:defRPr>
            </a:lvl1pPr>
          </a:lstStyle>
          <a:p>
            <a:pPr lvl="0"/>
            <a:r>
              <a:rPr lang="en-GB"/>
              <a:t>Body 14pt, x1.1 line spacing</a:t>
            </a:r>
          </a:p>
        </p:txBody>
      </p:sp>
      <p:sp>
        <p:nvSpPr>
          <p:cNvPr id="19" name="Content Placeholder 4">
            <a:extLst>
              <a:ext uri="{FF2B5EF4-FFF2-40B4-BE49-F238E27FC236}">
                <a16:creationId xmlns:a16="http://schemas.microsoft.com/office/drawing/2014/main" id="{EAD3BEFF-BB10-9D45-8F02-D7D272E7785E}"/>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20" name="Picture 19">
            <a:extLst>
              <a:ext uri="{FF2B5EF4-FFF2-40B4-BE49-F238E27FC236}">
                <a16:creationId xmlns:a16="http://schemas.microsoft.com/office/drawing/2014/main" id="{76A8FE0F-1C86-1345-91DC-9A39F6C87BD8}"/>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612388648"/>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Blank">
    <p:bg>
      <p:bgPr>
        <a:solidFill>
          <a:schemeClr val="accent1">
            <a:alpha val="3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0695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 SINGLE IMAGE with ENSO">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6E9A761-F711-2E4F-93DF-24ABA34E9BA0}"/>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Picture Placeholder 3">
            <a:extLst>
              <a:ext uri="{FF2B5EF4-FFF2-40B4-BE49-F238E27FC236}">
                <a16:creationId xmlns:a16="http://schemas.microsoft.com/office/drawing/2014/main" id="{62A96B20-88BB-8548-AF2F-7C54A41A193D}"/>
              </a:ext>
            </a:extLst>
          </p:cNvPr>
          <p:cNvSpPr>
            <a:spLocks noGrp="1"/>
          </p:cNvSpPr>
          <p:nvPr>
            <p:ph type="pic" sz="quarter" idx="15"/>
          </p:nvPr>
        </p:nvSpPr>
        <p:spPr>
          <a:xfrm>
            <a:off x="6838341" y="1996887"/>
            <a:ext cx="3960000" cy="3714238"/>
          </a:xfrm>
          <a:prstGeom prst="rect">
            <a:avLst/>
          </a:prstGeom>
        </p:spPr>
        <p:txBody>
          <a:bodyPr/>
          <a:lstStyle/>
          <a:p>
            <a:endParaRPr lang="en-US"/>
          </a:p>
        </p:txBody>
      </p:sp>
      <p:sp>
        <p:nvSpPr>
          <p:cNvPr id="15" name="Title 8">
            <a:extLst>
              <a:ext uri="{FF2B5EF4-FFF2-40B4-BE49-F238E27FC236}">
                <a16:creationId xmlns:a16="http://schemas.microsoft.com/office/drawing/2014/main" id="{E5F8C57A-F976-3D49-BF31-DEEDE100FB5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One image layout, 24pt, x0.9 line spacing</a:t>
            </a:r>
          </a:p>
        </p:txBody>
      </p:sp>
      <p:sp>
        <p:nvSpPr>
          <p:cNvPr id="16" name="Content Placeholder 4">
            <a:extLst>
              <a:ext uri="{FF2B5EF4-FFF2-40B4-BE49-F238E27FC236}">
                <a16:creationId xmlns:a16="http://schemas.microsoft.com/office/drawing/2014/main" id="{0F2D3B96-BE63-E241-9295-17DE54BC10B1}"/>
              </a:ext>
            </a:extLst>
          </p:cNvPr>
          <p:cNvSpPr>
            <a:spLocks noGrp="1"/>
          </p:cNvSpPr>
          <p:nvPr>
            <p:ph sz="quarter" idx="19" hasCustomPrompt="1"/>
          </p:nvPr>
        </p:nvSpPr>
        <p:spPr>
          <a:xfrm>
            <a:off x="6838339" y="5824099"/>
            <a:ext cx="3960001" cy="138499"/>
          </a:xfrm>
          <a:prstGeom prst="rect">
            <a:avLst/>
          </a:prstGeom>
        </p:spPr>
        <p:txBody>
          <a:bodyPr wrap="square" lIns="0" tIns="0" rIns="0" bIns="0">
            <a:spAutoFit/>
          </a:bodyPr>
          <a:lstStyle>
            <a:lvl1pPr marL="0" indent="0">
              <a:buNone/>
              <a:defRPr sz="1000" b="0">
                <a:solidFill>
                  <a:schemeClr val="tx1"/>
                </a:solidFill>
                <a:latin typeface="Arial" panose="020B0604020202020204" pitchFamily="34" charset="0"/>
                <a:cs typeface="Arial" panose="020B0604020202020204" pitchFamily="34" charset="0"/>
              </a:defRPr>
            </a:lvl1pPr>
          </a:lstStyle>
          <a:p>
            <a:pPr lvl="0"/>
            <a:r>
              <a:rPr lang="en-GB" noProof="0"/>
              <a:t>Caption</a:t>
            </a:r>
          </a:p>
        </p:txBody>
      </p:sp>
      <p:sp>
        <p:nvSpPr>
          <p:cNvPr id="17" name="Content Placeholder 4">
            <a:extLst>
              <a:ext uri="{FF2B5EF4-FFF2-40B4-BE49-F238E27FC236}">
                <a16:creationId xmlns:a16="http://schemas.microsoft.com/office/drawing/2014/main" id="{C8D3B3E9-DBE0-1948-8755-569521A3197E}"/>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noProof="0"/>
              <a:t>Sub-heading</a:t>
            </a:r>
            <a:r>
              <a:rPr lang="en-GB"/>
              <a:t> 14pt, x0.9 line spacing</a:t>
            </a:r>
          </a:p>
        </p:txBody>
      </p:sp>
      <p:pic>
        <p:nvPicPr>
          <p:cNvPr id="19" name="Picture 18">
            <a:extLst>
              <a:ext uri="{FF2B5EF4-FFF2-40B4-BE49-F238E27FC236}">
                <a16:creationId xmlns:a16="http://schemas.microsoft.com/office/drawing/2014/main" id="{BCE88333-8263-3544-80C8-AECC5517E1F1}"/>
              </a:ext>
            </a:extLst>
          </p:cNvPr>
          <p:cNvPicPr>
            <a:picLocks noChangeAspect="1"/>
          </p:cNvPicPr>
          <p:nvPr userDrawn="1"/>
        </p:nvPicPr>
        <p:blipFill>
          <a:blip r:embed="rId6"/>
          <a:stretch>
            <a:fillRect/>
          </a:stretch>
        </p:blipFill>
        <p:spPr>
          <a:xfrm>
            <a:off x="11691807" y="240422"/>
            <a:ext cx="265119" cy="260299"/>
          </a:xfrm>
          <a:prstGeom prst="rect">
            <a:avLst/>
          </a:prstGeom>
        </p:spPr>
      </p:pic>
      <p:sp>
        <p:nvSpPr>
          <p:cNvPr id="14" name="Text Placeholder 2">
            <a:extLst>
              <a:ext uri="{FF2B5EF4-FFF2-40B4-BE49-F238E27FC236}">
                <a16:creationId xmlns:a16="http://schemas.microsoft.com/office/drawing/2014/main" id="{7D3288A6-A273-F649-B2EB-9C87F3BA6040}"/>
              </a:ext>
            </a:extLst>
          </p:cNvPr>
          <p:cNvSpPr>
            <a:spLocks noGrp="1"/>
          </p:cNvSpPr>
          <p:nvPr>
            <p:ph type="body" sz="quarter" idx="14" hasCustomPrompt="1"/>
          </p:nvPr>
        </p:nvSpPr>
        <p:spPr>
          <a:xfrm>
            <a:off x="704503" y="1996887"/>
            <a:ext cx="5674526" cy="4095938"/>
          </a:xfrm>
          <a:prstGeom prst="rect">
            <a:avLst/>
          </a:prstGeom>
        </p:spPr>
        <p:txBody>
          <a:bodyPr lIns="0" tIns="0" rIns="0" bIns="0"/>
          <a:lstStyle>
            <a:lvl1pPr marL="0" indent="0">
              <a:lnSpc>
                <a:spcPct val="110000"/>
              </a:lnSpc>
              <a:spcBef>
                <a:spcPts val="1200"/>
              </a:spcBef>
              <a:buClr>
                <a:schemeClr val="tx2"/>
              </a:buClr>
              <a:buNone/>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a:lnSpc>
                <a:spcPct val="110000"/>
              </a:lnSpc>
              <a:spcBef>
                <a:spcPts val="1200"/>
              </a:spcBef>
              <a:buClr>
                <a:schemeClr val="tx2"/>
              </a:buClr>
              <a:defRPr sz="1400" b="1">
                <a:solidFill>
                  <a:schemeClr val="tx2"/>
                </a:solidFill>
                <a:latin typeface="Arial" panose="020B0604020202020204" pitchFamily="34" charset="0"/>
                <a:cs typeface="Arial" panose="020B0604020202020204" pitchFamily="34" charset="0"/>
              </a:defRPr>
            </a:lvl2pPr>
            <a:lvl3pPr marL="360000">
              <a:lnSpc>
                <a:spcPct val="110000"/>
              </a:lnSpc>
              <a:spcBef>
                <a:spcPts val="500"/>
              </a:spcBef>
              <a:buClr>
                <a:schemeClr val="tx2"/>
              </a:buClr>
              <a:defRPr sz="1400">
                <a:solidFill>
                  <a:schemeClr val="tx2"/>
                </a:solidFill>
                <a:latin typeface="Arial" panose="020B0604020202020204" pitchFamily="34" charset="0"/>
                <a:cs typeface="Arial" panose="020B0604020202020204" pitchFamily="34" charset="0"/>
              </a:defRPr>
            </a:lvl3pPr>
            <a:lvl4pPr marL="540000">
              <a:lnSpc>
                <a:spcPct val="110000"/>
              </a:lnSpc>
              <a:buClr>
                <a:schemeClr val="bg1">
                  <a:lumMod val="65000"/>
                </a:schemeClr>
              </a:buClr>
              <a:defRPr sz="1300">
                <a:solidFill>
                  <a:schemeClr val="bg1">
                    <a:lumMod val="65000"/>
                  </a:schemeClr>
                </a:solidFill>
                <a:latin typeface="Arial" panose="020B0604020202020204" pitchFamily="34" charset="0"/>
                <a:cs typeface="Arial" panose="020B0604020202020204" pitchFamily="34" charset="0"/>
              </a:defRPr>
            </a:lvl4pPr>
            <a:lvl5pPr marL="720000">
              <a:lnSpc>
                <a:spcPct val="110000"/>
              </a:lnSpc>
              <a:buClr>
                <a:schemeClr val="bg1">
                  <a:lumMod val="65000"/>
                </a:schemeClr>
              </a:buClr>
              <a:defRPr sz="1200">
                <a:solidFill>
                  <a:schemeClr val="bg1">
                    <a:lumMod val="65000"/>
                  </a:schemeClr>
                </a:solidFill>
                <a:latin typeface="Arial" panose="020B0604020202020204" pitchFamily="34" charset="0"/>
                <a:cs typeface="Arial" panose="020B0604020202020204" pitchFamily="34" charset="0"/>
              </a:defRPr>
            </a:lvl5pPr>
          </a:lstStyle>
          <a:p>
            <a:pPr lvl="1"/>
            <a:r>
              <a:rPr lang="en-GB" noProof="0"/>
              <a:t>First level</a:t>
            </a:r>
          </a:p>
          <a:p>
            <a:pPr lvl="2"/>
            <a:r>
              <a:rPr lang="en-GB" noProof="0"/>
              <a:t>Second level</a:t>
            </a:r>
          </a:p>
          <a:p>
            <a:pPr lvl="3"/>
            <a:r>
              <a:rPr lang="en-GB" noProof="0"/>
              <a:t>Third level</a:t>
            </a:r>
          </a:p>
          <a:p>
            <a:pPr lvl="4"/>
            <a:r>
              <a:rPr lang="en-GB" noProof="0"/>
              <a:t>Fourth level</a:t>
            </a:r>
          </a:p>
        </p:txBody>
      </p:sp>
    </p:spTree>
    <p:extLst>
      <p:ext uri="{BB962C8B-B14F-4D97-AF65-F5344CB8AC3E}">
        <p14:creationId xmlns:p14="http://schemas.microsoft.com/office/powerpoint/2010/main" val="219330375"/>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WO IMAGES with ENSO">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4B9908A-D857-064D-BC88-060E09917BA8}"/>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595B0D8B-464A-5644-B640-6A6246CCA3D1}"/>
              </a:ext>
            </a:extLst>
          </p:cNvPr>
          <p:cNvSpPr>
            <a:spLocks noGrp="1"/>
          </p:cNvSpPr>
          <p:nvPr>
            <p:ph type="title" hasCustomPrompt="1"/>
          </p:nvPr>
        </p:nvSpPr>
        <p:spPr>
          <a:xfrm>
            <a:off x="708102" y="853206"/>
            <a:ext cx="1010436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Two image layout, 24pt, x0.9 line spacing</a:t>
            </a:r>
          </a:p>
        </p:txBody>
      </p:sp>
      <p:sp>
        <p:nvSpPr>
          <p:cNvPr id="15" name="Picture Placeholder 3">
            <a:extLst>
              <a:ext uri="{FF2B5EF4-FFF2-40B4-BE49-F238E27FC236}">
                <a16:creationId xmlns:a16="http://schemas.microsoft.com/office/drawing/2014/main" id="{14E7A141-0476-3D46-85EE-6CC216B459CC}"/>
              </a:ext>
            </a:extLst>
          </p:cNvPr>
          <p:cNvSpPr>
            <a:spLocks noGrp="1"/>
          </p:cNvSpPr>
          <p:nvPr>
            <p:ph type="pic" sz="quarter" idx="14"/>
          </p:nvPr>
        </p:nvSpPr>
        <p:spPr>
          <a:xfrm>
            <a:off x="704501" y="1992615"/>
            <a:ext cx="5760000" cy="4007222"/>
          </a:xfrm>
          <a:prstGeom prst="rect">
            <a:avLst/>
          </a:prstGeom>
        </p:spPr>
        <p:txBody>
          <a:bodyPr/>
          <a:lstStyle/>
          <a:p>
            <a:endParaRPr lang="en-GB" noProof="0"/>
          </a:p>
        </p:txBody>
      </p:sp>
      <p:sp>
        <p:nvSpPr>
          <p:cNvPr id="16" name="Picture Placeholder 3">
            <a:extLst>
              <a:ext uri="{FF2B5EF4-FFF2-40B4-BE49-F238E27FC236}">
                <a16:creationId xmlns:a16="http://schemas.microsoft.com/office/drawing/2014/main" id="{B617C764-6B30-134C-ADAE-AE02A813FEBD}"/>
              </a:ext>
            </a:extLst>
          </p:cNvPr>
          <p:cNvSpPr>
            <a:spLocks noGrp="1"/>
          </p:cNvSpPr>
          <p:nvPr>
            <p:ph type="pic" sz="quarter" idx="15"/>
          </p:nvPr>
        </p:nvSpPr>
        <p:spPr>
          <a:xfrm>
            <a:off x="6838341" y="1992615"/>
            <a:ext cx="3974122" cy="2160000"/>
          </a:xfrm>
          <a:prstGeom prst="rect">
            <a:avLst/>
          </a:prstGeom>
        </p:spPr>
        <p:txBody>
          <a:bodyPr/>
          <a:lstStyle/>
          <a:p>
            <a:endParaRPr lang="en-GB" noProof="0"/>
          </a:p>
        </p:txBody>
      </p:sp>
      <p:sp>
        <p:nvSpPr>
          <p:cNvPr id="17" name="Content Placeholder 4">
            <a:extLst>
              <a:ext uri="{FF2B5EF4-FFF2-40B4-BE49-F238E27FC236}">
                <a16:creationId xmlns:a16="http://schemas.microsoft.com/office/drawing/2014/main" id="{5F0FE2B9-027F-344A-92FD-5ED2BFC4EDF2}"/>
              </a:ext>
            </a:extLst>
          </p:cNvPr>
          <p:cNvSpPr>
            <a:spLocks noGrp="1"/>
          </p:cNvSpPr>
          <p:nvPr>
            <p:ph sz="quarter" idx="19" hasCustomPrompt="1"/>
          </p:nvPr>
        </p:nvSpPr>
        <p:spPr>
          <a:xfrm>
            <a:off x="6838339" y="4298863"/>
            <a:ext cx="3960001" cy="138499"/>
          </a:xfrm>
          <a:prstGeom prst="rect">
            <a:avLst/>
          </a:prstGeom>
        </p:spPr>
        <p:txBody>
          <a:bodyPr wrap="square" lIns="0" tIns="0" rIns="0" bIns="0">
            <a:spAutoFit/>
          </a:bodyPr>
          <a:lstStyle>
            <a:lvl1pPr marL="0" indent="0">
              <a:buNone/>
              <a:defRPr sz="1000" b="0">
                <a:solidFill>
                  <a:schemeClr val="tx1"/>
                </a:solidFill>
                <a:latin typeface="Arial" panose="020B0604020202020204" pitchFamily="34" charset="0"/>
                <a:cs typeface="Arial" panose="020B0604020202020204" pitchFamily="34" charset="0"/>
              </a:defRPr>
            </a:lvl1pPr>
          </a:lstStyle>
          <a:p>
            <a:pPr lvl="0"/>
            <a:r>
              <a:rPr lang="en-GB" noProof="0"/>
              <a:t>Caption</a:t>
            </a:r>
          </a:p>
        </p:txBody>
      </p:sp>
      <p:sp>
        <p:nvSpPr>
          <p:cNvPr id="18" name="Content Placeholder 4">
            <a:extLst>
              <a:ext uri="{FF2B5EF4-FFF2-40B4-BE49-F238E27FC236}">
                <a16:creationId xmlns:a16="http://schemas.microsoft.com/office/drawing/2014/main" id="{28A04401-0282-5F46-93D6-DB3CAB1B5418}"/>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pic>
        <p:nvPicPr>
          <p:cNvPr id="19" name="Picture 18">
            <a:extLst>
              <a:ext uri="{FF2B5EF4-FFF2-40B4-BE49-F238E27FC236}">
                <a16:creationId xmlns:a16="http://schemas.microsoft.com/office/drawing/2014/main" id="{3A2B509F-7ACA-C54D-91D4-173995509CAB}"/>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756245578"/>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HART + TEXT with ENS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4582BE-7CC1-C743-9B2A-F62531B17B00}"/>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itle 8">
            <a:extLst>
              <a:ext uri="{FF2B5EF4-FFF2-40B4-BE49-F238E27FC236}">
                <a16:creationId xmlns:a16="http://schemas.microsoft.com/office/drawing/2014/main" id="{62BC92FD-CA44-CF4B-9295-3485B36AD3D4}"/>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Chart styles, 24pt, x0.9 line spacing</a:t>
            </a:r>
          </a:p>
        </p:txBody>
      </p:sp>
      <p:sp>
        <p:nvSpPr>
          <p:cNvPr id="15" name="Chart Placeholder 2">
            <a:extLst>
              <a:ext uri="{FF2B5EF4-FFF2-40B4-BE49-F238E27FC236}">
                <a16:creationId xmlns:a16="http://schemas.microsoft.com/office/drawing/2014/main" id="{79ECB336-2CCF-A346-8CE6-D65549C3A4C7}"/>
              </a:ext>
            </a:extLst>
          </p:cNvPr>
          <p:cNvSpPr>
            <a:spLocks noGrp="1"/>
          </p:cNvSpPr>
          <p:nvPr>
            <p:ph type="chart" sz="quarter" idx="19"/>
          </p:nvPr>
        </p:nvSpPr>
        <p:spPr>
          <a:xfrm>
            <a:off x="704504" y="1996887"/>
            <a:ext cx="5940000" cy="4095938"/>
          </a:xfrm>
          <a:prstGeom prst="rect">
            <a:avLst/>
          </a:prstGeom>
        </p:spPr>
        <p:txBody>
          <a:bodyPr/>
          <a:lstStyle/>
          <a:p>
            <a:endParaRPr lang="en-GB" noProof="0"/>
          </a:p>
        </p:txBody>
      </p:sp>
      <p:sp>
        <p:nvSpPr>
          <p:cNvPr id="16" name="Content Placeholder 4">
            <a:extLst>
              <a:ext uri="{FF2B5EF4-FFF2-40B4-BE49-F238E27FC236}">
                <a16:creationId xmlns:a16="http://schemas.microsoft.com/office/drawing/2014/main" id="{2EC3F107-93A0-2B47-B8B3-53592B09AB77}"/>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8" name="Picture 17">
            <a:extLst>
              <a:ext uri="{FF2B5EF4-FFF2-40B4-BE49-F238E27FC236}">
                <a16:creationId xmlns:a16="http://schemas.microsoft.com/office/drawing/2014/main" id="{2767B6FC-63A6-C445-AAF0-19438072F52B}"/>
              </a:ext>
            </a:extLst>
          </p:cNvPr>
          <p:cNvPicPr>
            <a:picLocks noChangeAspect="1"/>
          </p:cNvPicPr>
          <p:nvPr userDrawn="1"/>
        </p:nvPicPr>
        <p:blipFill>
          <a:blip r:embed="rId6"/>
          <a:stretch>
            <a:fillRect/>
          </a:stretch>
        </p:blipFill>
        <p:spPr>
          <a:xfrm>
            <a:off x="11691807" y="240422"/>
            <a:ext cx="265119" cy="260299"/>
          </a:xfrm>
          <a:prstGeom prst="rect">
            <a:avLst/>
          </a:prstGeom>
        </p:spPr>
      </p:pic>
      <p:sp>
        <p:nvSpPr>
          <p:cNvPr id="14" name="Text Placeholder 2">
            <a:extLst>
              <a:ext uri="{FF2B5EF4-FFF2-40B4-BE49-F238E27FC236}">
                <a16:creationId xmlns:a16="http://schemas.microsoft.com/office/drawing/2014/main" id="{F5BB9E57-62BA-4B48-BDA6-55BE903EDF54}"/>
              </a:ext>
            </a:extLst>
          </p:cNvPr>
          <p:cNvSpPr>
            <a:spLocks noGrp="1"/>
          </p:cNvSpPr>
          <p:nvPr>
            <p:ph type="body" sz="quarter" idx="14" hasCustomPrompt="1"/>
          </p:nvPr>
        </p:nvSpPr>
        <p:spPr>
          <a:xfrm>
            <a:off x="7010399" y="1996887"/>
            <a:ext cx="3802063" cy="4095938"/>
          </a:xfrm>
          <a:prstGeom prst="rect">
            <a:avLst/>
          </a:prstGeom>
        </p:spPr>
        <p:txBody>
          <a:bodyPr lIns="0" tIns="0" rIns="0" bIns="0"/>
          <a:lstStyle>
            <a:lvl1pPr marL="0" indent="0">
              <a:lnSpc>
                <a:spcPct val="110000"/>
              </a:lnSpc>
              <a:spcBef>
                <a:spcPts val="1200"/>
              </a:spcBef>
              <a:buClr>
                <a:schemeClr val="tx2"/>
              </a:buClr>
              <a:buNone/>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a:lnSpc>
                <a:spcPct val="110000"/>
              </a:lnSpc>
              <a:spcBef>
                <a:spcPts val="1200"/>
              </a:spcBef>
              <a:buClr>
                <a:schemeClr val="tx2"/>
              </a:buClr>
              <a:defRPr sz="1400" b="1">
                <a:solidFill>
                  <a:schemeClr val="tx2"/>
                </a:solidFill>
                <a:latin typeface="Arial" panose="020B0604020202020204" pitchFamily="34" charset="0"/>
                <a:cs typeface="Arial" panose="020B0604020202020204" pitchFamily="34" charset="0"/>
              </a:defRPr>
            </a:lvl2pPr>
            <a:lvl3pPr marL="360000">
              <a:lnSpc>
                <a:spcPct val="110000"/>
              </a:lnSpc>
              <a:spcBef>
                <a:spcPts val="500"/>
              </a:spcBef>
              <a:buClr>
                <a:schemeClr val="tx2"/>
              </a:buClr>
              <a:defRPr sz="1400">
                <a:solidFill>
                  <a:schemeClr val="tx2"/>
                </a:solidFill>
                <a:latin typeface="Arial" panose="020B0604020202020204" pitchFamily="34" charset="0"/>
                <a:cs typeface="Arial" panose="020B0604020202020204" pitchFamily="34" charset="0"/>
              </a:defRPr>
            </a:lvl3pPr>
            <a:lvl4pPr marL="540000">
              <a:lnSpc>
                <a:spcPct val="110000"/>
              </a:lnSpc>
              <a:buClr>
                <a:schemeClr val="bg1">
                  <a:lumMod val="65000"/>
                </a:schemeClr>
              </a:buClr>
              <a:defRPr sz="1300">
                <a:solidFill>
                  <a:schemeClr val="bg1">
                    <a:lumMod val="65000"/>
                  </a:schemeClr>
                </a:solidFill>
                <a:latin typeface="Arial" panose="020B0604020202020204" pitchFamily="34" charset="0"/>
                <a:cs typeface="Arial" panose="020B0604020202020204" pitchFamily="34" charset="0"/>
              </a:defRPr>
            </a:lvl4pPr>
            <a:lvl5pPr marL="720000">
              <a:lnSpc>
                <a:spcPct val="110000"/>
              </a:lnSpc>
              <a:buClr>
                <a:schemeClr val="bg1">
                  <a:lumMod val="65000"/>
                </a:schemeClr>
              </a:buClr>
              <a:defRPr sz="1200">
                <a:solidFill>
                  <a:schemeClr val="bg1">
                    <a:lumMod val="65000"/>
                  </a:schemeClr>
                </a:solidFill>
                <a:latin typeface="Arial" panose="020B0604020202020204" pitchFamily="34" charset="0"/>
                <a:cs typeface="Arial" panose="020B0604020202020204" pitchFamily="34" charset="0"/>
              </a:defRPr>
            </a:lvl5pPr>
          </a:lstStyle>
          <a:p>
            <a:pPr lvl="1"/>
            <a:r>
              <a:rPr lang="en-GB" noProof="0"/>
              <a:t>First level</a:t>
            </a:r>
          </a:p>
          <a:p>
            <a:pPr lvl="2"/>
            <a:r>
              <a:rPr lang="en-GB" noProof="0"/>
              <a:t>Second level</a:t>
            </a:r>
          </a:p>
          <a:p>
            <a:pPr lvl="3"/>
            <a:r>
              <a:rPr lang="en-GB" noProof="0"/>
              <a:t>Third level</a:t>
            </a:r>
          </a:p>
          <a:p>
            <a:pPr lvl="4"/>
            <a:r>
              <a:rPr lang="en-GB" noProof="0"/>
              <a:t>Fourth level</a:t>
            </a:r>
          </a:p>
        </p:txBody>
      </p:sp>
    </p:spTree>
    <p:extLst>
      <p:ext uri="{BB962C8B-B14F-4D97-AF65-F5344CB8AC3E}">
        <p14:creationId xmlns:p14="http://schemas.microsoft.com/office/powerpoint/2010/main" val="2101269817"/>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AGRAM + TEXT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67C32A5-2751-DA43-8FBB-342A0C2CAD8F}"/>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8" name="Title 8">
            <a:extLst>
              <a:ext uri="{FF2B5EF4-FFF2-40B4-BE49-F238E27FC236}">
                <a16:creationId xmlns:a16="http://schemas.microsoft.com/office/drawing/2014/main" id="{C99B461D-0EBC-434E-8364-FEBA65C333D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Diagram styles, 24pt, x0.9 line spacing</a:t>
            </a:r>
          </a:p>
        </p:txBody>
      </p:sp>
      <p:sp>
        <p:nvSpPr>
          <p:cNvPr id="19" name="SmartArt Placeholder 5">
            <a:extLst>
              <a:ext uri="{FF2B5EF4-FFF2-40B4-BE49-F238E27FC236}">
                <a16:creationId xmlns:a16="http://schemas.microsoft.com/office/drawing/2014/main" id="{18A1ADD3-82F6-774A-84F8-7290437E6AA3}"/>
              </a:ext>
            </a:extLst>
          </p:cNvPr>
          <p:cNvSpPr>
            <a:spLocks noGrp="1"/>
          </p:cNvSpPr>
          <p:nvPr>
            <p:ph type="dgm" sz="quarter" idx="18"/>
          </p:nvPr>
        </p:nvSpPr>
        <p:spPr>
          <a:xfrm>
            <a:off x="4936697" y="1996887"/>
            <a:ext cx="5875765" cy="4095938"/>
          </a:xfrm>
          <a:prstGeom prst="rect">
            <a:avLst/>
          </a:prstGeom>
        </p:spPr>
        <p:txBody>
          <a:bodyPr/>
          <a:lstStyle/>
          <a:p>
            <a:endParaRPr lang="en-GB" noProof="0"/>
          </a:p>
        </p:txBody>
      </p:sp>
      <p:sp>
        <p:nvSpPr>
          <p:cNvPr id="21" name="Content Placeholder 4">
            <a:extLst>
              <a:ext uri="{FF2B5EF4-FFF2-40B4-BE49-F238E27FC236}">
                <a16:creationId xmlns:a16="http://schemas.microsoft.com/office/drawing/2014/main" id="{ECB2CA92-7327-AE4E-96D0-1A3E349CAD5E}"/>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a:t>Sub-heading 14pt, x0.9 line spacing</a:t>
            </a:r>
          </a:p>
        </p:txBody>
      </p:sp>
      <p:pic>
        <p:nvPicPr>
          <p:cNvPr id="13" name="Picture 12">
            <a:extLst>
              <a:ext uri="{FF2B5EF4-FFF2-40B4-BE49-F238E27FC236}">
                <a16:creationId xmlns:a16="http://schemas.microsoft.com/office/drawing/2014/main" id="{FB8C490E-1AC4-9B4F-A4F8-D74BC69DD386}"/>
              </a:ext>
            </a:extLst>
          </p:cNvPr>
          <p:cNvPicPr>
            <a:picLocks noChangeAspect="1"/>
          </p:cNvPicPr>
          <p:nvPr userDrawn="1"/>
        </p:nvPicPr>
        <p:blipFill>
          <a:blip r:embed="rId6"/>
          <a:stretch>
            <a:fillRect/>
          </a:stretch>
        </p:blipFill>
        <p:spPr>
          <a:xfrm>
            <a:off x="11691807" y="240422"/>
            <a:ext cx="265119" cy="260299"/>
          </a:xfrm>
          <a:prstGeom prst="rect">
            <a:avLst/>
          </a:prstGeom>
        </p:spPr>
      </p:pic>
      <p:sp>
        <p:nvSpPr>
          <p:cNvPr id="14" name="Text Placeholder 2">
            <a:extLst>
              <a:ext uri="{FF2B5EF4-FFF2-40B4-BE49-F238E27FC236}">
                <a16:creationId xmlns:a16="http://schemas.microsoft.com/office/drawing/2014/main" id="{87FBC938-9914-6146-A1E6-F4CADFA423A6}"/>
              </a:ext>
            </a:extLst>
          </p:cNvPr>
          <p:cNvSpPr>
            <a:spLocks noGrp="1"/>
          </p:cNvSpPr>
          <p:nvPr>
            <p:ph type="body" sz="quarter" idx="14" hasCustomPrompt="1"/>
          </p:nvPr>
        </p:nvSpPr>
        <p:spPr>
          <a:xfrm>
            <a:off x="704503" y="1996887"/>
            <a:ext cx="3921926" cy="4095938"/>
          </a:xfrm>
          <a:prstGeom prst="rect">
            <a:avLst/>
          </a:prstGeom>
        </p:spPr>
        <p:txBody>
          <a:bodyPr lIns="0" tIns="0" rIns="0" bIns="0"/>
          <a:lstStyle>
            <a:lvl1pPr marL="0" indent="0">
              <a:lnSpc>
                <a:spcPct val="110000"/>
              </a:lnSpc>
              <a:spcBef>
                <a:spcPts val="1200"/>
              </a:spcBef>
              <a:buClr>
                <a:schemeClr val="tx2"/>
              </a:buClr>
              <a:buNone/>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a:lnSpc>
                <a:spcPct val="110000"/>
              </a:lnSpc>
              <a:spcBef>
                <a:spcPts val="1200"/>
              </a:spcBef>
              <a:buClr>
                <a:schemeClr val="tx2"/>
              </a:buClr>
              <a:defRPr sz="1400" b="1">
                <a:solidFill>
                  <a:schemeClr val="tx2"/>
                </a:solidFill>
                <a:latin typeface="Arial" panose="020B0604020202020204" pitchFamily="34" charset="0"/>
                <a:cs typeface="Arial" panose="020B0604020202020204" pitchFamily="34" charset="0"/>
              </a:defRPr>
            </a:lvl2pPr>
            <a:lvl3pPr marL="360000">
              <a:lnSpc>
                <a:spcPct val="110000"/>
              </a:lnSpc>
              <a:spcBef>
                <a:spcPts val="500"/>
              </a:spcBef>
              <a:buClr>
                <a:schemeClr val="tx2"/>
              </a:buClr>
              <a:defRPr sz="1400">
                <a:solidFill>
                  <a:schemeClr val="tx2"/>
                </a:solidFill>
                <a:latin typeface="Arial" panose="020B0604020202020204" pitchFamily="34" charset="0"/>
                <a:cs typeface="Arial" panose="020B0604020202020204" pitchFamily="34" charset="0"/>
              </a:defRPr>
            </a:lvl3pPr>
            <a:lvl4pPr marL="540000">
              <a:lnSpc>
                <a:spcPct val="110000"/>
              </a:lnSpc>
              <a:buClr>
                <a:schemeClr val="bg1">
                  <a:lumMod val="65000"/>
                </a:schemeClr>
              </a:buClr>
              <a:defRPr sz="1300">
                <a:solidFill>
                  <a:schemeClr val="bg1">
                    <a:lumMod val="65000"/>
                  </a:schemeClr>
                </a:solidFill>
                <a:latin typeface="Arial" panose="020B0604020202020204" pitchFamily="34" charset="0"/>
                <a:cs typeface="Arial" panose="020B0604020202020204" pitchFamily="34" charset="0"/>
              </a:defRPr>
            </a:lvl4pPr>
            <a:lvl5pPr marL="720000">
              <a:lnSpc>
                <a:spcPct val="110000"/>
              </a:lnSpc>
              <a:buClr>
                <a:schemeClr val="bg1">
                  <a:lumMod val="65000"/>
                </a:schemeClr>
              </a:buClr>
              <a:defRPr sz="1200">
                <a:solidFill>
                  <a:schemeClr val="bg1">
                    <a:lumMod val="65000"/>
                  </a:schemeClr>
                </a:solidFill>
                <a:latin typeface="Arial" panose="020B0604020202020204" pitchFamily="34" charset="0"/>
                <a:cs typeface="Arial" panose="020B0604020202020204" pitchFamily="34" charset="0"/>
              </a:defRPr>
            </a:lvl5pPr>
          </a:lstStyle>
          <a:p>
            <a:pPr lvl="1"/>
            <a:r>
              <a:rPr lang="en-GB" noProof="0"/>
              <a:t>First level</a:t>
            </a:r>
          </a:p>
          <a:p>
            <a:pPr lvl="2"/>
            <a:r>
              <a:rPr lang="en-GB" noProof="0"/>
              <a:t>Second level</a:t>
            </a:r>
          </a:p>
          <a:p>
            <a:pPr lvl="3"/>
            <a:r>
              <a:rPr lang="en-GB" noProof="0"/>
              <a:t>Third level</a:t>
            </a:r>
          </a:p>
          <a:p>
            <a:pPr lvl="4"/>
            <a:r>
              <a:rPr lang="en-GB" noProof="0"/>
              <a:t>Fourth level</a:t>
            </a:r>
          </a:p>
        </p:txBody>
      </p:sp>
    </p:spTree>
    <p:extLst>
      <p:ext uri="{BB962C8B-B14F-4D97-AF65-F5344CB8AC3E}">
        <p14:creationId xmlns:p14="http://schemas.microsoft.com/office/powerpoint/2010/main" val="3330133631"/>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ABLE FULL WIDTH with ENS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3187EF-D42F-EA4A-99E2-BED83BBBA78A}"/>
              </a:ext>
            </a:extLst>
          </p:cNvPr>
          <p:cNvPicPr>
            <a:picLocks noChangeAspect="1"/>
          </p:cNvPicPr>
          <p:nvPr userDrawn="1"/>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userDrawn="1"/>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3" name="Table Placeholder 9">
            <a:extLst>
              <a:ext uri="{FF2B5EF4-FFF2-40B4-BE49-F238E27FC236}">
                <a16:creationId xmlns:a16="http://schemas.microsoft.com/office/drawing/2014/main" id="{3F466B31-EE8C-4C49-B6DF-C353DEDE61C9}"/>
              </a:ext>
            </a:extLst>
          </p:cNvPr>
          <p:cNvSpPr>
            <a:spLocks noGrp="1"/>
          </p:cNvSpPr>
          <p:nvPr>
            <p:ph type="tbl" sz="quarter" idx="18"/>
          </p:nvPr>
        </p:nvSpPr>
        <p:spPr>
          <a:xfrm>
            <a:off x="704499" y="1753113"/>
            <a:ext cx="10107964" cy="4357635"/>
          </a:xfrm>
          <a:prstGeom prst="rect">
            <a:avLst/>
          </a:prstGeom>
        </p:spPr>
        <p:txBody>
          <a:bodyPr/>
          <a:lstStyle/>
          <a:p>
            <a:endParaRPr lang="en-GB" noProof="0"/>
          </a:p>
        </p:txBody>
      </p:sp>
      <p:sp>
        <p:nvSpPr>
          <p:cNvPr id="15" name="Title 8">
            <a:extLst>
              <a:ext uri="{FF2B5EF4-FFF2-40B4-BE49-F238E27FC236}">
                <a16:creationId xmlns:a16="http://schemas.microsoft.com/office/drawing/2014/main" id="{99974BB1-2D87-8844-970A-BCECDCE49F74}"/>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Table styles, 24pt, x0.9 line spacing</a:t>
            </a:r>
          </a:p>
        </p:txBody>
      </p:sp>
      <p:sp>
        <p:nvSpPr>
          <p:cNvPr id="16" name="Content Placeholder 4">
            <a:extLst>
              <a:ext uri="{FF2B5EF4-FFF2-40B4-BE49-F238E27FC236}">
                <a16:creationId xmlns:a16="http://schemas.microsoft.com/office/drawing/2014/main" id="{54431AB0-DA4A-2448-B6E3-E2EB3AA711AA}"/>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bg1">
                    <a:lumMod val="65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pic>
        <p:nvPicPr>
          <p:cNvPr id="18" name="Picture 17">
            <a:extLst>
              <a:ext uri="{FF2B5EF4-FFF2-40B4-BE49-F238E27FC236}">
                <a16:creationId xmlns:a16="http://schemas.microsoft.com/office/drawing/2014/main" id="{E32C5F6E-41EA-C44B-B0ED-A5873680C80E}"/>
              </a:ext>
            </a:extLst>
          </p:cNvPr>
          <p:cNvPicPr>
            <a:picLocks noChangeAspect="1"/>
          </p:cNvPicPr>
          <p:nvPr userDrawn="1"/>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4146929516"/>
      </p:ext>
    </p:extLst>
  </p:cSld>
  <p:clrMapOvr>
    <a:masterClrMapping/>
  </p:clrMapOvr>
  <p:extLst>
    <p:ext uri="{DCECCB84-F9BA-43D5-87BE-67443E8EF086}">
      <p15:sldGuideLst xmlns:p15="http://schemas.microsoft.com/office/powerpoint/2012/main">
        <p15:guide id="1" orient="horz" pos="109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5292409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3C8E75-BEC2-4015-8A49-4BB52DB82F6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OFFICIAL SENSITIVE</a:t>
            </a:r>
          </a:p>
        </p:txBody>
      </p:sp>
      <p:sp>
        <p:nvSpPr>
          <p:cNvPr id="4" name="Slide Number Placeholder 3">
            <a:extLst>
              <a:ext uri="{FF2B5EF4-FFF2-40B4-BE49-F238E27FC236}">
                <a16:creationId xmlns:a16="http://schemas.microsoft.com/office/drawing/2014/main" id="{5BCA47AE-7BBE-4AB7-BC3C-D1286A2F6B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44CCF-0767-4FFA-9C07-B7BC6C0489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3701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3" name="Date Placeholder 4">
            <a:extLst>
              <a:ext uri="{FF2B5EF4-FFF2-40B4-BE49-F238E27FC236}">
                <a16:creationId xmlns:a16="http://schemas.microsoft.com/office/drawing/2014/main" id="{6D394F79-1F91-4DB1-B0CB-C5978FBC20AF}"/>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Text Placeholder 16">
            <a:extLst>
              <a:ext uri="{FF2B5EF4-FFF2-40B4-BE49-F238E27FC236}">
                <a16:creationId xmlns:a16="http://schemas.microsoft.com/office/drawing/2014/main" id="{D891C0B1-6AD0-4A3D-9C1F-0189FEE8E3DD}"/>
              </a:ext>
            </a:extLst>
          </p:cNvPr>
          <p:cNvSpPr>
            <a:spLocks noGrp="1"/>
          </p:cNvSpPr>
          <p:nvPr>
            <p:ph type="body" sz="quarter" idx="15" hasCustomPrompt="1"/>
          </p:nvPr>
        </p:nvSpPr>
        <p:spPr>
          <a:xfrm>
            <a:off x="838200" y="1094473"/>
            <a:ext cx="8504724" cy="36512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
        <p:nvSpPr>
          <p:cNvPr id="17" name="Title 1">
            <a:extLst>
              <a:ext uri="{FF2B5EF4-FFF2-40B4-BE49-F238E27FC236}">
                <a16:creationId xmlns:a16="http://schemas.microsoft.com/office/drawing/2014/main" id="{FA2C3330-3C67-4DAE-9531-BC96AA18F11B}"/>
              </a:ext>
            </a:extLst>
          </p:cNvPr>
          <p:cNvSpPr>
            <a:spLocks noGrp="1"/>
          </p:cNvSpPr>
          <p:nvPr>
            <p:ph type="title" hasCustomPrompt="1"/>
          </p:nvPr>
        </p:nvSpPr>
        <p:spPr>
          <a:xfrm>
            <a:off x="842476" y="381850"/>
            <a:ext cx="8504724"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
        <p:nvSpPr>
          <p:cNvPr id="19" name="Content Placeholder 2">
            <a:extLst>
              <a:ext uri="{FF2B5EF4-FFF2-40B4-BE49-F238E27FC236}">
                <a16:creationId xmlns:a16="http://schemas.microsoft.com/office/drawing/2014/main" id="{A5532711-C5C5-410A-9FBB-F05DD8FDC477}"/>
              </a:ext>
            </a:extLst>
          </p:cNvPr>
          <p:cNvSpPr>
            <a:spLocks noGrp="1"/>
          </p:cNvSpPr>
          <p:nvPr>
            <p:ph sz="half" idx="1"/>
          </p:nvPr>
        </p:nvSpPr>
        <p:spPr>
          <a:xfrm>
            <a:off x="838200" y="1674000"/>
            <a:ext cx="8504724" cy="4502962"/>
          </a:xfrm>
          <a:noFill/>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5">
            <a:extLst>
              <a:ext uri="{FF2B5EF4-FFF2-40B4-BE49-F238E27FC236}">
                <a16:creationId xmlns:a16="http://schemas.microsoft.com/office/drawing/2014/main" id="{7CA668B8-D9A6-4E76-9E2F-887A44D8BB75}"/>
              </a:ext>
            </a:extLst>
          </p:cNvPr>
          <p:cNvSpPr txBox="1">
            <a:spLocks/>
          </p:cNvSpPr>
          <p:nvPr userDrawn="1"/>
        </p:nvSpPr>
        <p:spPr>
          <a:xfrm>
            <a:off x="9448541" y="-2869"/>
            <a:ext cx="27432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GB"/>
              <a:t> </a:t>
            </a:r>
          </a:p>
        </p:txBody>
      </p:sp>
    </p:spTree>
    <p:extLst>
      <p:ext uri="{BB962C8B-B14F-4D97-AF65-F5344CB8AC3E}">
        <p14:creationId xmlns:p14="http://schemas.microsoft.com/office/powerpoint/2010/main" val="41330712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11D1582-3C4C-4E7C-8FE1-D1A1BA10BCA1}"/>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13" name="Date Placeholder 4">
            <a:extLst>
              <a:ext uri="{FF2B5EF4-FFF2-40B4-BE49-F238E27FC236}">
                <a16:creationId xmlns:a16="http://schemas.microsoft.com/office/drawing/2014/main" id="{6D394F79-1F91-4DB1-B0CB-C5978FBC20AF}"/>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Text Placeholder 16">
            <a:extLst>
              <a:ext uri="{FF2B5EF4-FFF2-40B4-BE49-F238E27FC236}">
                <a16:creationId xmlns:a16="http://schemas.microsoft.com/office/drawing/2014/main" id="{D891C0B1-6AD0-4A3D-9C1F-0189FEE8E3DD}"/>
              </a:ext>
            </a:extLst>
          </p:cNvPr>
          <p:cNvSpPr>
            <a:spLocks noGrp="1"/>
          </p:cNvSpPr>
          <p:nvPr>
            <p:ph type="body" sz="quarter" idx="15" hasCustomPrompt="1"/>
          </p:nvPr>
        </p:nvSpPr>
        <p:spPr>
          <a:xfrm>
            <a:off x="838200" y="1094473"/>
            <a:ext cx="10515600" cy="36512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
        <p:nvSpPr>
          <p:cNvPr id="17" name="Title 1">
            <a:extLst>
              <a:ext uri="{FF2B5EF4-FFF2-40B4-BE49-F238E27FC236}">
                <a16:creationId xmlns:a16="http://schemas.microsoft.com/office/drawing/2014/main" id="{FA2C3330-3C67-4DAE-9531-BC96AA18F11B}"/>
              </a:ext>
            </a:extLst>
          </p:cNvPr>
          <p:cNvSpPr>
            <a:spLocks noGrp="1"/>
          </p:cNvSpPr>
          <p:nvPr>
            <p:ph type="title" hasCustomPrompt="1"/>
          </p:nvPr>
        </p:nvSpPr>
        <p:spPr>
          <a:xfrm>
            <a:off x="842476" y="381850"/>
            <a:ext cx="10515600"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
        <p:nvSpPr>
          <p:cNvPr id="19" name="Content Placeholder 2">
            <a:extLst>
              <a:ext uri="{FF2B5EF4-FFF2-40B4-BE49-F238E27FC236}">
                <a16:creationId xmlns:a16="http://schemas.microsoft.com/office/drawing/2014/main" id="{A5532711-C5C5-410A-9FBB-F05DD8FDC477}"/>
              </a:ext>
            </a:extLst>
          </p:cNvPr>
          <p:cNvSpPr>
            <a:spLocks noGrp="1"/>
          </p:cNvSpPr>
          <p:nvPr>
            <p:ph sz="half" idx="1"/>
          </p:nvPr>
        </p:nvSpPr>
        <p:spPr>
          <a:xfrm>
            <a:off x="838200" y="1674000"/>
            <a:ext cx="10515600" cy="4502962"/>
          </a:xfrm>
          <a:noFill/>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891366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FinalReport-SectionStart">
    <p:bg>
      <p:bgPr>
        <a:gradFill>
          <a:gsLst>
            <a:gs pos="41000">
              <a:srgbClr val="57425C"/>
            </a:gs>
            <a:gs pos="100000">
              <a:srgbClr val="9B4799"/>
            </a:gs>
          </a:gsLst>
          <a:lin ang="2700000"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a:xfrm>
            <a:off x="11424664" y="6381368"/>
            <a:ext cx="648000" cy="360000"/>
          </a:xfrm>
        </p:spPr>
        <p:txBody>
          <a:bodyPr/>
          <a:lstStyle>
            <a:lvl1pPr>
              <a:defRPr sz="1100">
                <a:solidFill>
                  <a:schemeClr val="bg1"/>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pPr eaLnBrk="1" fontAlgn="auto" hangingPunct="1">
                <a:spcBef>
                  <a:spcPts val="0"/>
                </a:spcBef>
                <a:spcAft>
                  <a:spcPts val="0"/>
                </a:spcAft>
                <a:defRPr/>
              </a:pPr>
              <a:t>‹#›</a:t>
            </a:fld>
            <a:endParaRPr lang="en-GB"/>
          </a:p>
        </p:txBody>
      </p:sp>
      <p:sp>
        <p:nvSpPr>
          <p:cNvPr id="7" name="Footer Placeholder 4">
            <a:extLst>
              <a:ext uri="{FF2B5EF4-FFF2-40B4-BE49-F238E27FC236}">
                <a16:creationId xmlns:a16="http://schemas.microsoft.com/office/drawing/2014/main" id="{C78A417E-CFF8-428D-AC17-765F1BF4FE17}"/>
              </a:ext>
            </a:extLst>
          </p:cNvPr>
          <p:cNvSpPr txBox="1">
            <a:spLocks/>
          </p:cNvSpPr>
          <p:nvPr userDrawn="1"/>
        </p:nvSpPr>
        <p:spPr>
          <a:xfrm>
            <a:off x="335544" y="6381368"/>
            <a:ext cx="1656000" cy="36000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kern="1200">
                <a:solidFill>
                  <a:schemeClr val="tx1">
                    <a:tint val="75000"/>
                  </a:schemeClr>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fontAlgn="auto" hangingPunct="1">
              <a:spcBef>
                <a:spcPts val="0"/>
              </a:spcBef>
              <a:spcAft>
                <a:spcPts val="0"/>
              </a:spcAft>
              <a:defRPr/>
            </a:pPr>
            <a:r>
              <a:rPr lang="en-GB">
                <a:solidFill>
                  <a:schemeClr val="bg1"/>
                </a:solidFill>
              </a:rPr>
              <a:t>OFFICIAL-SENSITIVE</a:t>
            </a:r>
          </a:p>
        </p:txBody>
      </p:sp>
      <p:sp>
        <p:nvSpPr>
          <p:cNvPr id="11" name="Title 1">
            <a:extLst>
              <a:ext uri="{FF2B5EF4-FFF2-40B4-BE49-F238E27FC236}">
                <a16:creationId xmlns:a16="http://schemas.microsoft.com/office/drawing/2014/main" id="{2D7F611C-6B82-400E-A311-8B51F08A2465}"/>
              </a:ext>
            </a:extLst>
          </p:cNvPr>
          <p:cNvSpPr>
            <a:spLocks noGrp="1"/>
          </p:cNvSpPr>
          <p:nvPr>
            <p:ph type="title" hasCustomPrompt="1"/>
          </p:nvPr>
        </p:nvSpPr>
        <p:spPr>
          <a:xfrm>
            <a:off x="842400" y="381600"/>
            <a:ext cx="10153208" cy="432000"/>
          </a:xfrm>
        </p:spPr>
        <p:txBody>
          <a:bodyPr>
            <a:normAutofit/>
          </a:bodyPr>
          <a:lstStyle>
            <a:lvl1pPr>
              <a:defRPr sz="2400" b="1">
                <a:solidFill>
                  <a:schemeClr val="bg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1 line. Can’t fit? Reduce the words :))</a:t>
            </a:r>
            <a:endParaRPr lang="en-GB"/>
          </a:p>
        </p:txBody>
      </p:sp>
      <p:sp>
        <p:nvSpPr>
          <p:cNvPr id="14" name="Text Placeholder 16">
            <a:extLst>
              <a:ext uri="{FF2B5EF4-FFF2-40B4-BE49-F238E27FC236}">
                <a16:creationId xmlns:a16="http://schemas.microsoft.com/office/drawing/2014/main" id="{B2F07E77-4B0D-4192-B149-28316C9FC92A}"/>
              </a:ext>
            </a:extLst>
          </p:cNvPr>
          <p:cNvSpPr>
            <a:spLocks noGrp="1"/>
          </p:cNvSpPr>
          <p:nvPr>
            <p:ph type="body" sz="quarter" idx="14" hasCustomPrompt="1"/>
          </p:nvPr>
        </p:nvSpPr>
        <p:spPr>
          <a:xfrm>
            <a:off x="842400" y="836752"/>
            <a:ext cx="10153208" cy="36000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bg1"/>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Tree>
    <p:extLst>
      <p:ext uri="{BB962C8B-B14F-4D97-AF65-F5344CB8AC3E}">
        <p14:creationId xmlns:p14="http://schemas.microsoft.com/office/powerpoint/2010/main" val="154772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E47DB-0D8C-4BBB-95E2-BCB00BF0843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CB8697A-E88D-4658-A690-A5CCE4362C7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96639DD-82B1-4075-B527-67D9EDD3D963}"/>
              </a:ext>
            </a:extLst>
          </p:cNvPr>
          <p:cNvSpPr>
            <a:spLocks noGrp="1"/>
          </p:cNvSpPr>
          <p:nvPr>
            <p:ph type="dt" sz="half" idx="10"/>
          </p:nvPr>
        </p:nvSpPr>
        <p:spPr>
          <a:xfrm>
            <a:off x="647700" y="6087019"/>
            <a:ext cx="2743200" cy="365125"/>
          </a:xfrm>
          <a:prstGeom prst="rect">
            <a:avLst/>
          </a:prstGeom>
        </p:spPr>
        <p:txBody>
          <a:bodyPr/>
          <a:lstStyle/>
          <a:p>
            <a:fld id="{E8336F04-E7A3-4DB4-9208-CC23DD639906}" type="datetimeFigureOut">
              <a:rPr lang="en-GB" smtClean="0"/>
              <a:t>17/06/2024</a:t>
            </a:fld>
            <a:endParaRPr lang="en-GB"/>
          </a:p>
        </p:txBody>
      </p:sp>
      <p:sp>
        <p:nvSpPr>
          <p:cNvPr id="5" name="Footer Placeholder 4">
            <a:extLst>
              <a:ext uri="{FF2B5EF4-FFF2-40B4-BE49-F238E27FC236}">
                <a16:creationId xmlns:a16="http://schemas.microsoft.com/office/drawing/2014/main" id="{5BDA5A21-90E7-41A0-AA2A-6E4AC4F211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DDD369-8B06-405C-A623-8457F0FD2F7C}"/>
              </a:ext>
            </a:extLst>
          </p:cNvPr>
          <p:cNvSpPr>
            <a:spLocks noGrp="1"/>
          </p:cNvSpPr>
          <p:nvPr>
            <p:ph type="sldNum" sz="quarter" idx="12"/>
          </p:nvPr>
        </p:nvSpPr>
        <p:spPr>
          <a:xfrm>
            <a:off x="0" y="6468101"/>
            <a:ext cx="2743200" cy="365125"/>
          </a:xfrm>
          <a:prstGeom prst="rect">
            <a:avLst/>
          </a:prstGeom>
        </p:spPr>
        <p:txBody>
          <a:bodyPr/>
          <a:lstStyle/>
          <a:p>
            <a:fld id="{32318360-36AB-4BDD-810F-B3B1551A3D74}" type="slidenum">
              <a:rPr lang="en-GB" smtClean="0"/>
              <a:t>‹#›</a:t>
            </a:fld>
            <a:endParaRPr lang="en-GB"/>
          </a:p>
        </p:txBody>
      </p:sp>
    </p:spTree>
    <p:extLst>
      <p:ext uri="{BB962C8B-B14F-4D97-AF65-F5344CB8AC3E}">
        <p14:creationId xmlns:p14="http://schemas.microsoft.com/office/powerpoint/2010/main" val="36409683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F35E25D3-920E-4EBC-A3F1-EBD72FF5E217}"/>
              </a:ext>
            </a:extLst>
          </p:cNvPr>
          <p:cNvSpPr>
            <a:spLocks noGrp="1"/>
          </p:cNvSpPr>
          <p:nvPr>
            <p:ph type="body" orient="vert" idx="1"/>
          </p:nvPr>
        </p:nvSpPr>
        <p:spPr>
          <a:xfrm>
            <a:off x="838200" y="1681938"/>
            <a:ext cx="10515600" cy="4495025"/>
          </a:xfrm>
        </p:spPr>
        <p:txBody>
          <a:bodyPr vert="eaVert">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69F676-76A4-485D-81C8-A7CE3F89F6F2}"/>
              </a:ext>
            </a:extLst>
          </p:cNvPr>
          <p:cNvSpPr>
            <a:spLocks noGrp="1"/>
          </p:cNvSpPr>
          <p:nvPr>
            <p:ph type="dt" sz="half" idx="10"/>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endParaRPr lang="en-GB">
              <a:solidFill>
                <a:prstClr val="black">
                  <a:tint val="75000"/>
                </a:prstClr>
              </a:solidFill>
            </a:endParaRPr>
          </a:p>
        </p:txBody>
      </p:sp>
      <p:sp>
        <p:nvSpPr>
          <p:cNvPr id="6" name="Slide Number Placeholder 5">
            <a:extLst>
              <a:ext uri="{FF2B5EF4-FFF2-40B4-BE49-F238E27FC236}">
                <a16:creationId xmlns:a16="http://schemas.microsoft.com/office/drawing/2014/main" id="{EDDCFA7B-36D6-4344-B406-C20CA934C466}"/>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14" name="Text Placeholder 16">
            <a:extLst>
              <a:ext uri="{FF2B5EF4-FFF2-40B4-BE49-F238E27FC236}">
                <a16:creationId xmlns:a16="http://schemas.microsoft.com/office/drawing/2014/main" id="{474EBBBD-AE0D-432D-B3E9-736B2FFBDF55}"/>
              </a:ext>
            </a:extLst>
          </p:cNvPr>
          <p:cNvSpPr>
            <a:spLocks noGrp="1"/>
          </p:cNvSpPr>
          <p:nvPr>
            <p:ph type="body" sz="quarter" idx="15" hasCustomPrompt="1"/>
          </p:nvPr>
        </p:nvSpPr>
        <p:spPr>
          <a:xfrm>
            <a:off x="838200" y="1094473"/>
            <a:ext cx="10515600" cy="36512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
        <p:nvSpPr>
          <p:cNvPr id="15" name="Title 1">
            <a:extLst>
              <a:ext uri="{FF2B5EF4-FFF2-40B4-BE49-F238E27FC236}">
                <a16:creationId xmlns:a16="http://schemas.microsoft.com/office/drawing/2014/main" id="{46ACCAE2-C6D8-4FA7-8F60-A437D82C2DE2}"/>
              </a:ext>
            </a:extLst>
          </p:cNvPr>
          <p:cNvSpPr>
            <a:spLocks noGrp="1"/>
          </p:cNvSpPr>
          <p:nvPr>
            <p:ph type="title" hasCustomPrompt="1"/>
          </p:nvPr>
        </p:nvSpPr>
        <p:spPr>
          <a:xfrm>
            <a:off x="842476" y="381850"/>
            <a:ext cx="10515600"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Tree>
    <p:extLst>
      <p:ext uri="{BB962C8B-B14F-4D97-AF65-F5344CB8AC3E}">
        <p14:creationId xmlns:p14="http://schemas.microsoft.com/office/powerpoint/2010/main" val="22259678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AAE25CF-4BED-4053-A9CF-878C0F72C27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3C0F4AE-5BDC-49F5-8C8D-3A578C6F1F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44CCF-0767-4FFA-9C07-B7BC6C0489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0C0AA73-838D-44F5-BB9A-C4712871DDA2}"/>
              </a:ext>
            </a:extLst>
          </p:cNvPr>
          <p:cNvSpPr>
            <a:spLocks noGrp="1"/>
          </p:cNvSpPr>
          <p:nvPr>
            <p:ph type="title" hasCustomPrompt="1"/>
          </p:nvPr>
        </p:nvSpPr>
        <p:spPr>
          <a:xfrm>
            <a:off x="842476" y="381850"/>
            <a:ext cx="10515600"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Tree>
    <p:extLst>
      <p:ext uri="{BB962C8B-B14F-4D97-AF65-F5344CB8AC3E}">
        <p14:creationId xmlns:p14="http://schemas.microsoft.com/office/powerpoint/2010/main" val="34841454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32371CE-A99C-46B0-A5B7-9031E0067674}"/>
              </a:ext>
            </a:extLst>
          </p:cNvPr>
          <p:cNvSpPr>
            <a:spLocks noGrp="1"/>
          </p:cNvSpPr>
          <p:nvPr>
            <p:ph type="dt" sz="half" idx="10"/>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endParaRPr lang="en-GB">
              <a:solidFill>
                <a:prstClr val="black">
                  <a:tint val="75000"/>
                </a:prstClr>
              </a:solidFill>
            </a:endParaRPr>
          </a:p>
        </p:txBody>
      </p:sp>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9" name="Title 1">
            <a:extLst>
              <a:ext uri="{FF2B5EF4-FFF2-40B4-BE49-F238E27FC236}">
                <a16:creationId xmlns:a16="http://schemas.microsoft.com/office/drawing/2014/main" id="{9A938E78-BBBD-4F5B-AFF4-5CA17F8628D4}"/>
              </a:ext>
            </a:extLst>
          </p:cNvPr>
          <p:cNvSpPr>
            <a:spLocks noGrp="1"/>
          </p:cNvSpPr>
          <p:nvPr>
            <p:ph type="title" hasCustomPrompt="1"/>
          </p:nvPr>
        </p:nvSpPr>
        <p:spPr>
          <a:xfrm>
            <a:off x="838200" y="153450"/>
            <a:ext cx="10515600" cy="734805"/>
          </a:xfrm>
        </p:spPr>
        <p:txBody>
          <a:bodyPr>
            <a:normAutofit/>
          </a:bodyPr>
          <a:lstStyle>
            <a:lvl1pPr>
              <a:defRPr sz="2400" b="1">
                <a:solidFill>
                  <a:schemeClr val="tx1"/>
                </a:solidFill>
                <a:latin typeface="Arial" panose="020B0604020202020204" pitchFamily="34" charset="0"/>
                <a:cs typeface="Arial" panose="020B0604020202020204" pitchFamily="34" charset="0"/>
              </a:defRPr>
            </a:lvl1pPr>
          </a:lstStyle>
          <a:p>
            <a:r>
              <a:rPr lang="en-US"/>
              <a:t>Click to edit title</a:t>
            </a:r>
            <a:br>
              <a:rPr lang="en-US"/>
            </a:br>
            <a:r>
              <a:rPr lang="en-US"/>
              <a:t>2</a:t>
            </a:r>
            <a:endParaRPr lang="en-GB"/>
          </a:p>
        </p:txBody>
      </p:sp>
      <p:sp>
        <p:nvSpPr>
          <p:cNvPr id="10" name="Text Placeholder 16">
            <a:extLst>
              <a:ext uri="{FF2B5EF4-FFF2-40B4-BE49-F238E27FC236}">
                <a16:creationId xmlns:a16="http://schemas.microsoft.com/office/drawing/2014/main" id="{19C5B2B9-6F3E-4210-B931-DDF3016414BB}"/>
              </a:ext>
            </a:extLst>
          </p:cNvPr>
          <p:cNvSpPr>
            <a:spLocks noGrp="1"/>
          </p:cNvSpPr>
          <p:nvPr>
            <p:ph type="body" sz="quarter" idx="14" hasCustomPrompt="1"/>
          </p:nvPr>
        </p:nvSpPr>
        <p:spPr>
          <a:xfrm>
            <a:off x="838200" y="891341"/>
            <a:ext cx="10596563" cy="487362"/>
          </a:xfrm>
        </p:spPr>
        <p:txBody>
          <a:bodyPr>
            <a:noAutofit/>
          </a:bodyPr>
          <a:lstStyle>
            <a:lvl1pPr marL="0" indent="0">
              <a:buNone/>
              <a:defRPr sz="110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lvl="0"/>
            <a:r>
              <a:rPr lang="en-GB"/>
              <a:t>Detailed sub header</a:t>
            </a:r>
          </a:p>
        </p:txBody>
      </p:sp>
    </p:spTree>
    <p:extLst>
      <p:ext uri="{BB962C8B-B14F-4D97-AF65-F5344CB8AC3E}">
        <p14:creationId xmlns:p14="http://schemas.microsoft.com/office/powerpoint/2010/main" val="27415234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Sub-header--ALT-NoIc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a:xfrm>
            <a:off x="11424664" y="6381368"/>
            <a:ext cx="648000" cy="360000"/>
          </a:xfrm>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11" name="Title 1">
            <a:extLst>
              <a:ext uri="{FF2B5EF4-FFF2-40B4-BE49-F238E27FC236}">
                <a16:creationId xmlns:a16="http://schemas.microsoft.com/office/drawing/2014/main" id="{2D7F611C-6B82-400E-A311-8B51F08A2465}"/>
              </a:ext>
            </a:extLst>
          </p:cNvPr>
          <p:cNvSpPr>
            <a:spLocks noGrp="1"/>
          </p:cNvSpPr>
          <p:nvPr>
            <p:ph type="title" hasCustomPrompt="1"/>
          </p:nvPr>
        </p:nvSpPr>
        <p:spPr>
          <a:xfrm>
            <a:off x="623392" y="404752"/>
            <a:ext cx="11089312" cy="432000"/>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1 line. Can’t fit? Reduce the words :))</a:t>
            </a:r>
            <a:endParaRPr lang="en-GB"/>
          </a:p>
        </p:txBody>
      </p:sp>
      <p:sp>
        <p:nvSpPr>
          <p:cNvPr id="14" name="Text Placeholder 16">
            <a:extLst>
              <a:ext uri="{FF2B5EF4-FFF2-40B4-BE49-F238E27FC236}">
                <a16:creationId xmlns:a16="http://schemas.microsoft.com/office/drawing/2014/main" id="{B2F07E77-4B0D-4192-B149-28316C9FC92A}"/>
              </a:ext>
            </a:extLst>
          </p:cNvPr>
          <p:cNvSpPr>
            <a:spLocks noGrp="1"/>
          </p:cNvSpPr>
          <p:nvPr>
            <p:ph type="body" sz="quarter" idx="14" hasCustomPrompt="1"/>
          </p:nvPr>
        </p:nvSpPr>
        <p:spPr>
          <a:xfrm>
            <a:off x="623392" y="836752"/>
            <a:ext cx="11089312" cy="36000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Tree>
    <p:extLst>
      <p:ext uri="{BB962C8B-B14F-4D97-AF65-F5344CB8AC3E}">
        <p14:creationId xmlns:p14="http://schemas.microsoft.com/office/powerpoint/2010/main" val="22555927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11D1582-3C4C-4E7C-8FE1-D1A1BA10BCA1}"/>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11" name="Title 1">
            <a:extLst>
              <a:ext uri="{FF2B5EF4-FFF2-40B4-BE49-F238E27FC236}">
                <a16:creationId xmlns:a16="http://schemas.microsoft.com/office/drawing/2014/main" id="{EE302173-3EAD-49FF-A842-C1FE48D6F6CC}"/>
              </a:ext>
            </a:extLst>
          </p:cNvPr>
          <p:cNvSpPr>
            <a:spLocks noGrp="1"/>
          </p:cNvSpPr>
          <p:nvPr>
            <p:ph type="title" hasCustomPrompt="1"/>
          </p:nvPr>
        </p:nvSpPr>
        <p:spPr>
          <a:xfrm>
            <a:off x="838200" y="153450"/>
            <a:ext cx="10515600" cy="734805"/>
          </a:xfrm>
        </p:spPr>
        <p:txBody>
          <a:bodyPr>
            <a:normAutofit/>
          </a:bodyPr>
          <a:lstStyle>
            <a:lvl1pPr>
              <a:defRPr sz="2400" b="1">
                <a:solidFill>
                  <a:schemeClr val="tx1"/>
                </a:solidFill>
                <a:latin typeface="Arial" panose="020B0604020202020204" pitchFamily="34" charset="0"/>
                <a:cs typeface="Arial" panose="020B0604020202020204" pitchFamily="34" charset="0"/>
              </a:defRPr>
            </a:lvl1pPr>
          </a:lstStyle>
          <a:p>
            <a:r>
              <a:rPr lang="en-US"/>
              <a:t>Click to edit title</a:t>
            </a:r>
            <a:br>
              <a:rPr lang="en-US"/>
            </a:br>
            <a:r>
              <a:rPr lang="en-US"/>
              <a:t>2</a:t>
            </a:r>
            <a:endParaRPr lang="en-GB"/>
          </a:p>
        </p:txBody>
      </p:sp>
      <p:sp>
        <p:nvSpPr>
          <p:cNvPr id="12" name="Text Placeholder 16">
            <a:extLst>
              <a:ext uri="{FF2B5EF4-FFF2-40B4-BE49-F238E27FC236}">
                <a16:creationId xmlns:a16="http://schemas.microsoft.com/office/drawing/2014/main" id="{BF6A96EB-A8A4-4963-94A9-9A379819B363}"/>
              </a:ext>
            </a:extLst>
          </p:cNvPr>
          <p:cNvSpPr>
            <a:spLocks noGrp="1"/>
          </p:cNvSpPr>
          <p:nvPr>
            <p:ph type="body" sz="quarter" idx="14" hasCustomPrompt="1"/>
          </p:nvPr>
        </p:nvSpPr>
        <p:spPr>
          <a:xfrm>
            <a:off x="838200" y="895134"/>
            <a:ext cx="10596563" cy="487362"/>
          </a:xfrm>
        </p:spPr>
        <p:txBody>
          <a:bodyPr>
            <a:noAutofit/>
          </a:bodyPr>
          <a:lstStyle>
            <a:lvl1pPr marL="0" indent="0">
              <a:buNone/>
              <a:defRPr sz="110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lvl="0"/>
            <a:r>
              <a:rPr lang="en-GB"/>
              <a:t>Detailed sub header</a:t>
            </a:r>
          </a:p>
        </p:txBody>
      </p:sp>
      <p:sp>
        <p:nvSpPr>
          <p:cNvPr id="13" name="Date Placeholder 4">
            <a:extLst>
              <a:ext uri="{FF2B5EF4-FFF2-40B4-BE49-F238E27FC236}">
                <a16:creationId xmlns:a16="http://schemas.microsoft.com/office/drawing/2014/main" id="{6D394F79-1F91-4DB1-B0CB-C5978FBC20AF}"/>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D0B497DE-5A30-458C-9715-15626005748E}"/>
              </a:ext>
            </a:extLst>
          </p:cNvPr>
          <p:cNvSpPr>
            <a:spLocks noGrp="1"/>
          </p:cNvSpPr>
          <p:nvPr>
            <p:ph idx="1"/>
          </p:nvPr>
        </p:nvSpPr>
        <p:spPr>
          <a:xfrm>
            <a:off x="838200" y="1389375"/>
            <a:ext cx="10515600" cy="478758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299570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65D268-A4B6-42E2-9D61-185E1E05E409}"/>
              </a:ext>
            </a:extLst>
          </p:cNvPr>
          <p:cNvSpPr>
            <a:spLocks noGrp="1"/>
          </p:cNvSpPr>
          <p:nvPr>
            <p:ph sz="half" idx="1"/>
          </p:nvPr>
        </p:nvSpPr>
        <p:spPr>
          <a:xfrm>
            <a:off x="838200" y="1674000"/>
            <a:ext cx="3384000" cy="4502962"/>
          </a:xfrm>
          <a:noFill/>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FD461D-73D9-4995-9616-7C818114CE9B}"/>
              </a:ext>
            </a:extLst>
          </p:cNvPr>
          <p:cNvSpPr>
            <a:spLocks noGrp="1"/>
          </p:cNvSpPr>
          <p:nvPr>
            <p:ph sz="half" idx="2"/>
          </p:nvPr>
        </p:nvSpPr>
        <p:spPr>
          <a:xfrm>
            <a:off x="7969800" y="1674000"/>
            <a:ext cx="3384000" cy="4502962"/>
          </a:xfrm>
          <a:noFill/>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28E4A6-2F26-4DCC-9B4D-EFE9FE9A32EB}"/>
              </a:ext>
            </a:extLst>
          </p:cNvPr>
          <p:cNvSpPr>
            <a:spLocks noGrp="1"/>
          </p:cNvSpPr>
          <p:nvPr>
            <p:ph type="dt" sz="half" idx="10"/>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endParaRPr lang="en-GB">
              <a:solidFill>
                <a:prstClr val="black">
                  <a:tint val="75000"/>
                </a:prstClr>
              </a:solidFill>
            </a:endParaRPr>
          </a:p>
        </p:txBody>
      </p:sp>
      <p:sp>
        <p:nvSpPr>
          <p:cNvPr id="7" name="Slide Number Placeholder 6">
            <a:extLst>
              <a:ext uri="{FF2B5EF4-FFF2-40B4-BE49-F238E27FC236}">
                <a16:creationId xmlns:a16="http://schemas.microsoft.com/office/drawing/2014/main" id="{17257D42-2E5F-4864-B48B-0DE0C1B3F01F}"/>
              </a:ext>
            </a:extLst>
          </p:cNvPr>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solidFill>
                  <a:prstClr val="black">
                    <a:tint val="75000"/>
                  </a:prstClr>
                </a:solidFill>
              </a:rPr>
              <a:pPr eaLnBrk="1" fontAlgn="auto" hangingPunct="1">
                <a:spcBef>
                  <a:spcPts val="0"/>
                </a:spcBef>
                <a:spcAft>
                  <a:spcPts val="0"/>
                </a:spcAft>
                <a:defRPr/>
              </a:pPr>
              <a:t>‹#›</a:t>
            </a:fld>
            <a:endParaRPr lang="en-GB">
              <a:solidFill>
                <a:prstClr val="black">
                  <a:tint val="75000"/>
                </a:prstClr>
              </a:solidFill>
            </a:endParaRPr>
          </a:p>
        </p:txBody>
      </p:sp>
      <p:sp>
        <p:nvSpPr>
          <p:cNvPr id="12" name="Title 1">
            <a:extLst>
              <a:ext uri="{FF2B5EF4-FFF2-40B4-BE49-F238E27FC236}">
                <a16:creationId xmlns:a16="http://schemas.microsoft.com/office/drawing/2014/main" id="{C4118A32-44E6-484F-9C6A-BDA3DD61E3DA}"/>
              </a:ext>
            </a:extLst>
          </p:cNvPr>
          <p:cNvSpPr>
            <a:spLocks noGrp="1"/>
          </p:cNvSpPr>
          <p:nvPr>
            <p:ph type="title" hasCustomPrompt="1"/>
          </p:nvPr>
        </p:nvSpPr>
        <p:spPr>
          <a:xfrm>
            <a:off x="842476" y="381850"/>
            <a:ext cx="10515600" cy="712623"/>
          </a:xfrm>
        </p:spPr>
        <p:txBody>
          <a:bodyPr>
            <a:normAutofit/>
          </a:bodyPr>
          <a:lstStyle>
            <a:lvl1pPr>
              <a:defRPr sz="2400" b="1">
                <a:solidFill>
                  <a:schemeClr val="tx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2 lines. Can’t fit? Reduce the words :))</a:t>
            </a:r>
            <a:endParaRPr lang="en-GB"/>
          </a:p>
        </p:txBody>
      </p:sp>
      <p:sp>
        <p:nvSpPr>
          <p:cNvPr id="13" name="Text Placeholder 16">
            <a:extLst>
              <a:ext uri="{FF2B5EF4-FFF2-40B4-BE49-F238E27FC236}">
                <a16:creationId xmlns:a16="http://schemas.microsoft.com/office/drawing/2014/main" id="{1E5924DF-576F-41ED-8339-9D0086C0669F}"/>
              </a:ext>
            </a:extLst>
          </p:cNvPr>
          <p:cNvSpPr>
            <a:spLocks noGrp="1"/>
          </p:cNvSpPr>
          <p:nvPr>
            <p:ph type="body" sz="quarter" idx="14" hasCustomPrompt="1"/>
          </p:nvPr>
        </p:nvSpPr>
        <p:spPr>
          <a:xfrm>
            <a:off x="838200" y="1094473"/>
            <a:ext cx="10515600" cy="36512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tx1">
                    <a:lumMod val="65000"/>
                    <a:lumOff val="35000"/>
                  </a:schemeClr>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
        <p:nvSpPr>
          <p:cNvPr id="9" name="Content Placeholder 2">
            <a:extLst>
              <a:ext uri="{FF2B5EF4-FFF2-40B4-BE49-F238E27FC236}">
                <a16:creationId xmlns:a16="http://schemas.microsoft.com/office/drawing/2014/main" id="{CE6DCAD7-3285-4513-8BCA-3F2A6BDFCC6F}"/>
              </a:ext>
            </a:extLst>
          </p:cNvPr>
          <p:cNvSpPr>
            <a:spLocks noGrp="1"/>
          </p:cNvSpPr>
          <p:nvPr>
            <p:ph sz="half" idx="15"/>
          </p:nvPr>
        </p:nvSpPr>
        <p:spPr>
          <a:xfrm>
            <a:off x="4404000" y="1674262"/>
            <a:ext cx="3384000" cy="4502962"/>
          </a:xfrm>
          <a:noFill/>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513474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FinalReport-SectionEnd">
    <p:bg>
      <p:bgPr>
        <a:gradFill>
          <a:gsLst>
            <a:gs pos="41000">
              <a:srgbClr val="57425C"/>
            </a:gs>
            <a:gs pos="100000">
              <a:srgbClr val="9B4799"/>
            </a:gs>
          </a:gsLst>
          <a:lin ang="2700000"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a:xfrm>
            <a:off x="11424664" y="6381368"/>
            <a:ext cx="648000" cy="360000"/>
          </a:xfrm>
        </p:spPr>
        <p:txBody>
          <a:bodyPr/>
          <a:lstStyle>
            <a:lvl1pPr>
              <a:defRPr sz="1100">
                <a:solidFill>
                  <a:schemeClr val="bg1"/>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pPr eaLnBrk="1" fontAlgn="auto" hangingPunct="1">
                <a:spcBef>
                  <a:spcPts val="0"/>
                </a:spcBef>
                <a:spcAft>
                  <a:spcPts val="0"/>
                </a:spcAft>
                <a:defRPr/>
              </a:pPr>
              <a:t>‹#›</a:t>
            </a:fld>
            <a:endParaRPr lang="en-GB"/>
          </a:p>
        </p:txBody>
      </p:sp>
      <p:sp>
        <p:nvSpPr>
          <p:cNvPr id="6" name="Text Placeholder 2">
            <a:extLst>
              <a:ext uri="{FF2B5EF4-FFF2-40B4-BE49-F238E27FC236}">
                <a16:creationId xmlns:a16="http://schemas.microsoft.com/office/drawing/2014/main" id="{0E13C068-B4CD-4CA7-8AA0-623170C6B0C2}"/>
              </a:ext>
            </a:extLst>
          </p:cNvPr>
          <p:cNvSpPr>
            <a:spLocks noGrp="1"/>
          </p:cNvSpPr>
          <p:nvPr>
            <p:ph type="body" sz="quarter" idx="13" hasCustomPrompt="1"/>
          </p:nvPr>
        </p:nvSpPr>
        <p:spPr>
          <a:xfrm>
            <a:off x="839788" y="2277000"/>
            <a:ext cx="4320000" cy="2304000"/>
          </a:xfrm>
        </p:spPr>
        <p:txBody>
          <a:bodyPr anchor="ctr"/>
          <a:lstStyle>
            <a:lvl1pPr marL="0" indent="0">
              <a:buNone/>
              <a:defRPr>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a:t>c. 4 line max statement summing up this section.</a:t>
            </a:r>
          </a:p>
        </p:txBody>
      </p:sp>
      <p:sp>
        <p:nvSpPr>
          <p:cNvPr id="8" name="Text Placeholder 2">
            <a:extLst>
              <a:ext uri="{FF2B5EF4-FFF2-40B4-BE49-F238E27FC236}">
                <a16:creationId xmlns:a16="http://schemas.microsoft.com/office/drawing/2014/main" id="{1CC9CE22-BA7D-4A9D-977A-097BCCCFDD2D}"/>
              </a:ext>
            </a:extLst>
          </p:cNvPr>
          <p:cNvSpPr>
            <a:spLocks noGrp="1"/>
          </p:cNvSpPr>
          <p:nvPr>
            <p:ph type="body" sz="quarter" idx="14" hasCustomPrompt="1"/>
          </p:nvPr>
        </p:nvSpPr>
        <p:spPr>
          <a:xfrm>
            <a:off x="5843972" y="620688"/>
            <a:ext cx="5688000" cy="5616624"/>
          </a:xfrm>
        </p:spPr>
        <p:txBody>
          <a:bodyPr anchor="ctr">
            <a:normAutofit/>
          </a:bodyPr>
          <a:lstStyle>
            <a:lvl1pPr marL="288000" indent="-288000">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a:t>c. 4 line max statement summing up this section.</a:t>
            </a:r>
          </a:p>
        </p:txBody>
      </p:sp>
    </p:spTree>
    <p:extLst>
      <p:ext uri="{BB962C8B-B14F-4D97-AF65-F5344CB8AC3E}">
        <p14:creationId xmlns:p14="http://schemas.microsoft.com/office/powerpoint/2010/main" val="22002496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FinalReport-SectionStart">
    <p:bg>
      <p:bgPr>
        <a:gradFill>
          <a:gsLst>
            <a:gs pos="41000">
              <a:srgbClr val="57425C"/>
            </a:gs>
            <a:gs pos="100000">
              <a:srgbClr val="9B4799"/>
            </a:gs>
          </a:gsLst>
          <a:lin ang="2700000"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20D1B5-4A56-48E5-9020-A95D8AF795A2}"/>
              </a:ext>
            </a:extLst>
          </p:cNvPr>
          <p:cNvSpPr>
            <a:spLocks noGrp="1"/>
          </p:cNvSpPr>
          <p:nvPr>
            <p:ph type="sldNum" sz="quarter" idx="12"/>
          </p:nvPr>
        </p:nvSpPr>
        <p:spPr>
          <a:xfrm>
            <a:off x="11424664" y="6381368"/>
            <a:ext cx="648000" cy="360000"/>
          </a:xfrm>
        </p:spPr>
        <p:txBody>
          <a:bodyPr/>
          <a:lstStyle>
            <a:lvl1pPr>
              <a:defRPr sz="1100">
                <a:solidFill>
                  <a:schemeClr val="bg1"/>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defRPr/>
            </a:pPr>
            <a:fld id="{5F644CCF-0767-4FFA-9C07-B7BC6C048920}" type="slidenum">
              <a:rPr lang="en-GB" smtClean="0"/>
              <a:pPr eaLnBrk="1" fontAlgn="auto" hangingPunct="1">
                <a:spcBef>
                  <a:spcPts val="0"/>
                </a:spcBef>
                <a:spcAft>
                  <a:spcPts val="0"/>
                </a:spcAft>
                <a:defRPr/>
              </a:pPr>
              <a:t>‹#›</a:t>
            </a:fld>
            <a:endParaRPr lang="en-GB"/>
          </a:p>
        </p:txBody>
      </p:sp>
      <p:sp>
        <p:nvSpPr>
          <p:cNvPr id="11" name="Title 1">
            <a:extLst>
              <a:ext uri="{FF2B5EF4-FFF2-40B4-BE49-F238E27FC236}">
                <a16:creationId xmlns:a16="http://schemas.microsoft.com/office/drawing/2014/main" id="{2D7F611C-6B82-400E-A311-8B51F08A2465}"/>
              </a:ext>
            </a:extLst>
          </p:cNvPr>
          <p:cNvSpPr>
            <a:spLocks noGrp="1"/>
          </p:cNvSpPr>
          <p:nvPr>
            <p:ph type="title" hasCustomPrompt="1"/>
          </p:nvPr>
        </p:nvSpPr>
        <p:spPr>
          <a:xfrm>
            <a:off x="1559496" y="404752"/>
            <a:ext cx="10153208" cy="432000"/>
          </a:xfrm>
        </p:spPr>
        <p:txBody>
          <a:bodyPr>
            <a:normAutofit/>
          </a:bodyPr>
          <a:lstStyle>
            <a:lvl1pPr>
              <a:defRPr sz="2400" b="1">
                <a:solidFill>
                  <a:schemeClr val="bg1"/>
                </a:solidFill>
                <a:latin typeface="Arial" panose="020B0604020202020204" pitchFamily="34" charset="0"/>
                <a:cs typeface="Arial" panose="020B0604020202020204" pitchFamily="34" charset="0"/>
                <a:sym typeface="Wingdings" panose="05000000000000000000" pitchFamily="2" charset="2"/>
              </a:defRPr>
            </a:lvl1pPr>
          </a:lstStyle>
          <a:p>
            <a:r>
              <a:rPr lang="en-US"/>
              <a:t>Click to add header (max. 1 line. Can’t fit? Reduce the words :))</a:t>
            </a:r>
            <a:endParaRPr lang="en-GB"/>
          </a:p>
        </p:txBody>
      </p:sp>
      <p:sp>
        <p:nvSpPr>
          <p:cNvPr id="14" name="Text Placeholder 16">
            <a:extLst>
              <a:ext uri="{FF2B5EF4-FFF2-40B4-BE49-F238E27FC236}">
                <a16:creationId xmlns:a16="http://schemas.microsoft.com/office/drawing/2014/main" id="{B2F07E77-4B0D-4192-B149-28316C9FC92A}"/>
              </a:ext>
            </a:extLst>
          </p:cNvPr>
          <p:cNvSpPr>
            <a:spLocks noGrp="1"/>
          </p:cNvSpPr>
          <p:nvPr>
            <p:ph type="body" sz="quarter" idx="14" hasCustomPrompt="1"/>
          </p:nvPr>
        </p:nvSpPr>
        <p:spPr>
          <a:xfrm>
            <a:off x="1559496" y="836752"/>
            <a:ext cx="10153208" cy="36000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100" b="0" i="0" smtClean="0">
                <a:solidFill>
                  <a:schemeClr val="bg1"/>
                </a:solidFill>
                <a:effectLst/>
                <a:latin typeface="Arial" panose="020B0604020202020204" pitchFamily="34" charset="0"/>
                <a:cs typeface="Arial" panose="020B0604020202020204" pitchFamily="34" charset="0"/>
                <a:sym typeface="Wingdings" panose="05000000000000000000" pitchFamily="2" charset="2"/>
              </a:defRPr>
            </a:lvl1pPr>
            <a:lvl2pPr marL="457200" indent="0">
              <a:buNone/>
              <a:defRPr sz="1200">
                <a:solidFill>
                  <a:schemeClr val="tx1">
                    <a:lumMod val="50000"/>
                    <a:lumOff val="50000"/>
                  </a:schemeClr>
                </a:solidFill>
                <a:latin typeface="Arial" panose="020B0604020202020204" pitchFamily="34" charset="0"/>
                <a:cs typeface="Arial" panose="020B0604020202020204" pitchFamily="34" charset="0"/>
              </a:defRPr>
            </a:lvl2pPr>
            <a:lvl3pPr marL="914400" indent="0">
              <a:buNone/>
              <a:defRPr sz="1200">
                <a:solidFill>
                  <a:schemeClr val="tx1">
                    <a:lumMod val="50000"/>
                    <a:lumOff val="50000"/>
                  </a:schemeClr>
                </a:solidFill>
                <a:latin typeface="Arial" panose="020B0604020202020204" pitchFamily="34" charset="0"/>
                <a:cs typeface="Arial" panose="020B0604020202020204" pitchFamily="34" charset="0"/>
              </a:defRPr>
            </a:lvl3pPr>
            <a:lvl4pPr marL="1371600" indent="0">
              <a:buNone/>
              <a:defRPr sz="1200">
                <a:solidFill>
                  <a:schemeClr val="tx1">
                    <a:lumMod val="50000"/>
                    <a:lumOff val="50000"/>
                  </a:schemeClr>
                </a:solidFill>
                <a:latin typeface="Arial" panose="020B0604020202020204" pitchFamily="34" charset="0"/>
                <a:cs typeface="Arial" panose="020B0604020202020204" pitchFamily="34" charset="0"/>
              </a:defRPr>
            </a:lvl4pPr>
            <a:lvl5pPr marL="1828800" indent="0">
              <a:buNone/>
              <a:defRPr sz="1200">
                <a:solidFill>
                  <a:schemeClr val="tx1">
                    <a:lumMod val="50000"/>
                    <a:lumOff val="50000"/>
                  </a:schemeClr>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Detailed sub header (max. 2 lines. Can’t fit Reduce the words :))</a:t>
            </a:r>
          </a:p>
        </p:txBody>
      </p:sp>
    </p:spTree>
    <p:extLst>
      <p:ext uri="{BB962C8B-B14F-4D97-AF65-F5344CB8AC3E}">
        <p14:creationId xmlns:p14="http://schemas.microsoft.com/office/powerpoint/2010/main" val="31477005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2FA8-69A9-4B71-B6CB-FEDF58B0369D}"/>
              </a:ext>
            </a:extLst>
          </p:cNvPr>
          <p:cNvSpPr>
            <a:spLocks noGrp="1"/>
          </p:cNvSpPr>
          <p:nvPr>
            <p:ph type="title"/>
          </p:nvPr>
        </p:nvSpPr>
        <p:spPr>
          <a:xfrm>
            <a:off x="831850" y="1709738"/>
            <a:ext cx="10515600" cy="2852737"/>
          </a:xfrm>
          <a:solidFill>
            <a:schemeClr val="accent1">
              <a:lumMod val="75000"/>
            </a:schemeClr>
          </a:solidFill>
        </p:spPr>
        <p:txBody>
          <a:bodyPr anchor="b"/>
          <a:lstStyle>
            <a:lvl1pPr>
              <a:defRPr sz="60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09B665C-F2CD-48A6-A9CC-3EF4C06762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83E96A-25B8-4D51-98E7-E0FE2C0509D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05DB3F1-978F-453E-832D-1524A67A02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DC001</a:t>
            </a:r>
          </a:p>
        </p:txBody>
      </p:sp>
      <p:sp>
        <p:nvSpPr>
          <p:cNvPr id="6" name="Slide Number Placeholder 5">
            <a:extLst>
              <a:ext uri="{FF2B5EF4-FFF2-40B4-BE49-F238E27FC236}">
                <a16:creationId xmlns:a16="http://schemas.microsoft.com/office/drawing/2014/main" id="{1CE1FFBE-827F-448E-AB12-D27565DB73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44CCF-0767-4FFA-9C07-B7BC6C0489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1833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GREY DIVIDER with ENSO">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F389E2-B03C-5749-ACC7-DBBBB4859CA7}"/>
              </a:ext>
            </a:extLst>
          </p:cNvPr>
          <p:cNvPicPr>
            <a:picLocks noChangeAspect="1"/>
          </p:cNvPicPr>
          <p:nvPr/>
        </p:nvPicPr>
        <p:blipFill>
          <a:blip r:embed="rId2">
            <a:lum bright="70000" contrast="-70000"/>
            <a:alphaModFix amt="16000"/>
          </a:blip>
          <a:stretch>
            <a:fillRect/>
          </a:stretch>
        </p:blipFill>
        <p:spPr>
          <a:xfrm>
            <a:off x="4715933" y="2500365"/>
            <a:ext cx="7476067" cy="4357635"/>
          </a:xfrm>
          <a:prstGeom prst="rect">
            <a:avLst/>
          </a:prstGeom>
        </p:spPr>
      </p:pic>
      <p:sp>
        <p:nvSpPr>
          <p:cNvPr id="12" name="Text Placeholder 11">
            <a:extLst>
              <a:ext uri="{FF2B5EF4-FFF2-40B4-BE49-F238E27FC236}">
                <a16:creationId xmlns:a16="http://schemas.microsoft.com/office/drawing/2014/main" id="{84AEDC11-CF78-EC47-95C0-31321AA3DEB9}"/>
              </a:ext>
            </a:extLst>
          </p:cNvPr>
          <p:cNvSpPr>
            <a:spLocks noGrp="1"/>
          </p:cNvSpPr>
          <p:nvPr>
            <p:ph type="body" sz="quarter" idx="10" hasCustomPrompt="1"/>
          </p:nvPr>
        </p:nvSpPr>
        <p:spPr>
          <a:xfrm>
            <a:off x="71082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bg1"/>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General: </a:t>
            </a:r>
            <a:br>
              <a:rPr lang="en-GB" noProof="0"/>
            </a:br>
            <a:r>
              <a:rPr lang="en-GB" noProof="0"/>
              <a:t>36pt size</a:t>
            </a:r>
            <a:br>
              <a:rPr lang="en-GB" noProof="0"/>
            </a:br>
            <a:r>
              <a:rPr lang="en-GB" noProof="0"/>
              <a:t>x0.9 line spacing</a:t>
            </a:r>
          </a:p>
        </p:txBody>
      </p:sp>
      <p:pic>
        <p:nvPicPr>
          <p:cNvPr id="11" name="Graphic 10">
            <a:extLst>
              <a:ext uri="{FF2B5EF4-FFF2-40B4-BE49-F238E27FC236}">
                <a16:creationId xmlns:a16="http://schemas.microsoft.com/office/drawing/2014/main" id="{7CDEBD75-6807-324A-A156-18AAC1B3F40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sp>
        <p:nvSpPr>
          <p:cNvPr id="13" name="Text Placeholder 11">
            <a:extLst>
              <a:ext uri="{FF2B5EF4-FFF2-40B4-BE49-F238E27FC236}">
                <a16:creationId xmlns:a16="http://schemas.microsoft.com/office/drawing/2014/main" id="{95C15A21-81C1-5443-92CE-2B24B4FF08ED}"/>
              </a:ext>
            </a:extLst>
          </p:cNvPr>
          <p:cNvSpPr>
            <a:spLocks noGrp="1"/>
          </p:cNvSpPr>
          <p:nvPr>
            <p:ph type="body" sz="quarter" idx="15" hasCustomPrompt="1"/>
          </p:nvPr>
        </p:nvSpPr>
        <p:spPr>
          <a:xfrm>
            <a:off x="708012" y="4312251"/>
            <a:ext cx="6895771" cy="370533"/>
          </a:xfrm>
          <a:prstGeom prst="rect">
            <a:avLst/>
          </a:prstGeom>
        </p:spPr>
        <p:txBody>
          <a:bodyPr lIns="0" tIns="0" rIns="0" bIns="0"/>
          <a:lstStyle>
            <a:lvl1pPr marL="0" indent="0">
              <a:lnSpc>
                <a:spcPct val="110000"/>
              </a:lnSpc>
              <a:buNone/>
              <a:defRPr sz="2000" b="0" i="0">
                <a:solidFill>
                  <a:schemeClr val="bg1">
                    <a:lumMod val="6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noProof="0"/>
              <a:t>Sub-heading 20pt, x1.1 line spacing</a:t>
            </a:r>
          </a:p>
        </p:txBody>
      </p:sp>
      <p:pic>
        <p:nvPicPr>
          <p:cNvPr id="16" name="Picture 15">
            <a:extLst>
              <a:ext uri="{FF2B5EF4-FFF2-40B4-BE49-F238E27FC236}">
                <a16:creationId xmlns:a16="http://schemas.microsoft.com/office/drawing/2014/main" id="{C7958157-0555-3C44-AAB7-42C08D104388}"/>
              </a:ext>
            </a:extLst>
          </p:cNvPr>
          <p:cNvPicPr>
            <a:picLocks noChangeAspect="1"/>
          </p:cNvPicPr>
          <p:nvPr/>
        </p:nvPicPr>
        <p:blipFill>
          <a:blip r:embed="rId5"/>
          <a:stretch>
            <a:fillRect/>
          </a:stretch>
        </p:blipFill>
        <p:spPr>
          <a:xfrm>
            <a:off x="11757208" y="593502"/>
            <a:ext cx="153821" cy="1377401"/>
          </a:xfrm>
          <a:prstGeom prst="rect">
            <a:avLst/>
          </a:prstGeom>
        </p:spPr>
      </p:pic>
      <p:pic>
        <p:nvPicPr>
          <p:cNvPr id="17" name="Picture 16">
            <a:extLst>
              <a:ext uri="{FF2B5EF4-FFF2-40B4-BE49-F238E27FC236}">
                <a16:creationId xmlns:a16="http://schemas.microsoft.com/office/drawing/2014/main" id="{7EC39C3B-515C-4E46-ADFE-E4D90FAE5207}"/>
              </a:ext>
            </a:extLst>
          </p:cNvPr>
          <p:cNvPicPr>
            <a:picLocks noChangeAspect="1"/>
          </p:cNvPicPr>
          <p:nvPr/>
        </p:nvPicPr>
        <p:blipFill>
          <a:blip r:embed="rId6"/>
          <a:stretch>
            <a:fillRect/>
          </a:stretch>
        </p:blipFill>
        <p:spPr>
          <a:xfrm>
            <a:off x="11701559" y="240422"/>
            <a:ext cx="265119" cy="260299"/>
          </a:xfrm>
          <a:prstGeom prst="rect">
            <a:avLst/>
          </a:prstGeom>
        </p:spPr>
      </p:pic>
    </p:spTree>
    <p:extLst>
      <p:ext uri="{BB962C8B-B14F-4D97-AF65-F5344CB8AC3E}">
        <p14:creationId xmlns:p14="http://schemas.microsoft.com/office/powerpoint/2010/main" val="557019757"/>
      </p:ext>
    </p:extLst>
  </p:cSld>
  <p:clrMapOvr>
    <a:masterClrMapping/>
  </p:clrMapOvr>
  <p:extLst>
    <p:ext uri="{DCECCB84-F9BA-43D5-87BE-67443E8EF086}">
      <p15:sldGuideLst xmlns:p15="http://schemas.microsoft.com/office/powerpoint/2012/main">
        <p15:guide id="2" pos="438">
          <p15:clr>
            <a:srgbClr val="FBAE40"/>
          </p15:clr>
        </p15:guide>
        <p15:guide id="3" orient="horz" pos="2636">
          <p15:clr>
            <a:srgbClr val="FBAE40"/>
          </p15:clr>
        </p15:guide>
        <p15:guide id="4" orient="horz" pos="29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727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BLUE DIVIDER with ENSO">
    <p:bg>
      <p:bgPr>
        <a:solidFill>
          <a:schemeClr val="tx2"/>
        </a:solidFill>
        <a:effectLst/>
      </p:bgPr>
    </p:bg>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79A80EE4-5968-804C-9D66-204B302F6112}"/>
              </a:ext>
            </a:extLst>
          </p:cNvPr>
          <p:cNvSpPr>
            <a:spLocks noGrp="1"/>
          </p:cNvSpPr>
          <p:nvPr>
            <p:ph type="body" sz="quarter" idx="10" hasCustomPrompt="1"/>
          </p:nvPr>
        </p:nvSpPr>
        <p:spPr>
          <a:xfrm>
            <a:off x="70801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bg1"/>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General: </a:t>
            </a:r>
            <a:br>
              <a:rPr lang="en-GB" noProof="0"/>
            </a:br>
            <a:r>
              <a:rPr lang="en-GB" noProof="0"/>
              <a:t>36pt size</a:t>
            </a:r>
            <a:br>
              <a:rPr lang="en-GB" noProof="0"/>
            </a:br>
            <a:r>
              <a:rPr lang="en-GB" noProof="0"/>
              <a:t>x0.9 line spacing</a:t>
            </a:r>
          </a:p>
        </p:txBody>
      </p:sp>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3600" y="6456396"/>
            <a:ext cx="796218" cy="115608"/>
          </a:xfrm>
          <a:prstGeom prst="rect">
            <a:avLst/>
          </a:prstGeom>
        </p:spPr>
      </p:pic>
      <p:sp>
        <p:nvSpPr>
          <p:cNvPr id="8" name="Text Placeholder 11">
            <a:extLst>
              <a:ext uri="{FF2B5EF4-FFF2-40B4-BE49-F238E27FC236}">
                <a16:creationId xmlns:a16="http://schemas.microsoft.com/office/drawing/2014/main" id="{FA259540-FDFC-CD4D-9716-4A7DBE70FBDB}"/>
              </a:ext>
            </a:extLst>
          </p:cNvPr>
          <p:cNvSpPr>
            <a:spLocks noGrp="1"/>
          </p:cNvSpPr>
          <p:nvPr>
            <p:ph type="body" sz="quarter" idx="15" hasCustomPrompt="1"/>
          </p:nvPr>
        </p:nvSpPr>
        <p:spPr>
          <a:xfrm>
            <a:off x="708012" y="4312251"/>
            <a:ext cx="6895771" cy="370533"/>
          </a:xfrm>
          <a:prstGeom prst="rect">
            <a:avLst/>
          </a:prstGeom>
        </p:spPr>
        <p:txBody>
          <a:bodyPr lIns="0" tIns="0" rIns="0" bIns="0"/>
          <a:lstStyle>
            <a:lvl1pPr marL="0" indent="0">
              <a:lnSpc>
                <a:spcPct val="110000"/>
              </a:lnSpc>
              <a:buNone/>
              <a:defRPr sz="2000" b="0" i="0">
                <a:solidFill>
                  <a:schemeClr val="bg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noProof="0"/>
              <a:t>Sub-heading 20pt, x1.1 line spacing</a:t>
            </a:r>
          </a:p>
        </p:txBody>
      </p:sp>
      <p:pic>
        <p:nvPicPr>
          <p:cNvPr id="13" name="Picture 12">
            <a:extLst>
              <a:ext uri="{FF2B5EF4-FFF2-40B4-BE49-F238E27FC236}">
                <a16:creationId xmlns:a16="http://schemas.microsoft.com/office/drawing/2014/main" id="{B6F6B25B-13A1-B84F-9993-5DCD80B8736E}"/>
              </a:ext>
            </a:extLst>
          </p:cNvPr>
          <p:cNvPicPr>
            <a:picLocks noChangeAspect="1"/>
          </p:cNvPicPr>
          <p:nvPr/>
        </p:nvPicPr>
        <p:blipFill>
          <a:blip r:embed="rId4"/>
          <a:stretch>
            <a:fillRect/>
          </a:stretch>
        </p:blipFill>
        <p:spPr>
          <a:xfrm>
            <a:off x="11757208" y="593502"/>
            <a:ext cx="153821" cy="1377401"/>
          </a:xfrm>
          <a:prstGeom prst="rect">
            <a:avLst/>
          </a:prstGeom>
        </p:spPr>
      </p:pic>
      <p:pic>
        <p:nvPicPr>
          <p:cNvPr id="14" name="Picture 13">
            <a:extLst>
              <a:ext uri="{FF2B5EF4-FFF2-40B4-BE49-F238E27FC236}">
                <a16:creationId xmlns:a16="http://schemas.microsoft.com/office/drawing/2014/main" id="{DB80B06D-EC75-9943-99EC-A73B2EE8D2EC}"/>
              </a:ext>
            </a:extLst>
          </p:cNvPr>
          <p:cNvPicPr>
            <a:picLocks noChangeAspect="1"/>
          </p:cNvPicPr>
          <p:nvPr/>
        </p:nvPicPr>
        <p:blipFill>
          <a:blip r:embed="rId5"/>
          <a:stretch>
            <a:fillRect/>
          </a:stretch>
        </p:blipFill>
        <p:spPr>
          <a:xfrm>
            <a:off x="11701559" y="240422"/>
            <a:ext cx="265119" cy="260299"/>
          </a:xfrm>
          <a:prstGeom prst="rect">
            <a:avLst/>
          </a:prstGeom>
        </p:spPr>
      </p:pic>
      <p:pic>
        <p:nvPicPr>
          <p:cNvPr id="15" name="Picture 14">
            <a:extLst>
              <a:ext uri="{FF2B5EF4-FFF2-40B4-BE49-F238E27FC236}">
                <a16:creationId xmlns:a16="http://schemas.microsoft.com/office/drawing/2014/main" id="{D62C2333-F52C-204F-A8E2-5CB4FAC73ECF}"/>
              </a:ext>
            </a:extLst>
          </p:cNvPr>
          <p:cNvPicPr>
            <a:picLocks noChangeAspect="1"/>
          </p:cNvPicPr>
          <p:nvPr/>
        </p:nvPicPr>
        <p:blipFill>
          <a:blip r:embed="rId6">
            <a:duotone>
              <a:schemeClr val="bg2">
                <a:shade val="45000"/>
                <a:satMod val="135000"/>
              </a:schemeClr>
              <a:prstClr val="white"/>
            </a:duotone>
            <a:alphaModFix amt="35000"/>
          </a:blip>
          <a:stretch>
            <a:fillRect/>
          </a:stretch>
        </p:blipFill>
        <p:spPr>
          <a:xfrm>
            <a:off x="4715933" y="2500365"/>
            <a:ext cx="7476067" cy="4357635"/>
          </a:xfrm>
          <a:prstGeom prst="rect">
            <a:avLst/>
          </a:prstGeom>
        </p:spPr>
      </p:pic>
    </p:spTree>
    <p:extLst>
      <p:ext uri="{BB962C8B-B14F-4D97-AF65-F5344CB8AC3E}">
        <p14:creationId xmlns:p14="http://schemas.microsoft.com/office/powerpoint/2010/main" val="1364544396"/>
      </p:ext>
    </p:extLst>
  </p:cSld>
  <p:clrMapOvr>
    <a:masterClrMapping/>
  </p:clrMapOvr>
  <p:extLst>
    <p:ext uri="{DCECCB84-F9BA-43D5-87BE-67443E8EF086}">
      <p15:sldGuideLst xmlns:p15="http://schemas.microsoft.com/office/powerpoint/2012/main">
        <p15:guide id="1" orient="horz" pos="2636">
          <p15:clr>
            <a:srgbClr val="FBAE40"/>
          </p15:clr>
        </p15:guide>
        <p15:guide id="2" orient="horz" pos="295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WHITE DIVIDER with ENS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405F1F-224E-8F41-B50D-CB0937BA7FCD}"/>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sp>
        <p:nvSpPr>
          <p:cNvPr id="4" name="Text Placeholder 11">
            <a:extLst>
              <a:ext uri="{FF2B5EF4-FFF2-40B4-BE49-F238E27FC236}">
                <a16:creationId xmlns:a16="http://schemas.microsoft.com/office/drawing/2014/main" id="{79A80EE4-5968-804C-9D66-204B302F6112}"/>
              </a:ext>
            </a:extLst>
          </p:cNvPr>
          <p:cNvSpPr>
            <a:spLocks noGrp="1"/>
          </p:cNvSpPr>
          <p:nvPr>
            <p:ph type="body" sz="quarter" idx="10" hasCustomPrompt="1"/>
          </p:nvPr>
        </p:nvSpPr>
        <p:spPr>
          <a:xfrm>
            <a:off x="708013" y="2681103"/>
            <a:ext cx="7204784" cy="1495794"/>
          </a:xfrm>
          <a:prstGeom prst="rect">
            <a:avLst/>
          </a:prstGeom>
        </p:spPr>
        <p:txBody>
          <a:bodyPr lIns="0" tIns="0" rIns="0" bIns="0" anchor="b" anchorCtr="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kumimoji="0" lang="en-GB" sz="3600" b="1" i="0" u="none" strike="noStrike" kern="1200" cap="none" spc="0" normalizeH="0" baseline="0" noProof="0">
                <a:ln>
                  <a:noFill/>
                </a:ln>
                <a:solidFill>
                  <a:schemeClr val="tx2"/>
                </a:solidFill>
                <a:effectLst/>
                <a:uLnTx/>
                <a:uFillTx/>
                <a:latin typeface="Arial" panose="020B0604020202020204" pitchFamily="34" charset="0"/>
                <a:ea typeface="Helvetica Neue Medium" panose="02000503000000020004" pitchFamily="2" charset="0"/>
                <a:cs typeface="Arial" panose="020B0604020202020204" pitchFamily="34" charset="0"/>
              </a:defRPr>
            </a:lvl1pPr>
          </a:lstStyle>
          <a:p>
            <a:pPr lvl="0"/>
            <a:r>
              <a:rPr lang="en-GB" noProof="0"/>
              <a:t>General: </a:t>
            </a:r>
            <a:br>
              <a:rPr lang="en-GB" noProof="0"/>
            </a:br>
            <a:r>
              <a:rPr lang="en-GB" noProof="0"/>
              <a:t>36pt size</a:t>
            </a:r>
            <a:br>
              <a:rPr lang="en-GB" noProof="0"/>
            </a:br>
            <a:r>
              <a:rPr lang="en-GB" noProof="0"/>
              <a:t>x0.9 line spacing</a:t>
            </a:r>
          </a:p>
        </p:txBody>
      </p:sp>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sp>
        <p:nvSpPr>
          <p:cNvPr id="8" name="Text Placeholder 11">
            <a:extLst>
              <a:ext uri="{FF2B5EF4-FFF2-40B4-BE49-F238E27FC236}">
                <a16:creationId xmlns:a16="http://schemas.microsoft.com/office/drawing/2014/main" id="{FA259540-FDFC-CD4D-9716-4A7DBE70FBDB}"/>
              </a:ext>
            </a:extLst>
          </p:cNvPr>
          <p:cNvSpPr>
            <a:spLocks noGrp="1"/>
          </p:cNvSpPr>
          <p:nvPr>
            <p:ph type="body" sz="quarter" idx="15" hasCustomPrompt="1"/>
          </p:nvPr>
        </p:nvSpPr>
        <p:spPr>
          <a:xfrm>
            <a:off x="708012" y="4320000"/>
            <a:ext cx="6895771" cy="370533"/>
          </a:xfrm>
          <a:prstGeom prst="rect">
            <a:avLst/>
          </a:prstGeom>
        </p:spPr>
        <p:txBody>
          <a:bodyPr lIns="0" tIns="0" rIns="0" bIns="0"/>
          <a:lstStyle>
            <a:lvl1pPr marL="0" indent="0">
              <a:lnSpc>
                <a:spcPct val="110000"/>
              </a:lnSpc>
              <a:buNone/>
              <a:defRPr sz="2000" b="0" i="0">
                <a:solidFill>
                  <a:schemeClr val="tx1">
                    <a:lumMod val="50000"/>
                    <a:lumOff val="50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noProof="0"/>
              <a:t>Sub-heading 20pt, x1.1 line spacing</a:t>
            </a:r>
          </a:p>
        </p:txBody>
      </p:sp>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15" name="TextBox 14">
            <a:extLst>
              <a:ext uri="{FF2B5EF4-FFF2-40B4-BE49-F238E27FC236}">
                <a16:creationId xmlns:a16="http://schemas.microsoft.com/office/drawing/2014/main" id="{C48913BE-4B50-8B41-9CAD-A48BBC1EFB35}"/>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6" name="Slide Number Placeholder 1">
            <a:extLst>
              <a:ext uri="{FF2B5EF4-FFF2-40B4-BE49-F238E27FC236}">
                <a16:creationId xmlns:a16="http://schemas.microsoft.com/office/drawing/2014/main" id="{F04ECD62-506D-2041-815C-CCD1F9EBFC19}"/>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1" name="Picture 10">
            <a:extLst>
              <a:ext uri="{FF2B5EF4-FFF2-40B4-BE49-F238E27FC236}">
                <a16:creationId xmlns:a16="http://schemas.microsoft.com/office/drawing/2014/main" id="{1479FB65-3E86-5C48-9BE6-3711DAAA9F00}"/>
              </a:ext>
            </a:extLst>
          </p:cNvPr>
          <p:cNvPicPr>
            <a:picLocks noChangeAspect="1"/>
          </p:cNvPicPr>
          <p:nvPr/>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1278530094"/>
      </p:ext>
    </p:extLst>
  </p:cSld>
  <p:clrMapOvr>
    <a:masterClrMapping/>
  </p:clrMapOvr>
  <p:extLst>
    <p:ext uri="{DCECCB84-F9BA-43D5-87BE-67443E8EF086}">
      <p15:sldGuideLst xmlns:p15="http://schemas.microsoft.com/office/powerpoint/2012/main">
        <p15:guide id="1" orient="horz" pos="2636">
          <p15:clr>
            <a:srgbClr val="FBAE40"/>
          </p15:clr>
        </p15:guide>
        <p15:guide id="2" orient="horz" pos="295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BLANK SLIDE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871A947-1419-ED4B-AA4A-5313B97F554C}"/>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11" name="TextBox 10">
            <a:extLst>
              <a:ext uri="{FF2B5EF4-FFF2-40B4-BE49-F238E27FC236}">
                <a16:creationId xmlns:a16="http://schemas.microsoft.com/office/drawing/2014/main" id="{9F15BEAF-3BD7-0D44-9280-9C941E893C0F}"/>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3" name="Slide Number Placeholder 1">
            <a:extLst>
              <a:ext uri="{FF2B5EF4-FFF2-40B4-BE49-F238E27FC236}">
                <a16:creationId xmlns:a16="http://schemas.microsoft.com/office/drawing/2014/main" id="{C3F16236-9598-7349-8FC4-A40DABA1287E}"/>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8" name="Picture 7">
            <a:extLst>
              <a:ext uri="{FF2B5EF4-FFF2-40B4-BE49-F238E27FC236}">
                <a16:creationId xmlns:a16="http://schemas.microsoft.com/office/drawing/2014/main" id="{0682C988-3762-E74C-B606-05FFBDCE0A39}"/>
              </a:ext>
            </a:extLst>
          </p:cNvPr>
          <p:cNvPicPr>
            <a:picLocks noChangeAspect="1"/>
          </p:cNvPicPr>
          <p:nvPr/>
        </p:nvPicPr>
        <p:blipFill>
          <a:blip r:embed="rId6"/>
          <a:stretch>
            <a:fillRect/>
          </a:stretch>
        </p:blipFill>
        <p:spPr>
          <a:xfrm>
            <a:off x="11691807" y="240422"/>
            <a:ext cx="265119" cy="260299"/>
          </a:xfrm>
          <a:prstGeom prst="rect">
            <a:avLst/>
          </a:prstGeom>
        </p:spPr>
      </p:pic>
    </p:spTree>
    <p:extLst>
      <p:ext uri="{BB962C8B-B14F-4D97-AF65-F5344CB8AC3E}">
        <p14:creationId xmlns:p14="http://schemas.microsoft.com/office/powerpoint/2010/main" val="2565009174"/>
      </p:ext>
    </p:extLst>
  </p:cSld>
  <p:clrMapOvr>
    <a:masterClrMapping/>
  </p:clrMapOvr>
  <p:extLst>
    <p:ext uri="{DCECCB84-F9BA-43D5-87BE-67443E8EF086}">
      <p15:sldGuideLst xmlns:p15="http://schemas.microsoft.com/office/powerpoint/2012/main">
        <p15:guide id="1" orient="horz" pos="57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ITLE ONLY with ENSO">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9275A42-CF36-B843-A551-11954DC2DD2C}"/>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6" name="Title 8">
            <a:extLst>
              <a:ext uri="{FF2B5EF4-FFF2-40B4-BE49-F238E27FC236}">
                <a16:creationId xmlns:a16="http://schemas.microsoft.com/office/drawing/2014/main" id="{DD891614-3722-6E4C-9535-16D5508CC8C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Title only, 24pt, x0.9 line spacing</a:t>
            </a:r>
          </a:p>
        </p:txBody>
      </p:sp>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3" name="Picture 12">
            <a:extLst>
              <a:ext uri="{FF2B5EF4-FFF2-40B4-BE49-F238E27FC236}">
                <a16:creationId xmlns:a16="http://schemas.microsoft.com/office/drawing/2014/main" id="{36D06DB3-1E1D-3447-9435-B6BC5F4CC066}"/>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 name="Footer Placeholder 1"/>
          <p:cNvSpPr>
            <a:spLocks noGrp="1"/>
          </p:cNvSpPr>
          <p:nvPr>
            <p:ph type="ftr" sz="quarter" idx="10"/>
          </p:nvPr>
        </p:nvSpPr>
        <p:spPr/>
        <p:txBody>
          <a:bodyPr/>
          <a:lstStyle/>
          <a:p>
            <a:endParaRPr lang="en-GB"/>
          </a:p>
        </p:txBody>
      </p:sp>
    </p:spTree>
    <p:extLst>
      <p:ext uri="{BB962C8B-B14F-4D97-AF65-F5344CB8AC3E}">
        <p14:creationId xmlns:p14="http://schemas.microsoft.com/office/powerpoint/2010/main" val="3251012408"/>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ITLE &amp; SUBHEAD with ENS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ECF359-C28D-4447-A8F8-02E1562F97CA}"/>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6" name="Title 8">
            <a:extLst>
              <a:ext uri="{FF2B5EF4-FFF2-40B4-BE49-F238E27FC236}">
                <a16:creationId xmlns:a16="http://schemas.microsoft.com/office/drawing/2014/main" id="{DD891614-3722-6E4C-9535-16D5508CC8C2}"/>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Title &amp; subheading, 24pt, x0.9 line spacing</a:t>
            </a:r>
          </a:p>
        </p:txBody>
      </p:sp>
      <p:sp>
        <p:nvSpPr>
          <p:cNvPr id="7" name="Content Placeholder 4">
            <a:extLst>
              <a:ext uri="{FF2B5EF4-FFF2-40B4-BE49-F238E27FC236}">
                <a16:creationId xmlns:a16="http://schemas.microsoft.com/office/drawing/2014/main" id="{734E9A17-9350-9249-AE4A-DDD6CEA97EC1}"/>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16635"/>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2023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pic>
        <p:nvPicPr>
          <p:cNvPr id="13" name="Picture 12">
            <a:extLst>
              <a:ext uri="{FF2B5EF4-FFF2-40B4-BE49-F238E27FC236}">
                <a16:creationId xmlns:a16="http://schemas.microsoft.com/office/drawing/2014/main" id="{36D06DB3-1E1D-3447-9435-B6BC5F4CC066}"/>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 name="Footer Placeholder 1"/>
          <p:cNvSpPr>
            <a:spLocks noGrp="1"/>
          </p:cNvSpPr>
          <p:nvPr>
            <p:ph type="ftr" sz="quarter" idx="13"/>
          </p:nvPr>
        </p:nvSpPr>
        <p:spPr/>
        <p:txBody>
          <a:bodyPr/>
          <a:lstStyle/>
          <a:p>
            <a:endParaRPr lang="en-GB"/>
          </a:p>
        </p:txBody>
      </p:sp>
    </p:spTree>
    <p:extLst>
      <p:ext uri="{BB962C8B-B14F-4D97-AF65-F5344CB8AC3E}">
        <p14:creationId xmlns:p14="http://schemas.microsoft.com/office/powerpoint/2010/main" val="1983406825"/>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AGENDA with ENSO">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876F022-6DEE-2D4A-B638-C9B87412ED41}"/>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5" name="Title 8">
            <a:extLst>
              <a:ext uri="{FF2B5EF4-FFF2-40B4-BE49-F238E27FC236}">
                <a16:creationId xmlns:a16="http://schemas.microsoft.com/office/drawing/2014/main" id="{DE17B1A0-7F3D-9F40-8842-A0BE049CBA6D}"/>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noProof="0"/>
              <a:t>Agenda, 24pt, x0.9 line spacing</a:t>
            </a:r>
          </a:p>
        </p:txBody>
      </p:sp>
      <p:sp>
        <p:nvSpPr>
          <p:cNvPr id="16" name="Text Placeholder 2">
            <a:extLst>
              <a:ext uri="{FF2B5EF4-FFF2-40B4-BE49-F238E27FC236}">
                <a16:creationId xmlns:a16="http://schemas.microsoft.com/office/drawing/2014/main" id="{8F9257A1-5BC2-3142-8C2F-94DB453742B4}"/>
              </a:ext>
            </a:extLst>
          </p:cNvPr>
          <p:cNvSpPr>
            <a:spLocks noGrp="1"/>
          </p:cNvSpPr>
          <p:nvPr>
            <p:ph type="body" sz="quarter" idx="17" hasCustomPrompt="1"/>
          </p:nvPr>
        </p:nvSpPr>
        <p:spPr>
          <a:xfrm>
            <a:off x="701210" y="1557339"/>
            <a:ext cx="9355604" cy="4528612"/>
          </a:xfrm>
          <a:prstGeom prst="rect">
            <a:avLst/>
          </a:prstGeom>
        </p:spPr>
        <p:txBody>
          <a:bodyPr lIns="0" tIns="0" rIns="0" bIns="0"/>
          <a:lstStyle>
            <a:lvl1pPr marL="0" indent="0" defTabSz="360000">
              <a:lnSpc>
                <a:spcPct val="110000"/>
              </a:lnSpc>
              <a:spcBef>
                <a:spcPts val="1600"/>
              </a:spcBef>
              <a:buNone/>
              <a:defRPr sz="1600" b="1"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288000" indent="0">
              <a:lnSpc>
                <a:spcPct val="110000"/>
              </a:lnSpc>
              <a:buNone/>
              <a:defRPr sz="1400">
                <a:solidFill>
                  <a:schemeClr val="bg1">
                    <a:lumMod val="50000"/>
                  </a:schemeClr>
                </a:solidFill>
                <a:latin typeface="Arial" panose="020B0604020202020204" pitchFamily="34" charset="0"/>
                <a:cs typeface="Arial" panose="020B0604020202020204" pitchFamily="34" charset="0"/>
              </a:defRPr>
            </a:lvl2pPr>
          </a:lstStyle>
          <a:p>
            <a:pPr lvl="0"/>
            <a:r>
              <a:rPr lang="en-GB" noProof="0"/>
              <a:t>01 Title</a:t>
            </a:r>
          </a:p>
          <a:p>
            <a:pPr lvl="1"/>
            <a:r>
              <a:rPr lang="en-GB" noProof="0"/>
              <a:t>Second level</a:t>
            </a:r>
          </a:p>
        </p:txBody>
      </p:sp>
      <p:pic>
        <p:nvPicPr>
          <p:cNvPr id="13" name="Picture 12">
            <a:extLst>
              <a:ext uri="{FF2B5EF4-FFF2-40B4-BE49-F238E27FC236}">
                <a16:creationId xmlns:a16="http://schemas.microsoft.com/office/drawing/2014/main" id="{8A922C78-D75F-7841-9A19-8C5CB61BAECA}"/>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 name="Footer Placeholder 1"/>
          <p:cNvSpPr>
            <a:spLocks noGrp="1"/>
          </p:cNvSpPr>
          <p:nvPr>
            <p:ph type="ftr" sz="quarter" idx="18"/>
          </p:nvPr>
        </p:nvSpPr>
        <p:spPr/>
        <p:txBody>
          <a:bodyPr/>
          <a:lstStyle/>
          <a:p>
            <a:endParaRPr lang="en-GB"/>
          </a:p>
        </p:txBody>
      </p:sp>
    </p:spTree>
    <p:extLst>
      <p:ext uri="{BB962C8B-B14F-4D97-AF65-F5344CB8AC3E}">
        <p14:creationId xmlns:p14="http://schemas.microsoft.com/office/powerpoint/2010/main" val="175489707"/>
      </p:ext>
    </p:extLst>
  </p:cSld>
  <p:clrMapOvr>
    <a:masterClrMapping/>
  </p:clrMapOvr>
  <p:extLst>
    <p:ext uri="{DCECCB84-F9BA-43D5-87BE-67443E8EF086}">
      <p15:sldGuideLst xmlns:p15="http://schemas.microsoft.com/office/powerpoint/2012/main">
        <p15:guide id="1" orient="horz" pos="3838">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SINGLE TEXT BOX with ENS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28490F-C7C4-3D4F-8882-D1DC81395942}"/>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8" name="Title 8">
            <a:extLst>
              <a:ext uri="{FF2B5EF4-FFF2-40B4-BE49-F238E27FC236}">
                <a16:creationId xmlns:a16="http://schemas.microsoft.com/office/drawing/2014/main" id="{6228C18C-13D6-DD4D-8EC2-00C1200320BA}"/>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Single text box, 24pt, x0.9 line spacing</a:t>
            </a:r>
          </a:p>
        </p:txBody>
      </p:sp>
      <p:sp>
        <p:nvSpPr>
          <p:cNvPr id="19" name="Text Placeholder 2">
            <a:extLst>
              <a:ext uri="{FF2B5EF4-FFF2-40B4-BE49-F238E27FC236}">
                <a16:creationId xmlns:a16="http://schemas.microsoft.com/office/drawing/2014/main" id="{9C22F7E0-095D-3A41-8017-8233DDD05933}"/>
              </a:ext>
            </a:extLst>
          </p:cNvPr>
          <p:cNvSpPr>
            <a:spLocks noGrp="1"/>
          </p:cNvSpPr>
          <p:nvPr>
            <p:ph type="body" sz="quarter" idx="14" hasCustomPrompt="1"/>
          </p:nvPr>
        </p:nvSpPr>
        <p:spPr>
          <a:xfrm>
            <a:off x="704503" y="1557339"/>
            <a:ext cx="9360000" cy="4528612"/>
          </a:xfrm>
          <a:prstGeom prst="rect">
            <a:avLst/>
          </a:prstGeom>
        </p:spPr>
        <p:txBody>
          <a:bodyPr lIns="0" tIns="0" rIns="0" bIns="0"/>
          <a:lstStyle>
            <a:lvl1pPr marL="180000" indent="-180000">
              <a:lnSpc>
                <a:spcPct val="110000"/>
              </a:lnSpc>
              <a:spcBef>
                <a:spcPts val="1200"/>
              </a:spcBef>
              <a:buClr>
                <a:schemeClr val="tx2"/>
              </a:buClr>
              <a:buFont typeface="Arial" panose="020B0604020202020204" pitchFamily="34" charset="0"/>
              <a:buChar char="•"/>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indent="0">
              <a:lnSpc>
                <a:spcPct val="110000"/>
              </a:lnSpc>
              <a:spcBef>
                <a:spcPts val="1600"/>
              </a:spcBef>
              <a:buClr>
                <a:schemeClr val="bg1">
                  <a:lumMod val="65000"/>
                </a:schemeClr>
              </a:buClr>
              <a:buNone/>
              <a:defRPr sz="1400">
                <a:solidFill>
                  <a:schemeClr val="bg1">
                    <a:lumMod val="50000"/>
                  </a:schemeClr>
                </a:solidFill>
              </a:defRPr>
            </a:lvl2pPr>
            <a:lvl3pPr marL="360000" indent="0">
              <a:lnSpc>
                <a:spcPct val="110000"/>
              </a:lnSpc>
              <a:spcBef>
                <a:spcPts val="1600"/>
              </a:spcBef>
              <a:buClr>
                <a:schemeClr val="bg1">
                  <a:lumMod val="65000"/>
                </a:schemeClr>
              </a:buClr>
              <a:buNone/>
              <a:defRPr sz="1400">
                <a:solidFill>
                  <a:schemeClr val="bg1">
                    <a:lumMod val="65000"/>
                  </a:schemeClr>
                </a:solidFill>
              </a:defRPr>
            </a:lvl3pPr>
            <a:lvl4pPr marL="540000" indent="0">
              <a:lnSpc>
                <a:spcPct val="110000"/>
              </a:lnSpc>
              <a:spcBef>
                <a:spcPts val="1600"/>
              </a:spcBef>
              <a:buClr>
                <a:schemeClr val="bg1">
                  <a:lumMod val="65000"/>
                </a:schemeClr>
              </a:buClr>
              <a:buNone/>
              <a:defRPr sz="1200">
                <a:solidFill>
                  <a:schemeClr val="bg1">
                    <a:lumMod val="65000"/>
                  </a:schemeClr>
                </a:solidFill>
              </a:defRPr>
            </a:lvl4pPr>
            <a:lvl5pPr marL="720000" indent="0">
              <a:lnSpc>
                <a:spcPct val="110000"/>
              </a:lnSpc>
              <a:spcBef>
                <a:spcPts val="1600"/>
              </a:spcBef>
              <a:buClr>
                <a:schemeClr val="bg1">
                  <a:lumMod val="65000"/>
                </a:schemeClr>
              </a:buClr>
              <a:buNone/>
              <a:defRPr sz="1200">
                <a:solidFill>
                  <a:schemeClr val="bg1">
                    <a:lumMod val="65000"/>
                  </a:schemeClr>
                </a:solidFill>
              </a:defRPr>
            </a:lvl5pPr>
          </a:lstStyle>
          <a:p>
            <a:pPr lvl="0"/>
            <a:r>
              <a:rPr lang="en-GB" noProof="0"/>
              <a:t>Click to edit Master text styles</a:t>
            </a:r>
          </a:p>
        </p:txBody>
      </p:sp>
      <p:pic>
        <p:nvPicPr>
          <p:cNvPr id="15" name="Picture 14">
            <a:extLst>
              <a:ext uri="{FF2B5EF4-FFF2-40B4-BE49-F238E27FC236}">
                <a16:creationId xmlns:a16="http://schemas.microsoft.com/office/drawing/2014/main" id="{08078823-491D-4D4C-8719-45561C9F5C3A}"/>
              </a:ext>
            </a:extLst>
          </p:cNvPr>
          <p:cNvPicPr>
            <a:picLocks noChangeAspect="1"/>
          </p:cNvPicPr>
          <p:nvPr/>
        </p:nvPicPr>
        <p:blipFill>
          <a:blip r:embed="rId6"/>
          <a:stretch>
            <a:fillRect/>
          </a:stretch>
        </p:blipFill>
        <p:spPr>
          <a:xfrm>
            <a:off x="11691807" y="240422"/>
            <a:ext cx="265119" cy="260299"/>
          </a:xfrm>
          <a:prstGeom prst="rect">
            <a:avLst/>
          </a:prstGeom>
        </p:spPr>
      </p:pic>
      <p:sp>
        <p:nvSpPr>
          <p:cNvPr id="2" name="Footer Placeholder 1"/>
          <p:cNvSpPr>
            <a:spLocks noGrp="1"/>
          </p:cNvSpPr>
          <p:nvPr>
            <p:ph type="ftr" sz="quarter" idx="15"/>
          </p:nvPr>
        </p:nvSpPr>
        <p:spPr/>
        <p:txBody>
          <a:bodyPr/>
          <a:lstStyle/>
          <a:p>
            <a:endParaRPr lang="en-GB"/>
          </a:p>
        </p:txBody>
      </p:sp>
    </p:spTree>
    <p:extLst>
      <p:ext uri="{BB962C8B-B14F-4D97-AF65-F5344CB8AC3E}">
        <p14:creationId xmlns:p14="http://schemas.microsoft.com/office/powerpoint/2010/main" val="364554339"/>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SINGLE TEXT BOX + SUBHEAD with ENS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28490F-C7C4-3D4F-8882-D1DC81395942}"/>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8" name="Title 8">
            <a:extLst>
              <a:ext uri="{FF2B5EF4-FFF2-40B4-BE49-F238E27FC236}">
                <a16:creationId xmlns:a16="http://schemas.microsoft.com/office/drawing/2014/main" id="{6228C18C-13D6-DD4D-8EC2-00C1200320BA}"/>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Single text box with subhead</a:t>
            </a:r>
          </a:p>
        </p:txBody>
      </p:sp>
      <p:sp>
        <p:nvSpPr>
          <p:cNvPr id="19" name="Text Placeholder 2">
            <a:extLst>
              <a:ext uri="{FF2B5EF4-FFF2-40B4-BE49-F238E27FC236}">
                <a16:creationId xmlns:a16="http://schemas.microsoft.com/office/drawing/2014/main" id="{9C22F7E0-095D-3A41-8017-8233DDD05933}"/>
              </a:ext>
            </a:extLst>
          </p:cNvPr>
          <p:cNvSpPr>
            <a:spLocks noGrp="1"/>
          </p:cNvSpPr>
          <p:nvPr>
            <p:ph type="body" sz="quarter" idx="14" hasCustomPrompt="1"/>
          </p:nvPr>
        </p:nvSpPr>
        <p:spPr>
          <a:xfrm>
            <a:off x="704503" y="1808163"/>
            <a:ext cx="9360000" cy="4277787"/>
          </a:xfrm>
          <a:prstGeom prst="rect">
            <a:avLst/>
          </a:prstGeom>
        </p:spPr>
        <p:txBody>
          <a:bodyPr lIns="0" tIns="0" rIns="0" bIns="0"/>
          <a:lstStyle>
            <a:lvl1pPr marL="180000" indent="-180000">
              <a:lnSpc>
                <a:spcPct val="110000"/>
              </a:lnSpc>
              <a:spcBef>
                <a:spcPts val="1200"/>
              </a:spcBef>
              <a:buClr>
                <a:schemeClr val="tx2"/>
              </a:buClr>
              <a:buFont typeface="Arial" panose="020B0604020202020204" pitchFamily="34" charset="0"/>
              <a:buChar char="•"/>
              <a:defRPr sz="14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indent="0">
              <a:lnSpc>
                <a:spcPct val="110000"/>
              </a:lnSpc>
              <a:spcBef>
                <a:spcPts val="1600"/>
              </a:spcBef>
              <a:buClr>
                <a:schemeClr val="bg1">
                  <a:lumMod val="65000"/>
                </a:schemeClr>
              </a:buClr>
              <a:buNone/>
              <a:defRPr sz="1400">
                <a:solidFill>
                  <a:schemeClr val="bg1">
                    <a:lumMod val="50000"/>
                  </a:schemeClr>
                </a:solidFill>
              </a:defRPr>
            </a:lvl2pPr>
            <a:lvl3pPr marL="360000" indent="0">
              <a:lnSpc>
                <a:spcPct val="110000"/>
              </a:lnSpc>
              <a:spcBef>
                <a:spcPts val="1600"/>
              </a:spcBef>
              <a:buClr>
                <a:schemeClr val="bg1">
                  <a:lumMod val="65000"/>
                </a:schemeClr>
              </a:buClr>
              <a:buNone/>
              <a:defRPr sz="1400">
                <a:solidFill>
                  <a:schemeClr val="bg1">
                    <a:lumMod val="65000"/>
                  </a:schemeClr>
                </a:solidFill>
              </a:defRPr>
            </a:lvl3pPr>
            <a:lvl4pPr marL="540000" indent="0">
              <a:lnSpc>
                <a:spcPct val="110000"/>
              </a:lnSpc>
              <a:spcBef>
                <a:spcPts val="1600"/>
              </a:spcBef>
              <a:buClr>
                <a:schemeClr val="bg1">
                  <a:lumMod val="65000"/>
                </a:schemeClr>
              </a:buClr>
              <a:buNone/>
              <a:defRPr sz="1200">
                <a:solidFill>
                  <a:schemeClr val="bg1">
                    <a:lumMod val="65000"/>
                  </a:schemeClr>
                </a:solidFill>
              </a:defRPr>
            </a:lvl4pPr>
            <a:lvl5pPr marL="720000" indent="0">
              <a:lnSpc>
                <a:spcPct val="110000"/>
              </a:lnSpc>
              <a:spcBef>
                <a:spcPts val="1600"/>
              </a:spcBef>
              <a:buClr>
                <a:schemeClr val="bg1">
                  <a:lumMod val="65000"/>
                </a:schemeClr>
              </a:buClr>
              <a:buNone/>
              <a:defRPr sz="1200">
                <a:solidFill>
                  <a:schemeClr val="bg1">
                    <a:lumMod val="65000"/>
                  </a:schemeClr>
                </a:solidFill>
              </a:defRPr>
            </a:lvl5pPr>
          </a:lstStyle>
          <a:p>
            <a:pPr lvl="0"/>
            <a:r>
              <a:rPr lang="en-GB" noProof="0"/>
              <a:t>Click to edit Master text styles</a:t>
            </a:r>
          </a:p>
        </p:txBody>
      </p:sp>
      <p:pic>
        <p:nvPicPr>
          <p:cNvPr id="15" name="Picture 14">
            <a:extLst>
              <a:ext uri="{FF2B5EF4-FFF2-40B4-BE49-F238E27FC236}">
                <a16:creationId xmlns:a16="http://schemas.microsoft.com/office/drawing/2014/main" id="{08078823-491D-4D4C-8719-45561C9F5C3A}"/>
              </a:ext>
            </a:extLst>
          </p:cNvPr>
          <p:cNvPicPr>
            <a:picLocks noChangeAspect="1"/>
          </p:cNvPicPr>
          <p:nvPr/>
        </p:nvPicPr>
        <p:blipFill>
          <a:blip r:embed="rId6"/>
          <a:stretch>
            <a:fillRect/>
          </a:stretch>
        </p:blipFill>
        <p:spPr>
          <a:xfrm>
            <a:off x="11691807" y="240422"/>
            <a:ext cx="265119" cy="260299"/>
          </a:xfrm>
          <a:prstGeom prst="rect">
            <a:avLst/>
          </a:prstGeom>
        </p:spPr>
      </p:pic>
      <p:sp>
        <p:nvSpPr>
          <p:cNvPr id="13" name="Content Placeholder 4">
            <a:extLst>
              <a:ext uri="{FF2B5EF4-FFF2-40B4-BE49-F238E27FC236}">
                <a16:creationId xmlns:a16="http://schemas.microsoft.com/office/drawing/2014/main" id="{8B8AD202-6FAC-4A4E-8599-841CF14FF1C0}"/>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sp>
        <p:nvSpPr>
          <p:cNvPr id="2" name="Footer Placeholder 1"/>
          <p:cNvSpPr>
            <a:spLocks noGrp="1"/>
          </p:cNvSpPr>
          <p:nvPr>
            <p:ph type="ftr" sz="quarter" idx="15"/>
          </p:nvPr>
        </p:nvSpPr>
        <p:spPr/>
        <p:txBody>
          <a:bodyPr/>
          <a:lstStyle/>
          <a:p>
            <a:endParaRPr lang="en-GB"/>
          </a:p>
        </p:txBody>
      </p:sp>
    </p:spTree>
    <p:extLst>
      <p:ext uri="{BB962C8B-B14F-4D97-AF65-F5344CB8AC3E}">
        <p14:creationId xmlns:p14="http://schemas.microsoft.com/office/powerpoint/2010/main" val="2894585114"/>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BULLET LIST with ENS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11A7275-D530-284C-AF56-4979BB1C182A}"/>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2022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8" name="Title 8">
            <a:extLst>
              <a:ext uri="{FF2B5EF4-FFF2-40B4-BE49-F238E27FC236}">
                <a16:creationId xmlns:a16="http://schemas.microsoft.com/office/drawing/2014/main" id="{6228C18C-13D6-DD4D-8EC2-00C1200320BA}"/>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Single bullet list, 24pt, x0.9 line spacing</a:t>
            </a:r>
          </a:p>
        </p:txBody>
      </p:sp>
      <p:pic>
        <p:nvPicPr>
          <p:cNvPr id="16" name="Picture 15">
            <a:extLst>
              <a:ext uri="{FF2B5EF4-FFF2-40B4-BE49-F238E27FC236}">
                <a16:creationId xmlns:a16="http://schemas.microsoft.com/office/drawing/2014/main" id="{EA077437-683D-7F47-88E9-41B3DB0CEA34}"/>
              </a:ext>
            </a:extLst>
          </p:cNvPr>
          <p:cNvPicPr>
            <a:picLocks noChangeAspect="1"/>
          </p:cNvPicPr>
          <p:nvPr/>
        </p:nvPicPr>
        <p:blipFill>
          <a:blip r:embed="rId6"/>
          <a:stretch>
            <a:fillRect/>
          </a:stretch>
        </p:blipFill>
        <p:spPr>
          <a:xfrm>
            <a:off x="11691807" y="240422"/>
            <a:ext cx="265119" cy="260299"/>
          </a:xfrm>
          <a:prstGeom prst="rect">
            <a:avLst/>
          </a:prstGeom>
        </p:spPr>
      </p:pic>
      <p:sp>
        <p:nvSpPr>
          <p:cNvPr id="3" name="Text Placeholder 2">
            <a:extLst>
              <a:ext uri="{FF2B5EF4-FFF2-40B4-BE49-F238E27FC236}">
                <a16:creationId xmlns:a16="http://schemas.microsoft.com/office/drawing/2014/main" id="{20865ECB-F56B-6D44-9414-67487FED9855}"/>
              </a:ext>
            </a:extLst>
          </p:cNvPr>
          <p:cNvSpPr>
            <a:spLocks noGrp="1"/>
          </p:cNvSpPr>
          <p:nvPr>
            <p:ph type="body" sz="quarter" idx="10"/>
          </p:nvPr>
        </p:nvSpPr>
        <p:spPr>
          <a:xfrm>
            <a:off x="695325" y="1557338"/>
            <a:ext cx="9361488" cy="4543725"/>
          </a:xfrm>
          <a:prstGeom prst="rect">
            <a:avLst/>
          </a:prstGeom>
        </p:spPr>
        <p:txBody>
          <a:bodyPr lIns="0" tIns="0" rIns="0" bIns="0"/>
          <a:lstStyle>
            <a:lvl1pPr>
              <a:lnSpc>
                <a:spcPct val="110000"/>
              </a:lnSpc>
              <a:spcBef>
                <a:spcPts val="1200"/>
              </a:spcBef>
              <a:defRPr sz="1400" b="1">
                <a:solidFill>
                  <a:schemeClr val="tx2"/>
                </a:solidFill>
                <a:latin typeface="Arial" panose="020B0604020202020204" pitchFamily="34" charset="0"/>
                <a:cs typeface="Arial" panose="020B0604020202020204" pitchFamily="34" charset="0"/>
              </a:defRPr>
            </a:lvl1pPr>
            <a:lvl2pPr>
              <a:lnSpc>
                <a:spcPct val="110000"/>
              </a:lnSpc>
              <a:defRPr sz="1400">
                <a:solidFill>
                  <a:schemeClr val="tx2"/>
                </a:solidFill>
                <a:latin typeface="Arial" panose="020B0604020202020204" pitchFamily="34" charset="0"/>
                <a:cs typeface="Arial" panose="020B0604020202020204" pitchFamily="34" charset="0"/>
              </a:defRPr>
            </a:lvl2pPr>
            <a:lvl3pPr>
              <a:lnSpc>
                <a:spcPct val="110000"/>
              </a:lnSpc>
              <a:buClr>
                <a:schemeClr val="bg1">
                  <a:lumMod val="50000"/>
                </a:schemeClr>
              </a:buClr>
              <a:defRPr>
                <a:solidFill>
                  <a:schemeClr val="bg1">
                    <a:lumMod val="50000"/>
                  </a:schemeClr>
                </a:solidFill>
                <a:latin typeface="Arial" panose="020B0604020202020204" pitchFamily="34" charset="0"/>
                <a:cs typeface="Arial" panose="020B0604020202020204" pitchFamily="34" charset="0"/>
              </a:defRPr>
            </a:lvl3pPr>
            <a:lvl4pPr>
              <a:lnSpc>
                <a:spcPct val="110000"/>
              </a:lnSpc>
              <a:defRPr sz="1300">
                <a:solidFill>
                  <a:schemeClr val="bg1">
                    <a:lumMod val="65000"/>
                  </a:schemeClr>
                </a:solidFill>
                <a:latin typeface="Arial" panose="020B0604020202020204" pitchFamily="34" charset="0"/>
                <a:cs typeface="Arial" panose="020B0604020202020204" pitchFamily="34" charset="0"/>
              </a:defRPr>
            </a:lvl4pPr>
            <a:lvl5pPr>
              <a:lnSpc>
                <a:spcPct val="110000"/>
              </a:lnSpc>
              <a:defRPr>
                <a:solidFill>
                  <a:schemeClr val="bg1">
                    <a:lumMod val="6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947296935"/>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ULLET LIST + SUBHEAD with ENS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11A7275-D530-284C-AF56-4979BB1C182A}"/>
              </a:ext>
            </a:extLst>
          </p:cNvPr>
          <p:cNvPicPr>
            <a:picLocks noChangeAspect="1"/>
          </p:cNvPicPr>
          <p:nvPr/>
        </p:nvPicPr>
        <p:blipFill>
          <a:blip r:embed="rId2">
            <a:lum bright="70000" contrast="-70000"/>
            <a:alphaModFix amt="20000"/>
          </a:blip>
          <a:stretch>
            <a:fillRect/>
          </a:stretch>
        </p:blipFill>
        <p:spPr>
          <a:xfrm>
            <a:off x="4715933" y="2500365"/>
            <a:ext cx="7476067" cy="4357635"/>
          </a:xfrm>
          <a:prstGeom prst="rect">
            <a:avLst/>
          </a:prstGeom>
        </p:spPr>
      </p:pic>
      <p:pic>
        <p:nvPicPr>
          <p:cNvPr id="12" name="Graphic 11">
            <a:extLst>
              <a:ext uri="{FF2B5EF4-FFF2-40B4-BE49-F238E27FC236}">
                <a16:creationId xmlns:a16="http://schemas.microsoft.com/office/drawing/2014/main" id="{88A6EB0C-B0F6-1B49-B084-AD7BB5F3A6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600" y="6456396"/>
            <a:ext cx="796218" cy="115608"/>
          </a:xfrm>
          <a:prstGeom prst="rect">
            <a:avLst/>
          </a:prstGeom>
        </p:spPr>
      </p:pic>
      <p:pic>
        <p:nvPicPr>
          <p:cNvPr id="10" name="Picture 9">
            <a:extLst>
              <a:ext uri="{FF2B5EF4-FFF2-40B4-BE49-F238E27FC236}">
                <a16:creationId xmlns:a16="http://schemas.microsoft.com/office/drawing/2014/main" id="{8117465C-9F5E-BC4D-B99B-284296948E04}"/>
              </a:ext>
            </a:extLst>
          </p:cNvPr>
          <p:cNvPicPr>
            <a:picLocks noChangeAspect="1"/>
          </p:cNvPicPr>
          <p:nvPr/>
        </p:nvPicPr>
        <p:blipFill>
          <a:blip r:embed="rId5">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sp>
        <p:nvSpPr>
          <p:cNvPr id="8" name="TextBox 7">
            <a:extLst>
              <a:ext uri="{FF2B5EF4-FFF2-40B4-BE49-F238E27FC236}">
                <a16:creationId xmlns:a16="http://schemas.microsoft.com/office/drawing/2014/main" id="{595269F5-8310-164B-80FB-6B241CE3B357}"/>
              </a:ext>
            </a:extLst>
          </p:cNvPr>
          <p:cNvSpPr txBox="1"/>
          <p:nvPr/>
        </p:nvSpPr>
        <p:spPr>
          <a:xfrm>
            <a:off x="9265955" y="6476195"/>
            <a:ext cx="2215329" cy="116635"/>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2023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1" name="Slide Number Placeholder 1">
            <a:extLst>
              <a:ext uri="{FF2B5EF4-FFF2-40B4-BE49-F238E27FC236}">
                <a16:creationId xmlns:a16="http://schemas.microsoft.com/office/drawing/2014/main" id="{5C0D736D-7134-EC4A-82F1-4A92AD791B78}"/>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sp>
        <p:nvSpPr>
          <p:cNvPr id="18" name="Title 8">
            <a:extLst>
              <a:ext uri="{FF2B5EF4-FFF2-40B4-BE49-F238E27FC236}">
                <a16:creationId xmlns:a16="http://schemas.microsoft.com/office/drawing/2014/main" id="{6228C18C-13D6-DD4D-8EC2-00C1200320BA}"/>
              </a:ext>
            </a:extLst>
          </p:cNvPr>
          <p:cNvSpPr>
            <a:spLocks noGrp="1"/>
          </p:cNvSpPr>
          <p:nvPr>
            <p:ph type="title" hasCustomPrompt="1"/>
          </p:nvPr>
        </p:nvSpPr>
        <p:spPr>
          <a:xfrm>
            <a:off x="708102" y="853206"/>
            <a:ext cx="10074741" cy="332399"/>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tx2"/>
                </a:solidFill>
              </a:defRPr>
            </a:lvl1pPr>
          </a:lstStyle>
          <a:p>
            <a:r>
              <a:rPr lang="en-GB"/>
              <a:t>Single bullet list, 24pt, x0.9 line spacing</a:t>
            </a:r>
          </a:p>
        </p:txBody>
      </p:sp>
      <p:pic>
        <p:nvPicPr>
          <p:cNvPr id="16" name="Picture 15">
            <a:extLst>
              <a:ext uri="{FF2B5EF4-FFF2-40B4-BE49-F238E27FC236}">
                <a16:creationId xmlns:a16="http://schemas.microsoft.com/office/drawing/2014/main" id="{EA077437-683D-7F47-88E9-41B3DB0CEA34}"/>
              </a:ext>
            </a:extLst>
          </p:cNvPr>
          <p:cNvPicPr>
            <a:picLocks noChangeAspect="1"/>
          </p:cNvPicPr>
          <p:nvPr/>
        </p:nvPicPr>
        <p:blipFill>
          <a:blip r:embed="rId6"/>
          <a:stretch>
            <a:fillRect/>
          </a:stretch>
        </p:blipFill>
        <p:spPr>
          <a:xfrm>
            <a:off x="11691807" y="240422"/>
            <a:ext cx="265119" cy="260299"/>
          </a:xfrm>
          <a:prstGeom prst="rect">
            <a:avLst/>
          </a:prstGeom>
        </p:spPr>
      </p:pic>
      <p:sp>
        <p:nvSpPr>
          <p:cNvPr id="3" name="Text Placeholder 2">
            <a:extLst>
              <a:ext uri="{FF2B5EF4-FFF2-40B4-BE49-F238E27FC236}">
                <a16:creationId xmlns:a16="http://schemas.microsoft.com/office/drawing/2014/main" id="{20865ECB-F56B-6D44-9414-67487FED9855}"/>
              </a:ext>
            </a:extLst>
          </p:cNvPr>
          <p:cNvSpPr>
            <a:spLocks noGrp="1"/>
          </p:cNvSpPr>
          <p:nvPr>
            <p:ph type="body" sz="quarter" idx="10"/>
          </p:nvPr>
        </p:nvSpPr>
        <p:spPr>
          <a:xfrm>
            <a:off x="695325" y="1808163"/>
            <a:ext cx="9361488" cy="4292900"/>
          </a:xfrm>
          <a:prstGeom prst="rect">
            <a:avLst/>
          </a:prstGeom>
        </p:spPr>
        <p:txBody>
          <a:bodyPr lIns="0" tIns="0" rIns="0" bIns="0"/>
          <a:lstStyle>
            <a:lvl1pPr>
              <a:lnSpc>
                <a:spcPct val="110000"/>
              </a:lnSpc>
              <a:spcBef>
                <a:spcPts val="1200"/>
              </a:spcBef>
              <a:defRPr sz="1400" b="1">
                <a:solidFill>
                  <a:schemeClr val="tx2"/>
                </a:solidFill>
                <a:latin typeface="Arial" panose="020B0604020202020204" pitchFamily="34" charset="0"/>
                <a:cs typeface="Arial" panose="020B0604020202020204" pitchFamily="34" charset="0"/>
              </a:defRPr>
            </a:lvl1pPr>
            <a:lvl2pPr>
              <a:lnSpc>
                <a:spcPct val="110000"/>
              </a:lnSpc>
              <a:defRPr sz="1400">
                <a:solidFill>
                  <a:schemeClr val="tx2"/>
                </a:solidFill>
                <a:latin typeface="Arial" panose="020B0604020202020204" pitchFamily="34" charset="0"/>
                <a:cs typeface="Arial" panose="020B0604020202020204" pitchFamily="34" charset="0"/>
              </a:defRPr>
            </a:lvl2pPr>
            <a:lvl3pPr>
              <a:lnSpc>
                <a:spcPct val="110000"/>
              </a:lnSpc>
              <a:buClr>
                <a:schemeClr val="bg1">
                  <a:lumMod val="50000"/>
                </a:schemeClr>
              </a:buClr>
              <a:defRPr>
                <a:solidFill>
                  <a:schemeClr val="bg1">
                    <a:lumMod val="50000"/>
                  </a:schemeClr>
                </a:solidFill>
                <a:latin typeface="Arial" panose="020B0604020202020204" pitchFamily="34" charset="0"/>
                <a:cs typeface="Arial" panose="020B0604020202020204" pitchFamily="34" charset="0"/>
              </a:defRPr>
            </a:lvl3pPr>
            <a:lvl4pPr>
              <a:lnSpc>
                <a:spcPct val="110000"/>
              </a:lnSpc>
              <a:defRPr sz="1300">
                <a:solidFill>
                  <a:schemeClr val="bg1">
                    <a:lumMod val="65000"/>
                  </a:schemeClr>
                </a:solidFill>
                <a:latin typeface="Arial" panose="020B0604020202020204" pitchFamily="34" charset="0"/>
                <a:cs typeface="Arial" panose="020B0604020202020204" pitchFamily="34" charset="0"/>
              </a:defRPr>
            </a:lvl4pPr>
            <a:lvl5pPr>
              <a:lnSpc>
                <a:spcPct val="110000"/>
              </a:lnSpc>
              <a:defRPr>
                <a:solidFill>
                  <a:schemeClr val="bg1">
                    <a:lumMod val="6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D52D484-2B07-C74C-8C03-A01BAF551DC1}"/>
              </a:ext>
            </a:extLst>
          </p:cNvPr>
          <p:cNvSpPr>
            <a:spLocks noGrp="1"/>
          </p:cNvSpPr>
          <p:nvPr>
            <p:ph sz="quarter" idx="12" hasCustomPrompt="1"/>
          </p:nvPr>
        </p:nvSpPr>
        <p:spPr>
          <a:xfrm>
            <a:off x="704503" y="1260000"/>
            <a:ext cx="9360000" cy="193899"/>
          </a:xfrm>
          <a:prstGeom prst="rect">
            <a:avLst/>
          </a:prstGeom>
        </p:spPr>
        <p:txBody>
          <a:bodyPr wrap="square" lIns="0" tIns="0" rIns="0" bIns="0">
            <a:spAutoFit/>
          </a:bodyPr>
          <a:lstStyle>
            <a:lvl1pPr marL="0" indent="0">
              <a:buNone/>
              <a:defRPr sz="1400" b="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GB" noProof="0"/>
              <a:t>Sub-heading 14pt, x0.9 line spacing</a:t>
            </a:r>
          </a:p>
        </p:txBody>
      </p:sp>
      <p:sp>
        <p:nvSpPr>
          <p:cNvPr id="2" name="Footer Placeholder 1"/>
          <p:cNvSpPr>
            <a:spLocks noGrp="1"/>
          </p:cNvSpPr>
          <p:nvPr>
            <p:ph type="ftr" sz="quarter" idx="13"/>
          </p:nvPr>
        </p:nvSpPr>
        <p:spPr/>
        <p:txBody>
          <a:bodyPr/>
          <a:lstStyle/>
          <a:p>
            <a:endParaRPr lang="en-GB"/>
          </a:p>
        </p:txBody>
      </p:sp>
    </p:spTree>
    <p:extLst>
      <p:ext uri="{BB962C8B-B14F-4D97-AF65-F5344CB8AC3E}">
        <p14:creationId xmlns:p14="http://schemas.microsoft.com/office/powerpoint/2010/main" val="121785137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tags" Target="../tags/tag2.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42" Type="http://schemas.openxmlformats.org/officeDocument/2006/relationships/image" Target="../media/image3.png"/><Relationship Id="rId7" Type="http://schemas.openxmlformats.org/officeDocument/2006/relationships/slideLayout" Target="../slideLayouts/slideLayout2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theme" Target="../theme/theme2.xml"/><Relationship Id="rId40" Type="http://schemas.openxmlformats.org/officeDocument/2006/relationships/oleObject" Target="../embeddings/oleObject1.bin"/><Relationship Id="rId45" Type="http://schemas.openxmlformats.org/officeDocument/2006/relationships/image" Target="../media/image7.tiff"/><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4" Type="http://schemas.openxmlformats.org/officeDocument/2006/relationships/image" Target="../media/image9.svg"/><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image" Target="../media/image4.png"/><Relationship Id="rId8" Type="http://schemas.openxmlformats.org/officeDocument/2006/relationships/slideLayout" Target="../slideLayouts/slideLayout28.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tags" Target="../tags/tag1.xml"/><Relationship Id="rId46" Type="http://schemas.openxmlformats.org/officeDocument/2006/relationships/image" Target="../media/image6.png"/><Relationship Id="rId20" Type="http://schemas.openxmlformats.org/officeDocument/2006/relationships/slideLayout" Target="../slideLayouts/slideLayout40.xml"/><Relationship Id="rId41"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image" Target="../media/image4.png"/><Relationship Id="rId21" Type="http://schemas.openxmlformats.org/officeDocument/2006/relationships/slideLayout" Target="../slideLayouts/slideLayout77.xml"/><Relationship Id="rId34" Type="http://schemas.openxmlformats.org/officeDocument/2006/relationships/tags" Target="../tags/tag3.xml"/><Relationship Id="rId42" Type="http://schemas.openxmlformats.org/officeDocument/2006/relationships/image" Target="../media/image6.png"/><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41" Type="http://schemas.openxmlformats.org/officeDocument/2006/relationships/image" Target="../media/image7.tiff"/><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image" Target="../media/image8.emf"/><Relationship Id="rId40" Type="http://schemas.openxmlformats.org/officeDocument/2006/relationships/image" Target="../media/image9.svg"/><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oleObject" Target="../embeddings/oleObject2.bin"/><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tags" Target="../tags/tag4.xml"/><Relationship Id="rId8" Type="http://schemas.openxmlformats.org/officeDocument/2006/relationships/slideLayout" Target="../slideLayouts/slideLayout64.xml"/><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theme" Target="../theme/theme3.xml"/><Relationship Id="rId38"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theme" Target="../theme/theme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image" Target="../media/image9.svg"/><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image" Target="../media/image4.pn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image" Target="../media/image6.png"/><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image" Target="../media/image3.png"/><Relationship Id="rId30" Type="http://schemas.openxmlformats.org/officeDocument/2006/relationships/image" Target="../media/image7.tiff"/></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16.xml"/><Relationship Id="rId7" Type="http://schemas.openxmlformats.org/officeDocument/2006/relationships/image" Target="../media/image3.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theme" Target="../theme/theme5.xml"/><Relationship Id="rId11" Type="http://schemas.openxmlformats.org/officeDocument/2006/relationships/image" Target="../media/image6.png"/><Relationship Id="rId5" Type="http://schemas.openxmlformats.org/officeDocument/2006/relationships/slideLayout" Target="../slideLayouts/slideLayout118.xml"/><Relationship Id="rId10" Type="http://schemas.openxmlformats.org/officeDocument/2006/relationships/image" Target="../media/image7.tiff"/><Relationship Id="rId4" Type="http://schemas.openxmlformats.org/officeDocument/2006/relationships/slideLayout" Target="../slideLayouts/slideLayout117.xml"/><Relationship Id="rId9" Type="http://schemas.openxmlformats.org/officeDocument/2006/relationships/image" Target="../media/image14.sv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6.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EB6144-6550-4C66-8052-BDA1FCD79E2E}"/>
              </a:ext>
            </a:extLst>
          </p:cNvPr>
          <p:cNvSpPr/>
          <p:nvPr userDrawn="1"/>
        </p:nvSpPr>
        <p:spPr>
          <a:xfrm rot="16200000">
            <a:off x="5899844" y="543486"/>
            <a:ext cx="414671" cy="12214357"/>
          </a:xfrm>
          <a:prstGeom prst="rect">
            <a:avLst/>
          </a:prstGeom>
          <a:solidFill>
            <a:srgbClr val="005EAA"/>
          </a:solidFill>
          <a:ln>
            <a:solidFill>
              <a:srgbClr val="005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31"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05002886"/>
      </p:ext>
    </p:extLst>
  </p:cSld>
  <p:clrMap bg1="lt1" tx1="dk1" bg2="lt2" tx2="dk2" accent1="accent1" accent2="accent2" accent3="accent3" accent4="accent4" accent5="accent5" accent6="accent6" hlink="hlink" folHlink="folHlink"/>
  <p:sldLayoutIdLst>
    <p:sldLayoutId id="2147483740" r:id="rId1"/>
    <p:sldLayoutId id="2147483896" r:id="rId2"/>
    <p:sldLayoutId id="2147483735" r:id="rId3"/>
    <p:sldLayoutId id="2147483852" r:id="rId4"/>
    <p:sldLayoutId id="2147483898" r:id="rId5"/>
    <p:sldLayoutId id="2147483741" r:id="rId6"/>
    <p:sldLayoutId id="2147483853" r:id="rId7"/>
    <p:sldLayoutId id="2147483729" r:id="rId8"/>
    <p:sldLayoutId id="2147483742" r:id="rId9"/>
    <p:sldLayoutId id="2147483730" r:id="rId10"/>
    <p:sldLayoutId id="2147483731" r:id="rId11"/>
    <p:sldLayoutId id="2147483732" r:id="rId12"/>
    <p:sldLayoutId id="2147483733" r:id="rId13"/>
    <p:sldLayoutId id="2147483734" r:id="rId14"/>
    <p:sldLayoutId id="2147483736" r:id="rId15"/>
    <p:sldLayoutId id="2147483737" r:id="rId16"/>
    <p:sldLayoutId id="2147483738" r:id="rId17"/>
    <p:sldLayoutId id="2147483739" r:id="rId18"/>
    <p:sldLayoutId id="2147483690" r:id="rId19"/>
    <p:sldLayoutId id="2147483691"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8"/>
            </p:custDataLst>
            <p:extLst>
              <p:ext uri="{D42A27DB-BD31-4B8C-83A1-F6EECF244321}">
                <p14:modId xmlns:p14="http://schemas.microsoft.com/office/powerpoint/2010/main" val="1295090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416" imgH="416" progId="TCLayout.ActiveDocument.1">
                  <p:embed/>
                </p:oleObj>
              </mc:Choice>
              <mc:Fallback>
                <p:oleObj name="think-cell Slide" r:id="rId40" imgW="416" imgH="416" progId="TCLayout.ActiveDocument.1">
                  <p:embed/>
                  <p:pic>
                    <p:nvPicPr>
                      <p:cNvPr id="5" name="Object 4" hidden="1"/>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39"/>
            </p:custDataLst>
          </p:nvPr>
        </p:nvSpPr>
        <p:spPr>
          <a:xfrm>
            <a:off x="0" y="0"/>
            <a:ext cx="158750" cy="15875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GB" sz="2400" b="1" i="0" baseline="0">
              <a:latin typeface="Arial" panose="020B0604020202020204" pitchFamily="34" charset="0"/>
              <a:cs typeface="Arial" panose="020B0604020202020204" pitchFamily="34" charset="0"/>
              <a:sym typeface="Arial" panose="020B0604020202020204" pitchFamily="34" charset="0"/>
            </a:endParaRPr>
          </a:p>
        </p:txBody>
      </p:sp>
      <p:pic>
        <p:nvPicPr>
          <p:cNvPr id="7" name="Picture 6">
            <a:extLst>
              <a:ext uri="{FF2B5EF4-FFF2-40B4-BE49-F238E27FC236}">
                <a16:creationId xmlns:a16="http://schemas.microsoft.com/office/drawing/2014/main" id="{0160461F-FE11-9342-9765-F0AF675D1997}"/>
              </a:ext>
            </a:extLst>
          </p:cNvPr>
          <p:cNvPicPr>
            <a:picLocks noChangeAspect="1"/>
          </p:cNvPicPr>
          <p:nvPr userDrawn="1"/>
        </p:nvPicPr>
        <p:blipFill>
          <a:blip r:embed="rId42">
            <a:lum bright="70000" contrast="-70000"/>
            <a:alphaModFix amt="20000"/>
          </a:blip>
          <a:stretch>
            <a:fillRect/>
          </a:stretch>
        </p:blipFill>
        <p:spPr>
          <a:xfrm>
            <a:off x="4715933" y="2500365"/>
            <a:ext cx="7476067" cy="4357635"/>
          </a:xfrm>
          <a:prstGeom prst="rect">
            <a:avLst/>
          </a:prstGeom>
        </p:spPr>
      </p:pic>
      <p:sp>
        <p:nvSpPr>
          <p:cNvPr id="2" name="Title Placeholder 1">
            <a:extLst>
              <a:ext uri="{FF2B5EF4-FFF2-40B4-BE49-F238E27FC236}">
                <a16:creationId xmlns:a16="http://schemas.microsoft.com/office/drawing/2014/main" id="{3F62DE9C-7B39-054F-A956-4BF338069130}"/>
              </a:ext>
            </a:extLst>
          </p:cNvPr>
          <p:cNvSpPr>
            <a:spLocks noGrp="1"/>
          </p:cNvSpPr>
          <p:nvPr>
            <p:ph type="title"/>
          </p:nvPr>
        </p:nvSpPr>
        <p:spPr>
          <a:xfrm>
            <a:off x="695325" y="853206"/>
            <a:ext cx="9361488" cy="332399"/>
          </a:xfrm>
          <a:prstGeom prst="rect">
            <a:avLst/>
          </a:prstGeom>
          <a:ln>
            <a:solidFill>
              <a:schemeClr val="bg1"/>
            </a:solidFill>
          </a:ln>
        </p:spPr>
        <p:txBody>
          <a:bodyPr vert="horz" wrap="square" lIns="0" tIns="0" rIns="0" bIns="0" rtlCol="0" anchor="b" anchorCtr="0">
            <a:spAutoFit/>
          </a:bodyPr>
          <a:lstStyle/>
          <a:p>
            <a:r>
              <a:rPr lang="en-GB" noProof="0"/>
              <a:t>Click to edit Master title style</a:t>
            </a:r>
          </a:p>
        </p:txBody>
      </p:sp>
      <p:pic>
        <p:nvPicPr>
          <p:cNvPr id="11" name="Graphic 10">
            <a:extLst>
              <a:ext uri="{FF2B5EF4-FFF2-40B4-BE49-F238E27FC236}">
                <a16:creationId xmlns:a16="http://schemas.microsoft.com/office/drawing/2014/main" id="{13AE5330-0783-0E4B-A9F4-23997FB50D02}"/>
              </a:ext>
            </a:extLst>
          </p:cNvPr>
          <p:cNvPicPr>
            <a:picLocks noChangeAspect="1"/>
          </p:cNvPicPr>
          <p:nvPr userDrawn="1"/>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723600" y="6456396"/>
            <a:ext cx="796218" cy="115608"/>
          </a:xfrm>
          <a:prstGeom prst="rect">
            <a:avLst/>
          </a:prstGeom>
        </p:spPr>
      </p:pic>
      <p:sp>
        <p:nvSpPr>
          <p:cNvPr id="12" name="TextBox 11">
            <a:extLst>
              <a:ext uri="{FF2B5EF4-FFF2-40B4-BE49-F238E27FC236}">
                <a16:creationId xmlns:a16="http://schemas.microsoft.com/office/drawing/2014/main" id="{8C9B0123-B7AD-254E-87D5-0097A6C1C000}"/>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7" name="Slide Number Placeholder 1">
            <a:extLst>
              <a:ext uri="{FF2B5EF4-FFF2-40B4-BE49-F238E27FC236}">
                <a16:creationId xmlns:a16="http://schemas.microsoft.com/office/drawing/2014/main" id="{41A74A50-534F-F240-A79E-32F7821D58E4}"/>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grpSp>
        <p:nvGrpSpPr>
          <p:cNvPr id="3" name="Group 2">
            <a:extLst>
              <a:ext uri="{FF2B5EF4-FFF2-40B4-BE49-F238E27FC236}">
                <a16:creationId xmlns:a16="http://schemas.microsoft.com/office/drawing/2014/main" id="{41D3CA75-F7BD-3942-A4B7-FC419D4B6581}"/>
              </a:ext>
            </a:extLst>
          </p:cNvPr>
          <p:cNvGrpSpPr/>
          <p:nvPr userDrawn="1"/>
        </p:nvGrpSpPr>
        <p:grpSpPr>
          <a:xfrm>
            <a:off x="11691807" y="240422"/>
            <a:ext cx="265119" cy="1730481"/>
            <a:chOff x="11691807" y="240422"/>
            <a:chExt cx="265119" cy="1730481"/>
          </a:xfrm>
        </p:grpSpPr>
        <p:pic>
          <p:nvPicPr>
            <p:cNvPr id="9" name="Picture 8">
              <a:extLst>
                <a:ext uri="{FF2B5EF4-FFF2-40B4-BE49-F238E27FC236}">
                  <a16:creationId xmlns:a16="http://schemas.microsoft.com/office/drawing/2014/main" id="{02D21B0E-457B-BB4A-83B7-D04AF30C0269}"/>
                </a:ext>
              </a:extLst>
            </p:cNvPr>
            <p:cNvPicPr>
              <a:picLocks noChangeAspect="1"/>
            </p:cNvPicPr>
            <p:nvPr userDrawn="1"/>
          </p:nvPicPr>
          <p:blipFill>
            <a:blip r:embed="rId45"/>
            <a:stretch>
              <a:fillRect/>
            </a:stretch>
          </p:blipFill>
          <p:spPr>
            <a:xfrm>
              <a:off x="11691807" y="240422"/>
              <a:ext cx="265119" cy="260299"/>
            </a:xfrm>
            <a:prstGeom prst="rect">
              <a:avLst/>
            </a:prstGeom>
          </p:spPr>
        </p:pic>
        <p:pic>
          <p:nvPicPr>
            <p:cNvPr id="14" name="Picture 13">
              <a:extLst>
                <a:ext uri="{FF2B5EF4-FFF2-40B4-BE49-F238E27FC236}">
                  <a16:creationId xmlns:a16="http://schemas.microsoft.com/office/drawing/2014/main" id="{6F03A753-8D6B-F44F-8D8B-3BB65B760BA0}"/>
                </a:ext>
              </a:extLst>
            </p:cNvPr>
            <p:cNvPicPr>
              <a:picLocks noChangeAspect="1"/>
            </p:cNvPicPr>
            <p:nvPr userDrawn="1"/>
          </p:nvPicPr>
          <p:blipFill>
            <a:blip r:embed="rId46">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grpSp>
      <p:sp>
        <p:nvSpPr>
          <p:cNvPr id="15" name="Text Placeholder 2">
            <a:extLst>
              <a:ext uri="{FF2B5EF4-FFF2-40B4-BE49-F238E27FC236}">
                <a16:creationId xmlns:a16="http://schemas.microsoft.com/office/drawing/2014/main" id="{DE329F2A-B719-4E4D-8DD3-8CF3BADB60A8}"/>
              </a:ext>
            </a:extLst>
          </p:cNvPr>
          <p:cNvSpPr txBox="1">
            <a:spLocks/>
          </p:cNvSpPr>
          <p:nvPr userDrawn="1"/>
        </p:nvSpPr>
        <p:spPr>
          <a:xfrm>
            <a:off x="704503" y="1996887"/>
            <a:ext cx="9360000" cy="4095938"/>
          </a:xfrm>
          <a:prstGeom prst="rect">
            <a:avLst/>
          </a:prstGeom>
        </p:spPr>
        <p:txBody>
          <a:bodyPr lIns="0" tIns="0" rIns="0" bIns="0"/>
          <a:lstStyle>
            <a:lvl1pPr marL="0" indent="0" algn="l" defTabSz="914400" rtl="0" eaLnBrk="1" latinLnBrk="0" hangingPunct="1">
              <a:lnSpc>
                <a:spcPct val="110000"/>
              </a:lnSpc>
              <a:spcBef>
                <a:spcPts val="1200"/>
              </a:spcBef>
              <a:buClr>
                <a:schemeClr val="tx2"/>
              </a:buClr>
              <a:buFont typeface="Arial" panose="020B0604020202020204" pitchFamily="34" charset="0"/>
              <a:buNone/>
              <a:defRPr sz="1400" b="0" i="0" kern="120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indent="-180000" algn="l" defTabSz="914400" rtl="0" eaLnBrk="1" latinLnBrk="0" hangingPunct="1">
              <a:lnSpc>
                <a:spcPct val="90000"/>
              </a:lnSpc>
              <a:spcBef>
                <a:spcPts val="1200"/>
              </a:spcBef>
              <a:buClr>
                <a:schemeClr val="tx2"/>
              </a:buClr>
              <a:buFont typeface="Arial" panose="020B0604020202020204" pitchFamily="34" charset="0"/>
              <a:buChar char="•"/>
              <a:defRPr sz="1400" b="0"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marL="360000" indent="-180000" algn="l" defTabSz="914400" rtl="0" eaLnBrk="1" latinLnBrk="0" hangingPunct="1">
              <a:lnSpc>
                <a:spcPct val="90000"/>
              </a:lnSpc>
              <a:spcBef>
                <a:spcPts val="500"/>
              </a:spcBef>
              <a:buClr>
                <a:schemeClr val="tx2"/>
              </a:buClr>
              <a:buFont typeface="Arial" panose="020B0604020202020204" pitchFamily="34" charset="0"/>
              <a:buChar char="•"/>
              <a:defRPr sz="1300" b="0"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3pPr>
            <a:lvl4pPr marL="540000" indent="-180000" algn="l" defTabSz="914400" rtl="0" eaLnBrk="1" latinLnBrk="0" hangingPunct="1">
              <a:lnSpc>
                <a:spcPct val="90000"/>
              </a:lnSpc>
              <a:spcBef>
                <a:spcPts val="500"/>
              </a:spcBef>
              <a:buClr>
                <a:schemeClr val="bg1">
                  <a:lumMod val="65000"/>
                </a:schemeClr>
              </a:buClr>
              <a:buFont typeface="Arial" panose="020B0604020202020204" pitchFamily="34" charset="0"/>
              <a:buChar char="•"/>
              <a:defRPr sz="1200" b="0" i="0" kern="1200">
                <a:solidFill>
                  <a:schemeClr val="bg1">
                    <a:lumMod val="65000"/>
                  </a:schemeClr>
                </a:solidFill>
                <a:latin typeface="Arial" panose="020B0604020202020204" pitchFamily="34" charset="0"/>
                <a:ea typeface="Helvetica Neue" panose="02000503000000020004" pitchFamily="2" charset="0"/>
                <a:cs typeface="Arial" panose="020B0604020202020204" pitchFamily="34" charset="0"/>
              </a:defRPr>
            </a:lvl4pPr>
            <a:lvl5pPr marL="720000" indent="-180000" algn="l" defTabSz="914400" rtl="0" eaLnBrk="1" latinLnBrk="0" hangingPunct="1">
              <a:lnSpc>
                <a:spcPct val="90000"/>
              </a:lnSpc>
              <a:spcBef>
                <a:spcPts val="500"/>
              </a:spcBef>
              <a:buClr>
                <a:schemeClr val="bg1">
                  <a:lumMod val="65000"/>
                </a:schemeClr>
              </a:buClr>
              <a:buFont typeface="Arial" panose="020B0604020202020204" pitchFamily="34" charset="0"/>
              <a:buChar char="•"/>
              <a:defRPr sz="1200" b="0" i="0" kern="1200">
                <a:solidFill>
                  <a:schemeClr val="bg1">
                    <a:lumMod val="65000"/>
                  </a:schemeClr>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1" indent="-180000" algn="l" defTabSz="914400" rtl="0" eaLnBrk="1" fontAlgn="auto" latinLnBrk="0" hangingPunct="1">
              <a:lnSpc>
                <a:spcPct val="110000"/>
              </a:lnSpc>
              <a:spcBef>
                <a:spcPts val="1200"/>
              </a:spcBef>
              <a:spcAft>
                <a:spcPts val="0"/>
              </a:spcAft>
              <a:buClr>
                <a:srgbClr val="111B46"/>
              </a:buClr>
              <a:buSzTx/>
              <a:buFont typeface="Arial" panose="020B0604020202020204" pitchFamily="34" charset="0"/>
              <a:buChar char="•"/>
              <a:tabLst/>
              <a:defRPr/>
            </a:pPr>
            <a:r>
              <a:rPr kumimoji="0" lang="en-GB" sz="1400" b="1" i="0" u="none" strike="noStrike" kern="1200" cap="none" spc="0" normalizeH="0" baseline="0" noProof="0">
                <a:ln>
                  <a:noFill/>
                </a:ln>
                <a:solidFill>
                  <a:srgbClr val="111B46"/>
                </a:solidFill>
                <a:effectLst/>
                <a:uLnTx/>
                <a:uFillTx/>
                <a:latin typeface="Arial" panose="020B0604020202020204" pitchFamily="34" charset="0"/>
                <a:ea typeface="Helvetica Neue" panose="02000503000000020004" pitchFamily="2" charset="0"/>
                <a:cs typeface="Arial" panose="020B0604020202020204" pitchFamily="34" charset="0"/>
              </a:rPr>
              <a:t>First level</a:t>
            </a:r>
          </a:p>
          <a:p>
            <a:pPr marL="360000" marR="0" lvl="2" indent="-180000" algn="l" defTabSz="914400" rtl="0" eaLnBrk="1" fontAlgn="auto" latinLnBrk="0" hangingPunct="1">
              <a:lnSpc>
                <a:spcPct val="110000"/>
              </a:lnSpc>
              <a:spcBef>
                <a:spcPts val="500"/>
              </a:spcBef>
              <a:spcAft>
                <a:spcPts val="0"/>
              </a:spcAft>
              <a:buClr>
                <a:srgbClr val="111B46"/>
              </a:buClr>
              <a:buSzTx/>
              <a:buFont typeface="Arial" panose="020B0604020202020204" pitchFamily="34" charset="0"/>
              <a:buChar char="•"/>
              <a:tabLst/>
              <a:defRPr/>
            </a:pPr>
            <a:r>
              <a:rPr kumimoji="0" lang="en-GB" sz="1400" b="0" i="0" u="none" strike="noStrike" kern="1200" cap="none" spc="0" normalizeH="0" baseline="0" noProof="0">
                <a:ln>
                  <a:noFill/>
                </a:ln>
                <a:solidFill>
                  <a:srgbClr val="111B46"/>
                </a:solidFill>
                <a:effectLst/>
                <a:uLnTx/>
                <a:uFillTx/>
                <a:latin typeface="Arial" panose="020B0604020202020204" pitchFamily="34" charset="0"/>
                <a:ea typeface="Helvetica Neue" panose="02000503000000020004" pitchFamily="2" charset="0"/>
                <a:cs typeface="Arial" panose="020B0604020202020204" pitchFamily="34" charset="0"/>
              </a:rPr>
              <a:t>Second level</a:t>
            </a:r>
          </a:p>
          <a:p>
            <a:pPr marL="540000" marR="0" lvl="3" indent="-180000" algn="l" defTabSz="914400" rtl="0" eaLnBrk="1" fontAlgn="auto" latinLnBrk="0" hangingPunct="1">
              <a:lnSpc>
                <a:spcPct val="110000"/>
              </a:lnSpc>
              <a:spcBef>
                <a:spcPts val="500"/>
              </a:spcBef>
              <a:spcAft>
                <a:spcPts val="0"/>
              </a:spcAft>
              <a:buClr>
                <a:srgbClr val="FFFFFF">
                  <a:lumMod val="65000"/>
                </a:srgbClr>
              </a:buClr>
              <a:buSzTx/>
              <a:buFont typeface="Arial" panose="020B0604020202020204" pitchFamily="34" charset="0"/>
              <a:buChar char="•"/>
              <a:tabLst/>
              <a:defRPr/>
            </a:pPr>
            <a:r>
              <a:rPr kumimoji="0" lang="en-GB" sz="1300" b="0" i="0" u="none" strike="noStrike" kern="1200" cap="none" spc="0" normalizeH="0" baseline="0" noProof="0">
                <a:ln>
                  <a:noFill/>
                </a:ln>
                <a:solidFill>
                  <a:srgbClr val="FFFFFF">
                    <a:lumMod val="65000"/>
                  </a:srgbClr>
                </a:solidFill>
                <a:effectLst/>
                <a:uLnTx/>
                <a:uFillTx/>
                <a:latin typeface="Arial" panose="020B0604020202020204" pitchFamily="34" charset="0"/>
                <a:ea typeface="Helvetica Neue" panose="02000503000000020004" pitchFamily="2" charset="0"/>
                <a:cs typeface="Arial" panose="020B0604020202020204" pitchFamily="34" charset="0"/>
              </a:rPr>
              <a:t>Third level</a:t>
            </a:r>
          </a:p>
          <a:p>
            <a:pPr marL="720000" marR="0" lvl="4" indent="-180000" algn="l" defTabSz="914400" rtl="0" eaLnBrk="1" fontAlgn="auto" latinLnBrk="0" hangingPunct="1">
              <a:lnSpc>
                <a:spcPct val="110000"/>
              </a:lnSpc>
              <a:spcBef>
                <a:spcPts val="500"/>
              </a:spcBef>
              <a:spcAft>
                <a:spcPts val="0"/>
              </a:spcAft>
              <a:buClr>
                <a:srgbClr val="FFFFFF">
                  <a:lumMod val="65000"/>
                </a:srgbClr>
              </a:buClr>
              <a:buSzTx/>
              <a:buFont typeface="Arial" panose="020B0604020202020204" pitchFamily="34" charset="0"/>
              <a:buChar char="•"/>
              <a:tabLst/>
              <a:defRPr/>
            </a:pPr>
            <a:r>
              <a:rPr kumimoji="0" lang="en-GB" sz="1200" b="0" i="0" u="none" strike="noStrike" kern="1200" cap="none" spc="0" normalizeH="0" baseline="0" noProof="0">
                <a:ln>
                  <a:noFill/>
                </a:ln>
                <a:solidFill>
                  <a:srgbClr val="FFFFFF">
                    <a:lumMod val="65000"/>
                  </a:srgbClr>
                </a:solidFill>
                <a:effectLst/>
                <a:uLnTx/>
                <a:uFillTx/>
                <a:latin typeface="Arial" panose="020B0604020202020204" pitchFamily="34" charset="0"/>
                <a:ea typeface="Helvetica Neue" panose="02000503000000020004" pitchFamily="2" charset="0"/>
                <a:cs typeface="Arial" panose="020B0604020202020204" pitchFamily="34" charset="0"/>
              </a:rPr>
              <a:t>Fourth level</a:t>
            </a:r>
          </a:p>
        </p:txBody>
      </p:sp>
    </p:spTree>
    <p:extLst>
      <p:ext uri="{BB962C8B-B14F-4D97-AF65-F5344CB8AC3E}">
        <p14:creationId xmlns:p14="http://schemas.microsoft.com/office/powerpoint/2010/main" val="3445004873"/>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Lst>
  <p:hf sldNum="0" hdr="0" ftr="0" dt="0"/>
  <p:txStyles>
    <p:titleStyle>
      <a:lvl1pPr algn="l" defTabSz="914400" rtl="0" eaLnBrk="1" latinLnBrk="0" hangingPunct="1">
        <a:lnSpc>
          <a:spcPct val="90000"/>
        </a:lnSpc>
        <a:spcBef>
          <a:spcPct val="0"/>
        </a:spcBef>
        <a:buNone/>
        <a:defRPr sz="2400" b="1"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1pPr>
    </p:titleStyle>
    <p:bodyStyle>
      <a:lvl1pPr marL="180000" indent="-180000" algn="l" defTabSz="914400" rtl="0" eaLnBrk="1" latinLnBrk="0" hangingPunct="1">
        <a:lnSpc>
          <a:spcPct val="90000"/>
        </a:lnSpc>
        <a:spcBef>
          <a:spcPts val="500"/>
        </a:spcBef>
        <a:buClr>
          <a:schemeClr val="tx1"/>
        </a:buClr>
        <a:buFont typeface="Arial" panose="020B0604020202020204" pitchFamily="34" charset="0"/>
        <a:buChar char="•"/>
        <a:defRPr sz="18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360000" indent="-180000" algn="l" defTabSz="914400" rtl="0" eaLnBrk="1" latinLnBrk="0" hangingPunct="1">
        <a:lnSpc>
          <a:spcPct val="90000"/>
        </a:lnSpc>
        <a:spcBef>
          <a:spcPts val="500"/>
        </a:spcBef>
        <a:buClr>
          <a:schemeClr val="tx1"/>
        </a:buClr>
        <a:buFont typeface="Arial" panose="020B0604020202020204" pitchFamily="34" charset="0"/>
        <a:buChar char="•"/>
        <a:defRPr sz="16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540000" indent="-180000" algn="l" defTabSz="914400" rtl="0" eaLnBrk="1" latinLnBrk="0" hangingPunct="1">
        <a:lnSpc>
          <a:spcPct val="90000"/>
        </a:lnSpc>
        <a:spcBef>
          <a:spcPts val="500"/>
        </a:spcBef>
        <a:buClr>
          <a:schemeClr val="tx1"/>
        </a:buClr>
        <a:buFont typeface="Arial" panose="020B0604020202020204" pitchFamily="34" charset="0"/>
        <a:buChar char="•"/>
        <a:defRPr sz="14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720000" indent="-1800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900000" indent="-1800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orient="horz" pos="3838">
          <p15:clr>
            <a:srgbClr val="F26B43"/>
          </p15:clr>
        </p15:guide>
        <p15:guide id="5" pos="6335">
          <p15:clr>
            <a:srgbClr val="F26B43"/>
          </p15:clr>
        </p15:guide>
        <p15:guide id="6" pos="6811">
          <p15:clr>
            <a:srgbClr val="F26B43"/>
          </p15:clr>
        </p15:guide>
        <p15:guide id="7" orient="horz" pos="125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4"/>
            </p:custDataLst>
            <p:extLst>
              <p:ext uri="{D42A27DB-BD31-4B8C-83A1-F6EECF244321}">
                <p14:modId xmlns:p14="http://schemas.microsoft.com/office/powerpoint/2010/main" val="1295090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6" imgW="416" imgH="416" progId="TCLayout.ActiveDocument.1">
                  <p:embed/>
                </p:oleObj>
              </mc:Choice>
              <mc:Fallback>
                <p:oleObj name="think-cell Slide" r:id="rId36" imgW="416" imgH="416" progId="TCLayout.ActiveDocument.1">
                  <p:embed/>
                  <p:pic>
                    <p:nvPicPr>
                      <p:cNvPr id="5" name="Object 4" hidden="1"/>
                      <p:cNvPicPr/>
                      <p:nvPr/>
                    </p:nvPicPr>
                    <p:blipFill>
                      <a:blip r:embed="rId37"/>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35"/>
            </p:custDataLst>
          </p:nvPr>
        </p:nvSpPr>
        <p:spPr>
          <a:xfrm>
            <a:off x="0" y="0"/>
            <a:ext cx="158750" cy="15875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GB" sz="2400" b="1" i="0" baseline="0">
              <a:latin typeface="Arial" panose="020B0604020202020204" pitchFamily="34" charset="0"/>
              <a:cs typeface="Arial" panose="020B0604020202020204" pitchFamily="34" charset="0"/>
              <a:sym typeface="Arial" panose="020B0604020202020204" pitchFamily="34" charset="0"/>
            </a:endParaRPr>
          </a:p>
        </p:txBody>
      </p:sp>
      <p:pic>
        <p:nvPicPr>
          <p:cNvPr id="7" name="Picture 6">
            <a:extLst>
              <a:ext uri="{FF2B5EF4-FFF2-40B4-BE49-F238E27FC236}">
                <a16:creationId xmlns:a16="http://schemas.microsoft.com/office/drawing/2014/main" id="{0160461F-FE11-9342-9765-F0AF675D1997}"/>
              </a:ext>
            </a:extLst>
          </p:cNvPr>
          <p:cNvPicPr>
            <a:picLocks noChangeAspect="1"/>
          </p:cNvPicPr>
          <p:nvPr userDrawn="1"/>
        </p:nvPicPr>
        <p:blipFill>
          <a:blip r:embed="rId38">
            <a:lum bright="70000" contrast="-70000"/>
            <a:alphaModFix amt="20000"/>
          </a:blip>
          <a:stretch>
            <a:fillRect/>
          </a:stretch>
        </p:blipFill>
        <p:spPr>
          <a:xfrm>
            <a:off x="4715933" y="2500365"/>
            <a:ext cx="7476067" cy="4357635"/>
          </a:xfrm>
          <a:prstGeom prst="rect">
            <a:avLst/>
          </a:prstGeom>
        </p:spPr>
      </p:pic>
      <p:sp>
        <p:nvSpPr>
          <p:cNvPr id="2" name="Title Placeholder 1">
            <a:extLst>
              <a:ext uri="{FF2B5EF4-FFF2-40B4-BE49-F238E27FC236}">
                <a16:creationId xmlns:a16="http://schemas.microsoft.com/office/drawing/2014/main" id="{3F62DE9C-7B39-054F-A956-4BF338069130}"/>
              </a:ext>
            </a:extLst>
          </p:cNvPr>
          <p:cNvSpPr>
            <a:spLocks noGrp="1"/>
          </p:cNvSpPr>
          <p:nvPr>
            <p:ph type="title"/>
          </p:nvPr>
        </p:nvSpPr>
        <p:spPr>
          <a:xfrm>
            <a:off x="695325" y="853206"/>
            <a:ext cx="9361488" cy="332399"/>
          </a:xfrm>
          <a:prstGeom prst="rect">
            <a:avLst/>
          </a:prstGeom>
          <a:ln>
            <a:solidFill>
              <a:schemeClr val="bg1"/>
            </a:solidFill>
          </a:ln>
        </p:spPr>
        <p:txBody>
          <a:bodyPr vert="horz" wrap="square" lIns="0" tIns="0" rIns="0" bIns="0" rtlCol="0" anchor="b" anchorCtr="0">
            <a:spAutoFit/>
          </a:bodyPr>
          <a:lstStyle/>
          <a:p>
            <a:r>
              <a:rPr lang="en-GB" noProof="0"/>
              <a:t>Click to edit Master title style</a:t>
            </a:r>
          </a:p>
        </p:txBody>
      </p:sp>
      <p:pic>
        <p:nvPicPr>
          <p:cNvPr id="11" name="Graphic 10">
            <a:extLst>
              <a:ext uri="{FF2B5EF4-FFF2-40B4-BE49-F238E27FC236}">
                <a16:creationId xmlns:a16="http://schemas.microsoft.com/office/drawing/2014/main" id="{13AE5330-0783-0E4B-A9F4-23997FB50D02}"/>
              </a:ext>
            </a:extLst>
          </p:cNvPr>
          <p:cNvPicPr>
            <a:picLocks noChangeAspect="1"/>
          </p:cNvPicPr>
          <p:nvPr userDrawn="1"/>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23600" y="6456396"/>
            <a:ext cx="796218" cy="115608"/>
          </a:xfrm>
          <a:prstGeom prst="rect">
            <a:avLst/>
          </a:prstGeom>
        </p:spPr>
      </p:pic>
      <p:sp>
        <p:nvSpPr>
          <p:cNvPr id="12" name="TextBox 11">
            <a:extLst>
              <a:ext uri="{FF2B5EF4-FFF2-40B4-BE49-F238E27FC236}">
                <a16:creationId xmlns:a16="http://schemas.microsoft.com/office/drawing/2014/main" id="{8C9B0123-B7AD-254E-87D5-0097A6C1C000}"/>
              </a:ext>
            </a:extLst>
          </p:cNvPr>
          <p:cNvSpPr txBox="1"/>
          <p:nvPr userDrawn="1"/>
        </p:nvSpPr>
        <p:spPr>
          <a:xfrm>
            <a:off x="9265955" y="6476195"/>
            <a:ext cx="2215329" cy="11657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7" name="Slide Number Placeholder 1">
            <a:extLst>
              <a:ext uri="{FF2B5EF4-FFF2-40B4-BE49-F238E27FC236}">
                <a16:creationId xmlns:a16="http://schemas.microsoft.com/office/drawing/2014/main" id="{41A74A50-534F-F240-A79E-32F7821D58E4}"/>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grpSp>
        <p:nvGrpSpPr>
          <p:cNvPr id="3" name="Group 2">
            <a:extLst>
              <a:ext uri="{FF2B5EF4-FFF2-40B4-BE49-F238E27FC236}">
                <a16:creationId xmlns:a16="http://schemas.microsoft.com/office/drawing/2014/main" id="{41D3CA75-F7BD-3942-A4B7-FC419D4B6581}"/>
              </a:ext>
            </a:extLst>
          </p:cNvPr>
          <p:cNvGrpSpPr/>
          <p:nvPr userDrawn="1"/>
        </p:nvGrpSpPr>
        <p:grpSpPr>
          <a:xfrm>
            <a:off x="11691807" y="240422"/>
            <a:ext cx="265119" cy="1730481"/>
            <a:chOff x="11691807" y="240422"/>
            <a:chExt cx="265119" cy="1730481"/>
          </a:xfrm>
        </p:grpSpPr>
        <p:pic>
          <p:nvPicPr>
            <p:cNvPr id="9" name="Picture 8">
              <a:extLst>
                <a:ext uri="{FF2B5EF4-FFF2-40B4-BE49-F238E27FC236}">
                  <a16:creationId xmlns:a16="http://schemas.microsoft.com/office/drawing/2014/main" id="{02D21B0E-457B-BB4A-83B7-D04AF30C0269}"/>
                </a:ext>
              </a:extLst>
            </p:cNvPr>
            <p:cNvPicPr>
              <a:picLocks noChangeAspect="1"/>
            </p:cNvPicPr>
            <p:nvPr userDrawn="1"/>
          </p:nvPicPr>
          <p:blipFill>
            <a:blip r:embed="rId41"/>
            <a:stretch>
              <a:fillRect/>
            </a:stretch>
          </p:blipFill>
          <p:spPr>
            <a:xfrm>
              <a:off x="11691807" y="240422"/>
              <a:ext cx="265119" cy="260299"/>
            </a:xfrm>
            <a:prstGeom prst="rect">
              <a:avLst/>
            </a:prstGeom>
          </p:spPr>
        </p:pic>
        <p:pic>
          <p:nvPicPr>
            <p:cNvPr id="14" name="Picture 13">
              <a:extLst>
                <a:ext uri="{FF2B5EF4-FFF2-40B4-BE49-F238E27FC236}">
                  <a16:creationId xmlns:a16="http://schemas.microsoft.com/office/drawing/2014/main" id="{6F03A753-8D6B-F44F-8D8B-3BB65B760BA0}"/>
                </a:ext>
              </a:extLst>
            </p:cNvPr>
            <p:cNvPicPr>
              <a:picLocks noChangeAspect="1"/>
            </p:cNvPicPr>
            <p:nvPr userDrawn="1"/>
          </p:nvPicPr>
          <p:blipFill>
            <a:blip r:embed="rId42">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grpSp>
      <p:sp>
        <p:nvSpPr>
          <p:cNvPr id="15" name="Text Placeholder 2">
            <a:extLst>
              <a:ext uri="{FF2B5EF4-FFF2-40B4-BE49-F238E27FC236}">
                <a16:creationId xmlns:a16="http://schemas.microsoft.com/office/drawing/2014/main" id="{DE329F2A-B719-4E4D-8DD3-8CF3BADB60A8}"/>
              </a:ext>
            </a:extLst>
          </p:cNvPr>
          <p:cNvSpPr txBox="1">
            <a:spLocks/>
          </p:cNvSpPr>
          <p:nvPr userDrawn="1"/>
        </p:nvSpPr>
        <p:spPr>
          <a:xfrm>
            <a:off x="704503" y="1996887"/>
            <a:ext cx="9360000" cy="4095938"/>
          </a:xfrm>
          <a:prstGeom prst="rect">
            <a:avLst/>
          </a:prstGeom>
        </p:spPr>
        <p:txBody>
          <a:bodyPr lIns="0" tIns="0" rIns="0" bIns="0"/>
          <a:lstStyle>
            <a:lvl1pPr marL="0" indent="0" algn="l" defTabSz="914400" rtl="0" eaLnBrk="1" latinLnBrk="0" hangingPunct="1">
              <a:lnSpc>
                <a:spcPct val="110000"/>
              </a:lnSpc>
              <a:spcBef>
                <a:spcPts val="1200"/>
              </a:spcBef>
              <a:buClr>
                <a:schemeClr val="tx2"/>
              </a:buClr>
              <a:buFont typeface="Arial" panose="020B0604020202020204" pitchFamily="34" charset="0"/>
              <a:buNone/>
              <a:defRPr sz="1400" b="0" i="0" kern="120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180000" indent="-180000" algn="l" defTabSz="914400" rtl="0" eaLnBrk="1" latinLnBrk="0" hangingPunct="1">
              <a:lnSpc>
                <a:spcPct val="90000"/>
              </a:lnSpc>
              <a:spcBef>
                <a:spcPts val="1200"/>
              </a:spcBef>
              <a:buClr>
                <a:schemeClr val="tx2"/>
              </a:buClr>
              <a:buFont typeface="Arial" panose="020B0604020202020204" pitchFamily="34" charset="0"/>
              <a:buChar char="•"/>
              <a:defRPr sz="1400" b="0"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marL="360000" indent="-180000" algn="l" defTabSz="914400" rtl="0" eaLnBrk="1" latinLnBrk="0" hangingPunct="1">
              <a:lnSpc>
                <a:spcPct val="90000"/>
              </a:lnSpc>
              <a:spcBef>
                <a:spcPts val="500"/>
              </a:spcBef>
              <a:buClr>
                <a:schemeClr val="tx2"/>
              </a:buClr>
              <a:buFont typeface="Arial" panose="020B0604020202020204" pitchFamily="34" charset="0"/>
              <a:buChar char="•"/>
              <a:defRPr sz="1300" b="0"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3pPr>
            <a:lvl4pPr marL="540000" indent="-180000" algn="l" defTabSz="914400" rtl="0" eaLnBrk="1" latinLnBrk="0" hangingPunct="1">
              <a:lnSpc>
                <a:spcPct val="90000"/>
              </a:lnSpc>
              <a:spcBef>
                <a:spcPts val="500"/>
              </a:spcBef>
              <a:buClr>
                <a:schemeClr val="bg1">
                  <a:lumMod val="65000"/>
                </a:schemeClr>
              </a:buClr>
              <a:buFont typeface="Arial" panose="020B0604020202020204" pitchFamily="34" charset="0"/>
              <a:buChar char="•"/>
              <a:defRPr sz="1200" b="0" i="0" kern="1200">
                <a:solidFill>
                  <a:schemeClr val="bg1">
                    <a:lumMod val="65000"/>
                  </a:schemeClr>
                </a:solidFill>
                <a:latin typeface="Arial" panose="020B0604020202020204" pitchFamily="34" charset="0"/>
                <a:ea typeface="Helvetica Neue" panose="02000503000000020004" pitchFamily="2" charset="0"/>
                <a:cs typeface="Arial" panose="020B0604020202020204" pitchFamily="34" charset="0"/>
              </a:defRPr>
            </a:lvl4pPr>
            <a:lvl5pPr marL="720000" indent="-180000" algn="l" defTabSz="914400" rtl="0" eaLnBrk="1" latinLnBrk="0" hangingPunct="1">
              <a:lnSpc>
                <a:spcPct val="90000"/>
              </a:lnSpc>
              <a:spcBef>
                <a:spcPts val="500"/>
              </a:spcBef>
              <a:buClr>
                <a:schemeClr val="bg1">
                  <a:lumMod val="65000"/>
                </a:schemeClr>
              </a:buClr>
              <a:buFont typeface="Arial" panose="020B0604020202020204" pitchFamily="34" charset="0"/>
              <a:buChar char="•"/>
              <a:defRPr sz="1200" b="0" i="0" kern="1200">
                <a:solidFill>
                  <a:schemeClr val="bg1">
                    <a:lumMod val="65000"/>
                  </a:schemeClr>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1" indent="-180000" algn="l" defTabSz="914400" rtl="0" eaLnBrk="1" fontAlgn="auto" latinLnBrk="0" hangingPunct="1">
              <a:lnSpc>
                <a:spcPct val="110000"/>
              </a:lnSpc>
              <a:spcBef>
                <a:spcPts val="1200"/>
              </a:spcBef>
              <a:spcAft>
                <a:spcPts val="0"/>
              </a:spcAft>
              <a:buClr>
                <a:srgbClr val="111B46"/>
              </a:buClr>
              <a:buSzTx/>
              <a:buFont typeface="Arial" panose="020B0604020202020204" pitchFamily="34" charset="0"/>
              <a:buChar char="•"/>
              <a:tabLst/>
              <a:defRPr/>
            </a:pPr>
            <a:r>
              <a:rPr kumimoji="0" lang="en-GB" sz="1400" b="1" i="0" u="none" strike="noStrike" kern="1200" cap="none" spc="0" normalizeH="0" baseline="0" noProof="0">
                <a:ln>
                  <a:noFill/>
                </a:ln>
                <a:solidFill>
                  <a:srgbClr val="111B46"/>
                </a:solidFill>
                <a:effectLst/>
                <a:uLnTx/>
                <a:uFillTx/>
                <a:latin typeface="Arial" panose="020B0604020202020204" pitchFamily="34" charset="0"/>
                <a:ea typeface="Helvetica Neue" panose="02000503000000020004" pitchFamily="2" charset="0"/>
                <a:cs typeface="Arial" panose="020B0604020202020204" pitchFamily="34" charset="0"/>
              </a:rPr>
              <a:t>First level</a:t>
            </a:r>
          </a:p>
          <a:p>
            <a:pPr marL="360000" marR="0" lvl="2" indent="-180000" algn="l" defTabSz="914400" rtl="0" eaLnBrk="1" fontAlgn="auto" latinLnBrk="0" hangingPunct="1">
              <a:lnSpc>
                <a:spcPct val="110000"/>
              </a:lnSpc>
              <a:spcBef>
                <a:spcPts val="500"/>
              </a:spcBef>
              <a:spcAft>
                <a:spcPts val="0"/>
              </a:spcAft>
              <a:buClr>
                <a:srgbClr val="111B46"/>
              </a:buClr>
              <a:buSzTx/>
              <a:buFont typeface="Arial" panose="020B0604020202020204" pitchFamily="34" charset="0"/>
              <a:buChar char="•"/>
              <a:tabLst/>
              <a:defRPr/>
            </a:pPr>
            <a:r>
              <a:rPr kumimoji="0" lang="en-GB" sz="1400" b="0" i="0" u="none" strike="noStrike" kern="1200" cap="none" spc="0" normalizeH="0" baseline="0" noProof="0">
                <a:ln>
                  <a:noFill/>
                </a:ln>
                <a:solidFill>
                  <a:srgbClr val="111B46"/>
                </a:solidFill>
                <a:effectLst/>
                <a:uLnTx/>
                <a:uFillTx/>
                <a:latin typeface="Arial" panose="020B0604020202020204" pitchFamily="34" charset="0"/>
                <a:ea typeface="Helvetica Neue" panose="02000503000000020004" pitchFamily="2" charset="0"/>
                <a:cs typeface="Arial" panose="020B0604020202020204" pitchFamily="34" charset="0"/>
              </a:rPr>
              <a:t>Second level</a:t>
            </a:r>
          </a:p>
          <a:p>
            <a:pPr marL="540000" marR="0" lvl="3" indent="-180000" algn="l" defTabSz="914400" rtl="0" eaLnBrk="1" fontAlgn="auto" latinLnBrk="0" hangingPunct="1">
              <a:lnSpc>
                <a:spcPct val="110000"/>
              </a:lnSpc>
              <a:spcBef>
                <a:spcPts val="500"/>
              </a:spcBef>
              <a:spcAft>
                <a:spcPts val="0"/>
              </a:spcAft>
              <a:buClr>
                <a:srgbClr val="FFFFFF">
                  <a:lumMod val="65000"/>
                </a:srgbClr>
              </a:buClr>
              <a:buSzTx/>
              <a:buFont typeface="Arial" panose="020B0604020202020204" pitchFamily="34" charset="0"/>
              <a:buChar char="•"/>
              <a:tabLst/>
              <a:defRPr/>
            </a:pPr>
            <a:r>
              <a:rPr kumimoji="0" lang="en-GB" sz="1300" b="0" i="0" u="none" strike="noStrike" kern="1200" cap="none" spc="0" normalizeH="0" baseline="0" noProof="0">
                <a:ln>
                  <a:noFill/>
                </a:ln>
                <a:solidFill>
                  <a:srgbClr val="FFFFFF">
                    <a:lumMod val="65000"/>
                  </a:srgbClr>
                </a:solidFill>
                <a:effectLst/>
                <a:uLnTx/>
                <a:uFillTx/>
                <a:latin typeface="Arial" panose="020B0604020202020204" pitchFamily="34" charset="0"/>
                <a:ea typeface="Helvetica Neue" panose="02000503000000020004" pitchFamily="2" charset="0"/>
                <a:cs typeface="Arial" panose="020B0604020202020204" pitchFamily="34" charset="0"/>
              </a:rPr>
              <a:t>Third level</a:t>
            </a:r>
          </a:p>
          <a:p>
            <a:pPr marL="720000" marR="0" lvl="4" indent="-180000" algn="l" defTabSz="914400" rtl="0" eaLnBrk="1" fontAlgn="auto" latinLnBrk="0" hangingPunct="1">
              <a:lnSpc>
                <a:spcPct val="110000"/>
              </a:lnSpc>
              <a:spcBef>
                <a:spcPts val="500"/>
              </a:spcBef>
              <a:spcAft>
                <a:spcPts val="0"/>
              </a:spcAft>
              <a:buClr>
                <a:srgbClr val="FFFFFF">
                  <a:lumMod val="65000"/>
                </a:srgbClr>
              </a:buClr>
              <a:buSzTx/>
              <a:buFont typeface="Arial" panose="020B0604020202020204" pitchFamily="34" charset="0"/>
              <a:buChar char="•"/>
              <a:tabLst/>
              <a:defRPr/>
            </a:pPr>
            <a:r>
              <a:rPr kumimoji="0" lang="en-GB" sz="1200" b="0" i="0" u="none" strike="noStrike" kern="1200" cap="none" spc="0" normalizeH="0" baseline="0" noProof="0">
                <a:ln>
                  <a:noFill/>
                </a:ln>
                <a:solidFill>
                  <a:srgbClr val="FFFFFF">
                    <a:lumMod val="65000"/>
                  </a:srgbClr>
                </a:solidFill>
                <a:effectLst/>
                <a:uLnTx/>
                <a:uFillTx/>
                <a:latin typeface="Arial" panose="020B0604020202020204" pitchFamily="34" charset="0"/>
                <a:ea typeface="Helvetica Neue" panose="02000503000000020004" pitchFamily="2" charset="0"/>
                <a:cs typeface="Arial" panose="020B0604020202020204" pitchFamily="34" charset="0"/>
              </a:rPr>
              <a:t>Fourth level</a:t>
            </a:r>
          </a:p>
        </p:txBody>
      </p:sp>
    </p:spTree>
    <p:extLst>
      <p:ext uri="{BB962C8B-B14F-4D97-AF65-F5344CB8AC3E}">
        <p14:creationId xmlns:p14="http://schemas.microsoft.com/office/powerpoint/2010/main" val="3206495081"/>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Lst>
  <p:hf sldNum="0" hdr="0" ftr="0" dt="0"/>
  <p:txStyles>
    <p:titleStyle>
      <a:lvl1pPr algn="l" defTabSz="914400" rtl="0" eaLnBrk="1" latinLnBrk="0" hangingPunct="1">
        <a:lnSpc>
          <a:spcPct val="90000"/>
        </a:lnSpc>
        <a:spcBef>
          <a:spcPct val="0"/>
        </a:spcBef>
        <a:buNone/>
        <a:defRPr sz="2400" b="1"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1pPr>
    </p:titleStyle>
    <p:bodyStyle>
      <a:lvl1pPr marL="180000" indent="-180000" algn="l" defTabSz="914400" rtl="0" eaLnBrk="1" latinLnBrk="0" hangingPunct="1">
        <a:lnSpc>
          <a:spcPct val="90000"/>
        </a:lnSpc>
        <a:spcBef>
          <a:spcPts val="500"/>
        </a:spcBef>
        <a:buClr>
          <a:schemeClr val="tx1"/>
        </a:buClr>
        <a:buFont typeface="Arial" panose="020B0604020202020204" pitchFamily="34" charset="0"/>
        <a:buChar char="•"/>
        <a:defRPr sz="18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360000" indent="-180000" algn="l" defTabSz="914400" rtl="0" eaLnBrk="1" latinLnBrk="0" hangingPunct="1">
        <a:lnSpc>
          <a:spcPct val="90000"/>
        </a:lnSpc>
        <a:spcBef>
          <a:spcPts val="500"/>
        </a:spcBef>
        <a:buClr>
          <a:schemeClr val="tx1"/>
        </a:buClr>
        <a:buFont typeface="Arial" panose="020B0604020202020204" pitchFamily="34" charset="0"/>
        <a:buChar char="•"/>
        <a:defRPr sz="16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540000" indent="-180000" algn="l" defTabSz="914400" rtl="0" eaLnBrk="1" latinLnBrk="0" hangingPunct="1">
        <a:lnSpc>
          <a:spcPct val="90000"/>
        </a:lnSpc>
        <a:spcBef>
          <a:spcPts val="500"/>
        </a:spcBef>
        <a:buClr>
          <a:schemeClr val="tx1"/>
        </a:buClr>
        <a:buFont typeface="Arial" panose="020B0604020202020204" pitchFamily="34" charset="0"/>
        <a:buChar char="•"/>
        <a:defRPr sz="14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720000" indent="-1800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900000" indent="-1800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orient="horz" pos="3838">
          <p15:clr>
            <a:srgbClr val="F26B43"/>
          </p15:clr>
        </p15:guide>
        <p15:guide id="5" pos="6335">
          <p15:clr>
            <a:srgbClr val="F26B43"/>
          </p15:clr>
        </p15:guide>
        <p15:guide id="6" pos="6811">
          <p15:clr>
            <a:srgbClr val="F26B43"/>
          </p15:clr>
        </p15:guide>
        <p15:guide id="7" orient="horz" pos="125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0461F-FE11-9342-9765-F0AF675D1997}"/>
              </a:ext>
            </a:extLst>
          </p:cNvPr>
          <p:cNvPicPr>
            <a:picLocks noChangeAspect="1"/>
          </p:cNvPicPr>
          <p:nvPr/>
        </p:nvPicPr>
        <p:blipFill>
          <a:blip r:embed="rId27">
            <a:lum bright="70000" contrast="-70000"/>
            <a:alphaModFix amt="20000"/>
          </a:blip>
          <a:stretch>
            <a:fillRect/>
          </a:stretch>
        </p:blipFill>
        <p:spPr>
          <a:xfrm>
            <a:off x="4715933" y="2500365"/>
            <a:ext cx="7476067" cy="4357635"/>
          </a:xfrm>
          <a:prstGeom prst="rect">
            <a:avLst/>
          </a:prstGeom>
        </p:spPr>
      </p:pic>
      <p:sp>
        <p:nvSpPr>
          <p:cNvPr id="2" name="Title Placeholder 1">
            <a:extLst>
              <a:ext uri="{FF2B5EF4-FFF2-40B4-BE49-F238E27FC236}">
                <a16:creationId xmlns:a16="http://schemas.microsoft.com/office/drawing/2014/main" id="{3F62DE9C-7B39-054F-A956-4BF338069130}"/>
              </a:ext>
            </a:extLst>
          </p:cNvPr>
          <p:cNvSpPr>
            <a:spLocks noGrp="1"/>
          </p:cNvSpPr>
          <p:nvPr>
            <p:ph type="title"/>
          </p:nvPr>
        </p:nvSpPr>
        <p:spPr>
          <a:xfrm>
            <a:off x="695325" y="853206"/>
            <a:ext cx="9361488" cy="332399"/>
          </a:xfrm>
          <a:prstGeom prst="rect">
            <a:avLst/>
          </a:prstGeom>
          <a:ln>
            <a:solidFill>
              <a:schemeClr val="bg1"/>
            </a:solidFill>
          </a:ln>
        </p:spPr>
        <p:txBody>
          <a:bodyPr vert="horz" wrap="square" lIns="0" tIns="0" rIns="0" bIns="0" rtlCol="0" anchor="b" anchorCtr="0">
            <a:spAutoFit/>
          </a:bodyPr>
          <a:lstStyle/>
          <a:p>
            <a:r>
              <a:rPr lang="en-GB" noProof="0"/>
              <a:t>Click to edit Master title style</a:t>
            </a:r>
          </a:p>
        </p:txBody>
      </p:sp>
      <p:pic>
        <p:nvPicPr>
          <p:cNvPr id="11" name="Graphic 10">
            <a:extLst>
              <a:ext uri="{FF2B5EF4-FFF2-40B4-BE49-F238E27FC236}">
                <a16:creationId xmlns:a16="http://schemas.microsoft.com/office/drawing/2014/main" id="{13AE5330-0783-0E4B-A9F4-23997FB50D02}"/>
              </a:ext>
            </a:extLst>
          </p:cNvPr>
          <p:cNvPicPr>
            <a:picLocks noChangeAspect="1"/>
          </p:cNvPicPr>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723600" y="6456396"/>
            <a:ext cx="796218" cy="115608"/>
          </a:xfrm>
          <a:prstGeom prst="rect">
            <a:avLst/>
          </a:prstGeom>
        </p:spPr>
      </p:pic>
      <p:sp>
        <p:nvSpPr>
          <p:cNvPr id="12" name="TextBox 11">
            <a:extLst>
              <a:ext uri="{FF2B5EF4-FFF2-40B4-BE49-F238E27FC236}">
                <a16:creationId xmlns:a16="http://schemas.microsoft.com/office/drawing/2014/main" id="{8C9B0123-B7AD-254E-87D5-0097A6C1C000}"/>
              </a:ext>
            </a:extLst>
          </p:cNvPr>
          <p:cNvSpPr txBox="1"/>
          <p:nvPr/>
        </p:nvSpPr>
        <p:spPr>
          <a:xfrm>
            <a:off x="9265955" y="6476195"/>
            <a:ext cx="2215329" cy="116635"/>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2023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7" name="Slide Number Placeholder 1">
            <a:extLst>
              <a:ext uri="{FF2B5EF4-FFF2-40B4-BE49-F238E27FC236}">
                <a16:creationId xmlns:a16="http://schemas.microsoft.com/office/drawing/2014/main" id="{41A74A50-534F-F240-A79E-32F7821D58E4}"/>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grpSp>
        <p:nvGrpSpPr>
          <p:cNvPr id="3" name="Group 2">
            <a:extLst>
              <a:ext uri="{FF2B5EF4-FFF2-40B4-BE49-F238E27FC236}">
                <a16:creationId xmlns:a16="http://schemas.microsoft.com/office/drawing/2014/main" id="{41D3CA75-F7BD-3942-A4B7-FC419D4B6581}"/>
              </a:ext>
            </a:extLst>
          </p:cNvPr>
          <p:cNvGrpSpPr/>
          <p:nvPr/>
        </p:nvGrpSpPr>
        <p:grpSpPr>
          <a:xfrm>
            <a:off x="11691807" y="240422"/>
            <a:ext cx="265119" cy="1730481"/>
            <a:chOff x="11691807" y="240422"/>
            <a:chExt cx="265119" cy="1730481"/>
          </a:xfrm>
        </p:grpSpPr>
        <p:pic>
          <p:nvPicPr>
            <p:cNvPr id="9" name="Picture 8">
              <a:extLst>
                <a:ext uri="{FF2B5EF4-FFF2-40B4-BE49-F238E27FC236}">
                  <a16:creationId xmlns:a16="http://schemas.microsoft.com/office/drawing/2014/main" id="{02D21B0E-457B-BB4A-83B7-D04AF30C0269}"/>
                </a:ext>
              </a:extLst>
            </p:cNvPr>
            <p:cNvPicPr>
              <a:picLocks noChangeAspect="1"/>
            </p:cNvPicPr>
            <p:nvPr/>
          </p:nvPicPr>
          <p:blipFill>
            <a:blip r:embed="rId30"/>
            <a:stretch>
              <a:fillRect/>
            </a:stretch>
          </p:blipFill>
          <p:spPr>
            <a:xfrm>
              <a:off x="11691807" y="240422"/>
              <a:ext cx="265119" cy="260299"/>
            </a:xfrm>
            <a:prstGeom prst="rect">
              <a:avLst/>
            </a:prstGeom>
          </p:spPr>
        </p:pic>
        <p:pic>
          <p:nvPicPr>
            <p:cNvPr id="14" name="Picture 13">
              <a:extLst>
                <a:ext uri="{FF2B5EF4-FFF2-40B4-BE49-F238E27FC236}">
                  <a16:creationId xmlns:a16="http://schemas.microsoft.com/office/drawing/2014/main" id="{6F03A753-8D6B-F44F-8D8B-3BB65B760BA0}"/>
                </a:ext>
              </a:extLst>
            </p:cNvPr>
            <p:cNvPicPr>
              <a:picLocks noChangeAspect="1"/>
            </p:cNvPicPr>
            <p:nvPr/>
          </p:nvPicPr>
          <p:blipFill>
            <a:blip r:embed="rId31">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grpSp>
      <p:sp>
        <p:nvSpPr>
          <p:cNvPr id="16" name="Text Placeholder 2">
            <a:extLst>
              <a:ext uri="{FF2B5EF4-FFF2-40B4-BE49-F238E27FC236}">
                <a16:creationId xmlns:a16="http://schemas.microsoft.com/office/drawing/2014/main" id="{9BC425D9-749C-3944-A95F-51E7342C65AD}"/>
              </a:ext>
            </a:extLst>
          </p:cNvPr>
          <p:cNvSpPr txBox="1">
            <a:spLocks/>
          </p:cNvSpPr>
          <p:nvPr/>
        </p:nvSpPr>
        <p:spPr>
          <a:xfrm>
            <a:off x="695325" y="1557338"/>
            <a:ext cx="9361488" cy="4543725"/>
          </a:xfrm>
          <a:prstGeom prst="rect">
            <a:avLst/>
          </a:prstGeom>
        </p:spPr>
        <p:txBody>
          <a:bodyPr lIns="0" tIns="0" rIns="0" bIns="0"/>
          <a:lstStyle>
            <a:lvl1pPr marL="180000" indent="-180000" algn="l" defTabSz="914400" rtl="0" eaLnBrk="1" latinLnBrk="0" hangingPunct="1">
              <a:lnSpc>
                <a:spcPct val="110000"/>
              </a:lnSpc>
              <a:spcBef>
                <a:spcPts val="1200"/>
              </a:spcBef>
              <a:buClr>
                <a:schemeClr val="tx1"/>
              </a:buClr>
              <a:buFont typeface="Arial" panose="020B0604020202020204" pitchFamily="34" charset="0"/>
              <a:buChar char="•"/>
              <a:defRPr sz="1400" b="1"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1pPr>
            <a:lvl2pPr marL="360000" indent="-180000" algn="l" defTabSz="914400" rtl="0" eaLnBrk="1" latinLnBrk="0" hangingPunct="1">
              <a:lnSpc>
                <a:spcPct val="110000"/>
              </a:lnSpc>
              <a:spcBef>
                <a:spcPts val="500"/>
              </a:spcBef>
              <a:buClr>
                <a:schemeClr val="tx1"/>
              </a:buClr>
              <a:buFont typeface="Arial" panose="020B0604020202020204" pitchFamily="34" charset="0"/>
              <a:buChar char="•"/>
              <a:defRPr sz="1400" b="0"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marL="540000" indent="-180000" algn="l" defTabSz="914400" rtl="0" eaLnBrk="1" latinLnBrk="0" hangingPunct="1">
              <a:lnSpc>
                <a:spcPct val="110000"/>
              </a:lnSpc>
              <a:spcBef>
                <a:spcPts val="500"/>
              </a:spcBef>
              <a:buClr>
                <a:schemeClr val="bg1">
                  <a:lumMod val="50000"/>
                </a:schemeClr>
              </a:buClr>
              <a:buFont typeface="Arial" panose="020B0604020202020204" pitchFamily="34" charset="0"/>
              <a:buChar char="•"/>
              <a:defRPr sz="1400" b="0" i="0" kern="1200">
                <a:solidFill>
                  <a:schemeClr val="bg1">
                    <a:lumMod val="50000"/>
                  </a:schemeClr>
                </a:solidFill>
                <a:latin typeface="Arial" panose="020B0604020202020204" pitchFamily="34" charset="0"/>
                <a:ea typeface="Helvetica Neue" panose="02000503000000020004" pitchFamily="2" charset="0"/>
                <a:cs typeface="Arial" panose="020B0604020202020204" pitchFamily="34" charset="0"/>
              </a:defRPr>
            </a:lvl3pPr>
            <a:lvl4pPr marL="720000" indent="-180000" algn="l" defTabSz="914400" rtl="0" eaLnBrk="1" latinLnBrk="0" hangingPunct="1">
              <a:lnSpc>
                <a:spcPct val="110000"/>
              </a:lnSpc>
              <a:spcBef>
                <a:spcPts val="500"/>
              </a:spcBef>
              <a:buClr>
                <a:schemeClr val="tx1"/>
              </a:buClr>
              <a:buFont typeface="Arial" panose="020B0604020202020204" pitchFamily="34" charset="0"/>
              <a:buChar char="•"/>
              <a:defRPr sz="1300" b="0" i="0" kern="1200">
                <a:solidFill>
                  <a:schemeClr val="bg1">
                    <a:lumMod val="65000"/>
                  </a:schemeClr>
                </a:solidFill>
                <a:latin typeface="Arial" panose="020B0604020202020204" pitchFamily="34" charset="0"/>
                <a:ea typeface="Helvetica Neue" panose="02000503000000020004" pitchFamily="2" charset="0"/>
                <a:cs typeface="Arial" panose="020B0604020202020204" pitchFamily="34" charset="0"/>
              </a:defRPr>
            </a:lvl4pPr>
            <a:lvl5pPr marL="900000" indent="-180000" algn="l" defTabSz="914400" rtl="0" eaLnBrk="1" latinLnBrk="0" hangingPunct="1">
              <a:lnSpc>
                <a:spcPct val="110000"/>
              </a:lnSpc>
              <a:spcBef>
                <a:spcPts val="500"/>
              </a:spcBef>
              <a:buClr>
                <a:schemeClr val="tx1"/>
              </a:buClr>
              <a:buFont typeface="Arial" panose="020B0604020202020204" pitchFamily="34" charset="0"/>
              <a:buChar char="•"/>
              <a:defRPr sz="1200" b="0" i="0" kern="1200">
                <a:solidFill>
                  <a:schemeClr val="bg1">
                    <a:lumMod val="65000"/>
                  </a:schemeClr>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3"/>
          </p:nvPr>
        </p:nvSpPr>
        <p:spPr>
          <a:xfrm>
            <a:off x="2782537" y="6271209"/>
            <a:ext cx="6626927" cy="485982"/>
          </a:xfrm>
          <a:prstGeom prst="roundRect">
            <a:avLst/>
          </a:prstGeom>
          <a:solidFill>
            <a:schemeClr val="bg2">
              <a:lumMod val="20000"/>
              <a:lumOff val="80000"/>
            </a:schemeClr>
          </a:solidFill>
        </p:spPr>
        <p:txBody>
          <a:bodyPr vert="horz" lIns="91440" tIns="45720" rIns="91440" bIns="45720" rtlCol="0" anchor="ctr"/>
          <a:lstStyle>
            <a:lvl1pPr algn="ctr">
              <a:defRPr sz="1400" b="1" i="1">
                <a:solidFill>
                  <a:schemeClr val="tx2"/>
                </a:solidFill>
              </a:defRPr>
            </a:lvl1pPr>
          </a:lstStyle>
          <a:p>
            <a:endParaRPr lang="en-GB"/>
          </a:p>
        </p:txBody>
      </p:sp>
    </p:spTree>
    <p:extLst>
      <p:ext uri="{BB962C8B-B14F-4D97-AF65-F5344CB8AC3E}">
        <p14:creationId xmlns:p14="http://schemas.microsoft.com/office/powerpoint/2010/main" val="362448773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Lst>
  <p:hf hdr="0" ftr="0" dt="0"/>
  <p:txStyles>
    <p:titleStyle>
      <a:lvl1pPr algn="l" defTabSz="914400" rtl="0" eaLnBrk="1" latinLnBrk="0" hangingPunct="1">
        <a:lnSpc>
          <a:spcPct val="90000"/>
        </a:lnSpc>
        <a:spcBef>
          <a:spcPct val="0"/>
        </a:spcBef>
        <a:buNone/>
        <a:defRPr sz="2400" b="1"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1pPr>
    </p:titleStyle>
    <p:bodyStyle>
      <a:lvl1pPr marL="180000" indent="-180000" algn="l" defTabSz="914400" rtl="0" eaLnBrk="1" latinLnBrk="0" hangingPunct="1">
        <a:lnSpc>
          <a:spcPct val="90000"/>
        </a:lnSpc>
        <a:spcBef>
          <a:spcPts val="500"/>
        </a:spcBef>
        <a:buClr>
          <a:schemeClr val="tx1"/>
        </a:buClr>
        <a:buFont typeface="Arial" panose="020B0604020202020204" pitchFamily="34" charset="0"/>
        <a:buChar char="•"/>
        <a:defRPr sz="18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360000" indent="-180000" algn="l" defTabSz="914400" rtl="0" eaLnBrk="1" latinLnBrk="0" hangingPunct="1">
        <a:lnSpc>
          <a:spcPct val="90000"/>
        </a:lnSpc>
        <a:spcBef>
          <a:spcPts val="500"/>
        </a:spcBef>
        <a:buClr>
          <a:schemeClr val="tx1"/>
        </a:buClr>
        <a:buFont typeface="Arial" panose="020B0604020202020204" pitchFamily="34" charset="0"/>
        <a:buChar char="•"/>
        <a:defRPr sz="16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540000" indent="-180000" algn="l" defTabSz="914400" rtl="0" eaLnBrk="1" latinLnBrk="0" hangingPunct="1">
        <a:lnSpc>
          <a:spcPct val="90000"/>
        </a:lnSpc>
        <a:spcBef>
          <a:spcPts val="500"/>
        </a:spcBef>
        <a:buClr>
          <a:schemeClr val="tx1"/>
        </a:buClr>
        <a:buFont typeface="Arial" panose="020B0604020202020204" pitchFamily="34" charset="0"/>
        <a:buChar char="•"/>
        <a:defRPr sz="14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720000" indent="-1800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900000" indent="-1800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orient="horz" pos="3838">
          <p15:clr>
            <a:srgbClr val="F26B43"/>
          </p15:clr>
        </p15:guide>
        <p15:guide id="5" pos="6335">
          <p15:clr>
            <a:srgbClr val="F26B43"/>
          </p15:clr>
        </p15:guide>
        <p15:guide id="6" pos="6811">
          <p15:clr>
            <a:srgbClr val="F26B43"/>
          </p15:clr>
        </p15:guide>
        <p15:guide id="8" orient="horz" pos="98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0461F-FE11-9342-9765-F0AF675D1997}"/>
              </a:ext>
            </a:extLst>
          </p:cNvPr>
          <p:cNvPicPr>
            <a:picLocks noChangeAspect="1"/>
          </p:cNvPicPr>
          <p:nvPr userDrawn="1"/>
        </p:nvPicPr>
        <p:blipFill>
          <a:blip r:embed="rId7">
            <a:lum bright="70000" contrast="-70000"/>
            <a:alphaModFix amt="20000"/>
          </a:blip>
          <a:stretch>
            <a:fillRect/>
          </a:stretch>
        </p:blipFill>
        <p:spPr>
          <a:xfrm>
            <a:off x="4715933" y="2500365"/>
            <a:ext cx="7476067" cy="4357635"/>
          </a:xfrm>
          <a:prstGeom prst="rect">
            <a:avLst/>
          </a:prstGeom>
        </p:spPr>
      </p:pic>
      <p:sp>
        <p:nvSpPr>
          <p:cNvPr id="2" name="Title Placeholder 1">
            <a:extLst>
              <a:ext uri="{FF2B5EF4-FFF2-40B4-BE49-F238E27FC236}">
                <a16:creationId xmlns:a16="http://schemas.microsoft.com/office/drawing/2014/main" id="{3F62DE9C-7B39-054F-A956-4BF338069130}"/>
              </a:ext>
            </a:extLst>
          </p:cNvPr>
          <p:cNvSpPr>
            <a:spLocks noGrp="1"/>
          </p:cNvSpPr>
          <p:nvPr>
            <p:ph type="title"/>
          </p:nvPr>
        </p:nvSpPr>
        <p:spPr>
          <a:xfrm>
            <a:off x="695325" y="853206"/>
            <a:ext cx="9361488" cy="332399"/>
          </a:xfrm>
          <a:prstGeom prst="rect">
            <a:avLst/>
          </a:prstGeom>
          <a:ln>
            <a:solidFill>
              <a:schemeClr val="bg1"/>
            </a:solidFill>
          </a:ln>
        </p:spPr>
        <p:txBody>
          <a:bodyPr vert="horz" wrap="square" lIns="0" tIns="0" rIns="0" bIns="0" rtlCol="0" anchor="b" anchorCtr="0">
            <a:spAutoFit/>
          </a:bodyPr>
          <a:lstStyle/>
          <a:p>
            <a:r>
              <a:rPr lang="en-GB" noProof="0"/>
              <a:t>Click to edit Master title style</a:t>
            </a:r>
          </a:p>
        </p:txBody>
      </p:sp>
      <p:pic>
        <p:nvPicPr>
          <p:cNvPr id="11" name="Graphic 10">
            <a:extLst>
              <a:ext uri="{FF2B5EF4-FFF2-40B4-BE49-F238E27FC236}">
                <a16:creationId xmlns:a16="http://schemas.microsoft.com/office/drawing/2014/main" id="{13AE5330-0783-0E4B-A9F4-23997FB50D02}"/>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3600" y="6456396"/>
            <a:ext cx="796218" cy="115608"/>
          </a:xfrm>
          <a:prstGeom prst="rect">
            <a:avLst/>
          </a:prstGeom>
        </p:spPr>
      </p:pic>
      <p:sp>
        <p:nvSpPr>
          <p:cNvPr id="12" name="TextBox 11">
            <a:extLst>
              <a:ext uri="{FF2B5EF4-FFF2-40B4-BE49-F238E27FC236}">
                <a16:creationId xmlns:a16="http://schemas.microsoft.com/office/drawing/2014/main" id="{8C9B0123-B7AD-254E-87D5-0097A6C1C000}"/>
              </a:ext>
            </a:extLst>
          </p:cNvPr>
          <p:cNvSpPr txBox="1"/>
          <p:nvPr userDrawn="1"/>
        </p:nvSpPr>
        <p:spPr>
          <a:xfrm>
            <a:off x="9265955" y="6476195"/>
            <a:ext cx="2215329" cy="128240"/>
          </a:xfrm>
          <a:prstGeom prst="rect">
            <a:avLst/>
          </a:prstGeom>
          <a:noFill/>
        </p:spPr>
        <p:txBody>
          <a:bodyPr wrap="square" lIns="0" tIns="0" rIns="0" bIns="0" rtlCol="0">
            <a:spAutoFit/>
          </a:bodyPr>
          <a:lstStyle/>
          <a:p>
            <a:pPr algn="r">
              <a:lnSpc>
                <a:spcPts val="1000"/>
              </a:lnSpc>
            </a:pPr>
            <a:r>
              <a:rPr lang="en-GB"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rPr>
              <a:t>© 2020 NTT DATA. All Rights Reserved.</a:t>
            </a:r>
            <a:endParaRPr lang="en-US" sz="700">
              <a:solidFill>
                <a:schemeClr val="tx1">
                  <a:alpha val="50000"/>
                </a:schemeClr>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7" name="Slide Number Placeholder 1">
            <a:extLst>
              <a:ext uri="{FF2B5EF4-FFF2-40B4-BE49-F238E27FC236}">
                <a16:creationId xmlns:a16="http://schemas.microsoft.com/office/drawing/2014/main" id="{41A74A50-534F-F240-A79E-32F7821D58E4}"/>
              </a:ext>
            </a:extLst>
          </p:cNvPr>
          <p:cNvSpPr>
            <a:spLocks noGrp="1"/>
          </p:cNvSpPr>
          <p:nvPr>
            <p:ph type="sldNum" sz="quarter" idx="4"/>
          </p:nvPr>
        </p:nvSpPr>
        <p:spPr>
          <a:xfrm>
            <a:off x="11578618" y="6427925"/>
            <a:ext cx="521208" cy="365125"/>
          </a:xfrm>
          <a:prstGeom prst="rect">
            <a:avLst/>
          </a:prstGeom>
        </p:spPr>
        <p:txBody>
          <a:bodyPr/>
          <a:lstStyle>
            <a:lvl1pPr algn="ctr">
              <a:defRPr sz="800" b="1">
                <a:solidFill>
                  <a:schemeClr val="tx2"/>
                </a:solidFill>
                <a:latin typeface="Arial" panose="020B0604020202020204" pitchFamily="34" charset="0"/>
                <a:cs typeface="Arial" panose="020B0604020202020204" pitchFamily="34" charset="0"/>
              </a:defRPr>
            </a:lvl1pPr>
          </a:lstStyle>
          <a:p>
            <a:fld id="{8601A9B0-84B2-2A4A-97A3-F4155F9C4647}" type="slidenum">
              <a:rPr lang="en-US" smtClean="0"/>
              <a:pPr/>
              <a:t>‹#›</a:t>
            </a:fld>
            <a:endParaRPr lang="en-US"/>
          </a:p>
        </p:txBody>
      </p:sp>
      <p:grpSp>
        <p:nvGrpSpPr>
          <p:cNvPr id="3" name="Group 2">
            <a:extLst>
              <a:ext uri="{FF2B5EF4-FFF2-40B4-BE49-F238E27FC236}">
                <a16:creationId xmlns:a16="http://schemas.microsoft.com/office/drawing/2014/main" id="{41D3CA75-F7BD-3942-A4B7-FC419D4B6581}"/>
              </a:ext>
            </a:extLst>
          </p:cNvPr>
          <p:cNvGrpSpPr/>
          <p:nvPr userDrawn="1"/>
        </p:nvGrpSpPr>
        <p:grpSpPr>
          <a:xfrm>
            <a:off x="11691807" y="240422"/>
            <a:ext cx="265119" cy="1730481"/>
            <a:chOff x="11691807" y="240422"/>
            <a:chExt cx="265119" cy="1730481"/>
          </a:xfrm>
        </p:grpSpPr>
        <p:pic>
          <p:nvPicPr>
            <p:cNvPr id="9" name="Picture 8">
              <a:extLst>
                <a:ext uri="{FF2B5EF4-FFF2-40B4-BE49-F238E27FC236}">
                  <a16:creationId xmlns:a16="http://schemas.microsoft.com/office/drawing/2014/main" id="{02D21B0E-457B-BB4A-83B7-D04AF30C0269}"/>
                </a:ext>
              </a:extLst>
            </p:cNvPr>
            <p:cNvPicPr>
              <a:picLocks noChangeAspect="1"/>
            </p:cNvPicPr>
            <p:nvPr userDrawn="1"/>
          </p:nvPicPr>
          <p:blipFill>
            <a:blip r:embed="rId10"/>
            <a:stretch>
              <a:fillRect/>
            </a:stretch>
          </p:blipFill>
          <p:spPr>
            <a:xfrm>
              <a:off x="11691807" y="240422"/>
              <a:ext cx="265119" cy="260299"/>
            </a:xfrm>
            <a:prstGeom prst="rect">
              <a:avLst/>
            </a:prstGeom>
          </p:spPr>
        </p:pic>
        <p:pic>
          <p:nvPicPr>
            <p:cNvPr id="14" name="Picture 13">
              <a:extLst>
                <a:ext uri="{FF2B5EF4-FFF2-40B4-BE49-F238E27FC236}">
                  <a16:creationId xmlns:a16="http://schemas.microsoft.com/office/drawing/2014/main" id="{6F03A753-8D6B-F44F-8D8B-3BB65B760BA0}"/>
                </a:ext>
              </a:extLst>
            </p:cNvPr>
            <p:cNvPicPr>
              <a:picLocks noChangeAspect="1"/>
            </p:cNvPicPr>
            <p:nvPr userDrawn="1"/>
          </p:nvPicPr>
          <p:blipFill>
            <a:blip r:embed="rId11">
              <a:duotone>
                <a:prstClr val="black"/>
                <a:srgbClr val="000000">
                  <a:lumMod val="95000"/>
                  <a:lumOff val="5000"/>
                  <a:tint val="45000"/>
                  <a:satMod val="400000"/>
                </a:srgbClr>
              </a:duotone>
              <a:alphaModFix/>
            </a:blip>
            <a:stretch>
              <a:fillRect/>
            </a:stretch>
          </p:blipFill>
          <p:spPr>
            <a:xfrm>
              <a:off x="11746789" y="593502"/>
              <a:ext cx="153821" cy="1377401"/>
            </a:xfrm>
            <a:prstGeom prst="rect">
              <a:avLst/>
            </a:prstGeom>
          </p:spPr>
        </p:pic>
      </p:grpSp>
      <p:sp>
        <p:nvSpPr>
          <p:cNvPr id="16" name="Text Placeholder 2">
            <a:extLst>
              <a:ext uri="{FF2B5EF4-FFF2-40B4-BE49-F238E27FC236}">
                <a16:creationId xmlns:a16="http://schemas.microsoft.com/office/drawing/2014/main" id="{9BC425D9-749C-3944-A95F-51E7342C65AD}"/>
              </a:ext>
            </a:extLst>
          </p:cNvPr>
          <p:cNvSpPr txBox="1">
            <a:spLocks/>
          </p:cNvSpPr>
          <p:nvPr userDrawn="1"/>
        </p:nvSpPr>
        <p:spPr>
          <a:xfrm>
            <a:off x="695325" y="1557338"/>
            <a:ext cx="9361488" cy="4543725"/>
          </a:xfrm>
          <a:prstGeom prst="rect">
            <a:avLst/>
          </a:prstGeom>
        </p:spPr>
        <p:txBody>
          <a:bodyPr lIns="0" tIns="0" rIns="0" bIns="0"/>
          <a:lstStyle>
            <a:lvl1pPr marL="180000" indent="-180000" algn="l" defTabSz="914400" rtl="0" eaLnBrk="1" latinLnBrk="0" hangingPunct="1">
              <a:lnSpc>
                <a:spcPct val="110000"/>
              </a:lnSpc>
              <a:spcBef>
                <a:spcPts val="1200"/>
              </a:spcBef>
              <a:buClr>
                <a:schemeClr val="tx1"/>
              </a:buClr>
              <a:buFont typeface="Arial" panose="020B0604020202020204" pitchFamily="34" charset="0"/>
              <a:buChar char="•"/>
              <a:defRPr sz="1400" b="1"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1pPr>
            <a:lvl2pPr marL="360000" indent="-180000" algn="l" defTabSz="914400" rtl="0" eaLnBrk="1" latinLnBrk="0" hangingPunct="1">
              <a:lnSpc>
                <a:spcPct val="110000"/>
              </a:lnSpc>
              <a:spcBef>
                <a:spcPts val="500"/>
              </a:spcBef>
              <a:buClr>
                <a:schemeClr val="tx1"/>
              </a:buClr>
              <a:buFont typeface="Arial" panose="020B0604020202020204" pitchFamily="34" charset="0"/>
              <a:buChar char="•"/>
              <a:defRPr sz="1400" b="0"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marL="540000" indent="-180000" algn="l" defTabSz="914400" rtl="0" eaLnBrk="1" latinLnBrk="0" hangingPunct="1">
              <a:lnSpc>
                <a:spcPct val="110000"/>
              </a:lnSpc>
              <a:spcBef>
                <a:spcPts val="500"/>
              </a:spcBef>
              <a:buClr>
                <a:schemeClr val="bg1">
                  <a:lumMod val="50000"/>
                </a:schemeClr>
              </a:buClr>
              <a:buFont typeface="Arial" panose="020B0604020202020204" pitchFamily="34" charset="0"/>
              <a:buChar char="•"/>
              <a:defRPr sz="1400" b="0" i="0" kern="1200">
                <a:solidFill>
                  <a:schemeClr val="bg1">
                    <a:lumMod val="50000"/>
                  </a:schemeClr>
                </a:solidFill>
                <a:latin typeface="Arial" panose="020B0604020202020204" pitchFamily="34" charset="0"/>
                <a:ea typeface="Helvetica Neue" panose="02000503000000020004" pitchFamily="2" charset="0"/>
                <a:cs typeface="Arial" panose="020B0604020202020204" pitchFamily="34" charset="0"/>
              </a:defRPr>
            </a:lvl3pPr>
            <a:lvl4pPr marL="720000" indent="-180000" algn="l" defTabSz="914400" rtl="0" eaLnBrk="1" latinLnBrk="0" hangingPunct="1">
              <a:lnSpc>
                <a:spcPct val="110000"/>
              </a:lnSpc>
              <a:spcBef>
                <a:spcPts val="500"/>
              </a:spcBef>
              <a:buClr>
                <a:schemeClr val="tx1"/>
              </a:buClr>
              <a:buFont typeface="Arial" panose="020B0604020202020204" pitchFamily="34" charset="0"/>
              <a:buChar char="•"/>
              <a:defRPr sz="1300" b="0" i="0" kern="1200">
                <a:solidFill>
                  <a:schemeClr val="bg1">
                    <a:lumMod val="65000"/>
                  </a:schemeClr>
                </a:solidFill>
                <a:latin typeface="Arial" panose="020B0604020202020204" pitchFamily="34" charset="0"/>
                <a:ea typeface="Helvetica Neue" panose="02000503000000020004" pitchFamily="2" charset="0"/>
                <a:cs typeface="Arial" panose="020B0604020202020204" pitchFamily="34" charset="0"/>
              </a:defRPr>
            </a:lvl4pPr>
            <a:lvl5pPr marL="900000" indent="-180000" algn="l" defTabSz="914400" rtl="0" eaLnBrk="1" latinLnBrk="0" hangingPunct="1">
              <a:lnSpc>
                <a:spcPct val="110000"/>
              </a:lnSpc>
              <a:spcBef>
                <a:spcPts val="500"/>
              </a:spcBef>
              <a:buClr>
                <a:schemeClr val="tx1"/>
              </a:buClr>
              <a:buFont typeface="Arial" panose="020B0604020202020204" pitchFamily="34" charset="0"/>
              <a:buChar char="•"/>
              <a:defRPr sz="1200" b="0" i="0" kern="1200">
                <a:solidFill>
                  <a:schemeClr val="bg1">
                    <a:lumMod val="65000"/>
                  </a:schemeClr>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3"/>
          </p:nvPr>
        </p:nvSpPr>
        <p:spPr>
          <a:xfrm>
            <a:off x="2782537" y="6271209"/>
            <a:ext cx="6626927" cy="485982"/>
          </a:xfrm>
          <a:prstGeom prst="roundRect">
            <a:avLst/>
          </a:prstGeom>
          <a:solidFill>
            <a:schemeClr val="bg2">
              <a:lumMod val="20000"/>
              <a:lumOff val="80000"/>
            </a:schemeClr>
          </a:solidFill>
        </p:spPr>
        <p:txBody>
          <a:bodyPr vert="horz" lIns="91440" tIns="45720" rIns="91440" bIns="45720" rtlCol="0" anchor="ctr"/>
          <a:lstStyle>
            <a:lvl1pPr algn="ctr">
              <a:defRPr sz="1400" b="1" i="1">
                <a:solidFill>
                  <a:schemeClr val="tx2"/>
                </a:solidFill>
              </a:defRPr>
            </a:lvl1pPr>
          </a:lstStyle>
          <a:p>
            <a:r>
              <a:rPr lang="en-GB"/>
              <a:t>Add kicker here in italics. Maximum two lines. Finish with full stop.</a:t>
            </a:r>
          </a:p>
        </p:txBody>
      </p:sp>
    </p:spTree>
    <p:extLst>
      <p:ext uri="{BB962C8B-B14F-4D97-AF65-F5344CB8AC3E}">
        <p14:creationId xmlns:p14="http://schemas.microsoft.com/office/powerpoint/2010/main" val="3328501919"/>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6" r:id="rId4"/>
    <p:sldLayoutId id="2147483917" r:id="rId5"/>
  </p:sldLayoutIdLst>
  <p:hf hdr="0" ftr="0" dt="0"/>
  <p:txStyles>
    <p:titleStyle>
      <a:lvl1pPr algn="l" defTabSz="914400" rtl="0" eaLnBrk="1" latinLnBrk="0" hangingPunct="1">
        <a:lnSpc>
          <a:spcPct val="90000"/>
        </a:lnSpc>
        <a:spcBef>
          <a:spcPct val="0"/>
        </a:spcBef>
        <a:buNone/>
        <a:defRPr sz="2400" b="1"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1pPr>
    </p:titleStyle>
    <p:bodyStyle>
      <a:lvl1pPr marL="180000" indent="-180000" algn="l" defTabSz="914400" rtl="0" eaLnBrk="1" latinLnBrk="0" hangingPunct="1">
        <a:lnSpc>
          <a:spcPct val="90000"/>
        </a:lnSpc>
        <a:spcBef>
          <a:spcPts val="500"/>
        </a:spcBef>
        <a:buClr>
          <a:schemeClr val="tx1"/>
        </a:buClr>
        <a:buFont typeface="Arial" panose="020B0604020202020204" pitchFamily="34" charset="0"/>
        <a:buChar char="•"/>
        <a:defRPr sz="18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360000" indent="-180000" algn="l" defTabSz="914400" rtl="0" eaLnBrk="1" latinLnBrk="0" hangingPunct="1">
        <a:lnSpc>
          <a:spcPct val="90000"/>
        </a:lnSpc>
        <a:spcBef>
          <a:spcPts val="500"/>
        </a:spcBef>
        <a:buClr>
          <a:schemeClr val="tx1"/>
        </a:buClr>
        <a:buFont typeface="Arial" panose="020B0604020202020204" pitchFamily="34" charset="0"/>
        <a:buChar char="•"/>
        <a:defRPr sz="16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540000" indent="-180000" algn="l" defTabSz="914400" rtl="0" eaLnBrk="1" latinLnBrk="0" hangingPunct="1">
        <a:lnSpc>
          <a:spcPct val="90000"/>
        </a:lnSpc>
        <a:spcBef>
          <a:spcPts val="500"/>
        </a:spcBef>
        <a:buClr>
          <a:schemeClr val="tx1"/>
        </a:buClr>
        <a:buFont typeface="Arial" panose="020B0604020202020204" pitchFamily="34" charset="0"/>
        <a:buChar char="•"/>
        <a:defRPr sz="14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720000" indent="-1800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900000" indent="-1800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orient="horz" pos="3838">
          <p15:clr>
            <a:srgbClr val="F26B43"/>
          </p15:clr>
        </p15:guide>
        <p15:guide id="5" pos="6335">
          <p15:clr>
            <a:srgbClr val="F26B43"/>
          </p15:clr>
        </p15:guide>
        <p15:guide id="6" pos="6811">
          <p15:clr>
            <a:srgbClr val="F26B43"/>
          </p15:clr>
        </p15:guide>
        <p15:guide id="8" orient="horz" pos="98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EB6144-6550-4C66-8052-BDA1FCD79E2E}"/>
              </a:ext>
            </a:extLst>
          </p:cNvPr>
          <p:cNvSpPr/>
          <p:nvPr userDrawn="1"/>
        </p:nvSpPr>
        <p:spPr>
          <a:xfrm rot="16200000">
            <a:off x="5899844" y="543486"/>
            <a:ext cx="414671" cy="12214357"/>
          </a:xfrm>
          <a:prstGeom prst="rect">
            <a:avLst/>
          </a:prstGeom>
          <a:solidFill>
            <a:srgbClr val="005EAA"/>
          </a:solidFill>
          <a:ln>
            <a:solidFill>
              <a:srgbClr val="005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31"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03789241"/>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cpsgovuk.sharepoint.com/:p:/s/CaseManagementFutures-WorkManagementDiscovery/Eau4cJWbOyFCoeqFCO-JHRABgRwt5q4W9ldsNGTmw613iQ?e=tY1GPM&amp;nav=eyJzSWQiOjIxNDczNzY2NDMsImNJZCI6Njc2MDcyMzMzfQ"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9.xml"/><Relationship Id="rId1" Type="http://schemas.openxmlformats.org/officeDocument/2006/relationships/slideLayout" Target="../slideLayouts/slideLayout120.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6.xml"/></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2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hyperlink" Target="https://cpsgovuk.sharepoint.com/:p:/s/CaseManagementFutures-WorkManagementDiscovery/EWVUnBQIDRJHnrJ_rarV3XcBCyYBg5eSUVUaieg0R9GqTQ?e=Jj7NKA" TargetMode="External"/><Relationship Id="rId2" Type="http://schemas.openxmlformats.org/officeDocument/2006/relationships/notesSlide" Target="../notesSlides/notesSlide18.xml"/><Relationship Id="rId1" Type="http://schemas.openxmlformats.org/officeDocument/2006/relationships/slideLayout" Target="../slideLayouts/slideLayout120.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122.xml"/><Relationship Id="rId6" Type="http://schemas.openxmlformats.org/officeDocument/2006/relationships/image" Target="../media/image75.png"/><Relationship Id="rId5" Type="http://schemas.openxmlformats.org/officeDocument/2006/relationships/image" Target="../media/image74.svg"/><Relationship Id="rId10" Type="http://schemas.openxmlformats.org/officeDocument/2006/relationships/image" Target="../media/image27.png"/><Relationship Id="rId4" Type="http://schemas.openxmlformats.org/officeDocument/2006/relationships/image" Target="../media/image73.png"/><Relationship Id="rId9" Type="http://schemas.openxmlformats.org/officeDocument/2006/relationships/image" Target="../media/image78.svg"/></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4.sv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hyperlink" Target="https://cpsgovuk.atlassian.net/wiki/spaces/FCT/pages/3860267029/Teams+Ways+of+Working+and+Governanc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20.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3" Type="http://schemas.openxmlformats.org/officeDocument/2006/relationships/image" Target="../media/image87.png"/><Relationship Id="rId7" Type="http://schemas.openxmlformats.org/officeDocument/2006/relationships/image" Target="../media/image49.png"/><Relationship Id="rId12" Type="http://schemas.openxmlformats.org/officeDocument/2006/relationships/image" Target="../media/image95.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0.sv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svg"/><Relationship Id="rId4" Type="http://schemas.openxmlformats.org/officeDocument/2006/relationships/image" Target="../media/image88.svg"/><Relationship Id="rId9" Type="http://schemas.openxmlformats.org/officeDocument/2006/relationships/image" Target="../media/image92.png"/><Relationship Id="rId14" Type="http://schemas.openxmlformats.org/officeDocument/2006/relationships/image" Target="../media/image97.sv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cpsgovuk.atlassian.net/wiki/spaces/FCT/pages/3968958501/ITHC+for+work+management+App"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sv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02.png"/><Relationship Id="rId11" Type="http://schemas.openxmlformats.org/officeDocument/2006/relationships/image" Target="../media/image107.sv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svg"/></Relationships>
</file>

<file path=ppt/slides/_rels/slide45.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8.png"/><Relationship Id="rId7" Type="http://schemas.openxmlformats.org/officeDocument/2006/relationships/image" Target="../media/image104.png"/><Relationship Id="rId2" Type="http://schemas.openxmlformats.org/officeDocument/2006/relationships/hyperlink" Target="https://app.powerbi.com/groups/40888ac2-7ac0-4834-86e6-286ee0e6b1b7/reports/9369ccaa-4bd7-46e4-bc02-882abb19ef9f/ReportSection6fe3e401faa9eb01e1f7" TargetMode="External"/><Relationship Id="rId1" Type="http://schemas.openxmlformats.org/officeDocument/2006/relationships/slideLayout" Target="../slideLayouts/slideLayout4.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9.svg"/></Relationships>
</file>

<file path=ppt/slides/_rels/slide4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07.svg"/><Relationship Id="rId3" Type="http://schemas.openxmlformats.org/officeDocument/2006/relationships/image" Target="../media/image109.svg"/><Relationship Id="rId7" Type="http://schemas.openxmlformats.org/officeDocument/2006/relationships/image" Target="../media/image105.svg"/><Relationship Id="rId12" Type="http://schemas.openxmlformats.org/officeDocument/2006/relationships/image" Target="../media/image106.png"/><Relationship Id="rId2"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image" Target="../media/image113.svg"/><Relationship Id="rId5" Type="http://schemas.openxmlformats.org/officeDocument/2006/relationships/image" Target="../media/image103.svg"/><Relationship Id="rId10" Type="http://schemas.openxmlformats.org/officeDocument/2006/relationships/image" Target="../media/image112.png"/><Relationship Id="rId4" Type="http://schemas.openxmlformats.org/officeDocument/2006/relationships/image" Target="../media/image102.png"/><Relationship Id="rId9" Type="http://schemas.openxmlformats.org/officeDocument/2006/relationships/image" Target="../media/image111.svg"/></Relationships>
</file>

<file path=ppt/slides/_rels/slide47.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svg"/><Relationship Id="rId3" Type="http://schemas.openxmlformats.org/officeDocument/2006/relationships/image" Target="../media/image109.svg"/><Relationship Id="rId7" Type="http://schemas.openxmlformats.org/officeDocument/2006/relationships/image" Target="../media/image115.svg"/><Relationship Id="rId12" Type="http://schemas.openxmlformats.org/officeDocument/2006/relationships/image" Target="../media/image120.svg"/><Relationship Id="rId17" Type="http://schemas.openxmlformats.org/officeDocument/2006/relationships/image" Target="../media/image125.png"/><Relationship Id="rId2" Type="http://schemas.openxmlformats.org/officeDocument/2006/relationships/image" Target="../media/image108.png"/><Relationship Id="rId16" Type="http://schemas.openxmlformats.org/officeDocument/2006/relationships/image" Target="../media/image124.svg"/><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07.svg"/><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image" Target="../media/image106.png"/><Relationship Id="rId9" Type="http://schemas.openxmlformats.org/officeDocument/2006/relationships/image" Target="../media/image117.svg"/><Relationship Id="rId14" Type="http://schemas.openxmlformats.org/officeDocument/2006/relationships/image" Target="../media/image122.sv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cpsgovuk.atlassian.net/wiki/spaces/FCT/pages/3847421954/High+level+design+-+Work+Management+Application"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cpsgovuk.atlassian.net/wiki/spaces/FCT/pages/3943661754/Performance+test+strategy+for+MVP" TargetMode="External"/><Relationship Id="rId4" Type="http://schemas.openxmlformats.org/officeDocument/2006/relationships/hyperlink" Target="https://cpsgovuk.atlassian.net/wiki/spaces/FCT2/pages/3873112086/DDEI+API+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4.xml"/><Relationship Id="rId5" Type="http://schemas.openxmlformats.org/officeDocument/2006/relationships/image" Target="../media/image130.svg"/><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hyperlink" Target="https://cpsgovuk.sharepoint.com/:w:/s/CaseManagementFutures-WorkManagementDiscovery/Ef_TZNJFRltPliJ_1A632HABaTVrZ2HHbXn2QNM6Qtlu2Q?e=8kXJKX" TargetMode="External"/><Relationship Id="rId3" Type="http://schemas.openxmlformats.org/officeDocument/2006/relationships/hyperlink" Target="https://cpsgovuk.sharepoint.com/:p:/s/CaseManagementFutures-WorkManagementDiscovery/EVtWSHQl6ctPmEvSEEZHoHMB7nblPGV-8LsOxSu6orBt6w?e=qccnEb" TargetMode="External"/><Relationship Id="rId7" Type="http://schemas.openxmlformats.org/officeDocument/2006/relationships/hyperlink" Target="https://www.figma.com/file/mKUmfMG0ihsMOTgr47UXvC/Work-Management-App-%E2%80%93-Alpha?type=design&amp;node-id=3-4&amp;mode=design&amp;t=Pyu3vvDyMvvIS1V8-0" TargetMode="External"/><Relationship Id="rId2" Type="http://schemas.openxmlformats.org/officeDocument/2006/relationships/hyperlink" Target="https://cps-dev.outsystemsenterprise.com/POCWorkCaseManagementGOVUK/TaskList" TargetMode="External"/><Relationship Id="rId1" Type="http://schemas.openxmlformats.org/officeDocument/2006/relationships/slideLayout" Target="../slideLayouts/slideLayout4.xml"/><Relationship Id="rId6" Type="http://schemas.openxmlformats.org/officeDocument/2006/relationships/hyperlink" Target="https://cpsgovuk.sharepoint.com/:b:/s/CaseManagementFutures-WorkManagementDiscovery/EQVFLE-eN6BAlhvHzJnFHMMBGpJu0QD8JSLYF8N-1IWyFg?e=meEhCD" TargetMode="External"/><Relationship Id="rId5" Type="http://schemas.openxmlformats.org/officeDocument/2006/relationships/hyperlink" Target="https://cpsgovuk.sharepoint.com/:p:/r/sites/CaseManagementFutures-WorkManagementDiscovery/_layouts/15/Doc.aspx?sourcedoc=%7BC2BA2881-1210-459C-8050-5B5A05871441%7D&amp;file=WM%20Alpha%20UX%20design.pptx&amp;action=edit&amp;mobileredirect=true" TargetMode="External"/><Relationship Id="rId4" Type="http://schemas.openxmlformats.org/officeDocument/2006/relationships/hyperlink" Target="https://cpsgovuk.atlassian.net/jira/software/c/projects/FCT2/issues/?filter=1110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0.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746194-A013-415D-9645-AA5917F942DA}"/>
              </a:ext>
            </a:extLst>
          </p:cNvPr>
          <p:cNvSpPr txBox="1"/>
          <p:nvPr/>
        </p:nvSpPr>
        <p:spPr>
          <a:xfrm>
            <a:off x="2048425" y="3688064"/>
            <a:ext cx="3393440" cy="92333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latin typeface="Calibri" panose="020F0502020204030204"/>
              </a:rPr>
              <a:t>Work Management Application</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a:latin typeface="Calibri" panose="020F0502020204030204"/>
              </a:rPr>
            </a:br>
            <a:r>
              <a:rPr lang="en-GB">
                <a:latin typeface="Calibri" panose="020F0502020204030204"/>
              </a:rPr>
              <a:t>23 January 2024</a:t>
            </a:r>
            <a:endParaRPr kumimoji="0" lang="en-GB" sz="1800" b="0" i="0" u="none" strike="noStrike" kern="1200" cap="none" spc="0" normalizeH="0" baseline="0" noProof="0">
              <a:ln>
                <a:noFill/>
              </a:ln>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456EEA58-5F5D-472F-8BCB-E406E448A967}"/>
              </a:ext>
            </a:extLst>
          </p:cNvPr>
          <p:cNvSpPr txBox="1"/>
          <p:nvPr/>
        </p:nvSpPr>
        <p:spPr>
          <a:xfrm>
            <a:off x="2048425" y="2995756"/>
            <a:ext cx="8473612" cy="523220"/>
          </a:xfrm>
          <a:prstGeom prst="rect">
            <a:avLst/>
          </a:prstGeom>
          <a:noFill/>
        </p:spPr>
        <p:txBody>
          <a:bodyPr wrap="square" lIns="91440" tIns="45720" rIns="91440" bIns="45720" rtlCol="0" anchor="t">
            <a:spAutoFit/>
          </a:bodyPr>
          <a:lstStyle/>
          <a:p>
            <a:pPr>
              <a:defRPr/>
            </a:pPr>
            <a:r>
              <a:rPr lang="en-GB" sz="2800" b="1">
                <a:latin typeface="Calibri" panose="020F0502020204030204"/>
              </a:rPr>
              <a:t>Work Management Alpha: </a:t>
            </a:r>
            <a:r>
              <a:rPr lang="en-GB" sz="2800">
                <a:latin typeface="Calibri" panose="020F0502020204030204"/>
              </a:rPr>
              <a:t>Service Assessment</a:t>
            </a:r>
          </a:p>
        </p:txBody>
      </p:sp>
    </p:spTree>
    <p:extLst>
      <p:ext uri="{BB962C8B-B14F-4D97-AF65-F5344CB8AC3E}">
        <p14:creationId xmlns:p14="http://schemas.microsoft.com/office/powerpoint/2010/main" val="2655354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3C34F-F596-4BCB-0F06-4F508B7BDF2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6ACAFEA7-E458-8AEA-0077-A68D51B10DE3}"/>
              </a:ext>
            </a:extLst>
          </p:cNvPr>
          <p:cNvSpPr txBox="1"/>
          <p:nvPr/>
        </p:nvSpPr>
        <p:spPr>
          <a:xfrm>
            <a:off x="699052" y="1211345"/>
            <a:ext cx="7921165" cy="276999"/>
          </a:xfrm>
          <a:prstGeom prst="rect">
            <a:avLst/>
          </a:prstGeom>
          <a:noFill/>
        </p:spPr>
        <p:txBody>
          <a:bodyPr wrap="square" lIns="91440" tIns="45720" rIns="91440" bIns="45720" rtlCol="0" anchor="t">
            <a:spAutoFit/>
          </a:bodyPr>
          <a:lstStyle/>
          <a:p>
            <a:pPr>
              <a:defRPr/>
            </a:pPr>
            <a:r>
              <a:rPr lang="en-GB" sz="1200">
                <a:solidFill>
                  <a:prstClr val="black"/>
                </a:solidFill>
                <a:cs typeface="Calibri"/>
              </a:rPr>
              <a:t>Manage tasks screen</a:t>
            </a:r>
            <a:endParaRPr lang="en-US"/>
          </a:p>
        </p:txBody>
      </p:sp>
      <p:sp>
        <p:nvSpPr>
          <p:cNvPr id="11" name="TextBox 10">
            <a:extLst>
              <a:ext uri="{FF2B5EF4-FFF2-40B4-BE49-F238E27FC236}">
                <a16:creationId xmlns:a16="http://schemas.microsoft.com/office/drawing/2014/main" id="{E0593DEB-91B4-3E0D-1D65-00471B9C7012}"/>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defRPr/>
            </a:pPr>
            <a:r>
              <a:rPr lang="en-US" sz="2400" b="1">
                <a:solidFill>
                  <a:prstClr val="black"/>
                </a:solidFill>
                <a:latin typeface="Calibri" panose="020F0502020204030204"/>
              </a:rPr>
              <a:t>Work Management App features</a:t>
            </a:r>
            <a:endParaRPr lang="en-US">
              <a:solidFill>
                <a:prstClr val="black"/>
              </a:solidFill>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D63C39E2-878A-1C5B-29B6-0E21554462AE}"/>
              </a:ext>
            </a:extLst>
          </p:cNvPr>
          <p:cNvPicPr>
            <a:picLocks noChangeAspect="1"/>
          </p:cNvPicPr>
          <p:nvPr/>
        </p:nvPicPr>
        <p:blipFill>
          <a:blip r:embed="rId3"/>
          <a:stretch>
            <a:fillRect/>
          </a:stretch>
        </p:blipFill>
        <p:spPr>
          <a:xfrm>
            <a:off x="6097792" y="1543166"/>
            <a:ext cx="5548745" cy="446511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657349C-0889-C30A-8209-33083179F7EB}"/>
              </a:ext>
            </a:extLst>
          </p:cNvPr>
          <p:cNvSpPr txBox="1"/>
          <p:nvPr/>
        </p:nvSpPr>
        <p:spPr>
          <a:xfrm>
            <a:off x="697923" y="2495549"/>
            <a:ext cx="470230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AutoNum type="arabicPeriod"/>
            </a:pPr>
            <a:r>
              <a:rPr lang="en-GB" sz="1200" b="1">
                <a:cs typeface="Calibri"/>
              </a:rPr>
              <a:t>Calendar</a:t>
            </a:r>
            <a:r>
              <a:rPr lang="en-GB" sz="1200">
                <a:cs typeface="Calibri"/>
              </a:rPr>
              <a:t> gives users the ability to keep tabs on important dates and personalise it according to what’s most important to them.</a:t>
            </a:r>
            <a:endParaRPr lang="en-GB" sz="1200" b="1">
              <a:cs typeface="Calibri"/>
            </a:endParaRPr>
          </a:p>
          <a:p>
            <a:pPr marL="285750" indent="-285750">
              <a:buAutoNum type="arabicPeriod"/>
            </a:pPr>
            <a:endParaRPr lang="en-GB" sz="1200">
              <a:cs typeface="Calibri"/>
            </a:endParaRPr>
          </a:p>
          <a:p>
            <a:pPr marL="285750" indent="-285750">
              <a:buAutoNum type="arabicPeriod"/>
            </a:pPr>
            <a:r>
              <a:rPr lang="en-GB" sz="1200" b="1">
                <a:cs typeface="Calibri"/>
              </a:rPr>
              <a:t>Task count</a:t>
            </a:r>
            <a:r>
              <a:rPr lang="en-GB" sz="1200">
                <a:cs typeface="Calibri"/>
              </a:rPr>
              <a:t> allows users to view the daily status of their tasks.</a:t>
            </a:r>
            <a:endParaRPr lang="en-GB" sz="1200" b="1">
              <a:cs typeface="Calibri"/>
            </a:endParaRPr>
          </a:p>
          <a:p>
            <a:pPr marL="285750" indent="-285750">
              <a:buAutoNum type="arabicPeriod"/>
            </a:pPr>
            <a:endParaRPr lang="en-GB" sz="1200">
              <a:cs typeface="Calibri"/>
            </a:endParaRPr>
          </a:p>
          <a:p>
            <a:pPr marL="285750" indent="-285750">
              <a:buAutoNum type="arabicPeriod"/>
            </a:pPr>
            <a:r>
              <a:rPr lang="en-GB" sz="1200" b="1">
                <a:cs typeface="Calibri"/>
              </a:rPr>
              <a:t>Alerts </a:t>
            </a:r>
            <a:r>
              <a:rPr lang="en-GB" sz="1200">
                <a:cs typeface="Calibri"/>
              </a:rPr>
              <a:t>make it easier for users to remember what they need to do next, without clogging up their task list.</a:t>
            </a:r>
          </a:p>
        </p:txBody>
      </p:sp>
      <p:cxnSp>
        <p:nvCxnSpPr>
          <p:cNvPr id="13" name="Straight Arrow Connector 12">
            <a:extLst>
              <a:ext uri="{FF2B5EF4-FFF2-40B4-BE49-F238E27FC236}">
                <a16:creationId xmlns:a16="http://schemas.microsoft.com/office/drawing/2014/main" id="{E269C32D-D7DC-25E2-6A31-86A32D7F70FD}"/>
              </a:ext>
            </a:extLst>
          </p:cNvPr>
          <p:cNvCxnSpPr>
            <a:cxnSpLocks/>
          </p:cNvCxnSpPr>
          <p:nvPr/>
        </p:nvCxnSpPr>
        <p:spPr>
          <a:xfrm>
            <a:off x="4088008" y="2651677"/>
            <a:ext cx="2334648" cy="2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2C7FB7-39D5-6780-13EE-3B1B9EBE3A33}"/>
              </a:ext>
            </a:extLst>
          </p:cNvPr>
          <p:cNvCxnSpPr>
            <a:cxnSpLocks/>
          </p:cNvCxnSpPr>
          <p:nvPr/>
        </p:nvCxnSpPr>
        <p:spPr>
          <a:xfrm>
            <a:off x="5061734" y="4242819"/>
            <a:ext cx="1373299" cy="69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8DEEF2-9DD9-22E4-80C9-06F6A176A57A}"/>
              </a:ext>
            </a:extLst>
          </p:cNvPr>
          <p:cNvCxnSpPr>
            <a:cxnSpLocks/>
          </p:cNvCxnSpPr>
          <p:nvPr/>
        </p:nvCxnSpPr>
        <p:spPr>
          <a:xfrm>
            <a:off x="5267169" y="3557431"/>
            <a:ext cx="2869986" cy="7012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A1D852F-6DD6-E281-FE31-E0A0961929BF}"/>
              </a:ext>
            </a:extLst>
          </p:cNvPr>
          <p:cNvSpPr txBox="1"/>
          <p:nvPr/>
        </p:nvSpPr>
        <p:spPr>
          <a:xfrm>
            <a:off x="109105" y="6049240"/>
            <a:ext cx="47023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cs typeface="Calibri"/>
              </a:rPr>
              <a:t>Find link to UX report for Alpha in the </a:t>
            </a:r>
            <a:r>
              <a:rPr lang="en-GB" sz="1200">
                <a:cs typeface="Calibri"/>
                <a:hlinkClick r:id="rId4"/>
              </a:rPr>
              <a:t>Index</a:t>
            </a:r>
            <a:endParaRPr lang="en-GB" sz="1200">
              <a:cs typeface="Calibri"/>
            </a:endParaRPr>
          </a:p>
        </p:txBody>
      </p:sp>
    </p:spTree>
    <p:extLst>
      <p:ext uri="{BB962C8B-B14F-4D97-AF65-F5344CB8AC3E}">
        <p14:creationId xmlns:p14="http://schemas.microsoft.com/office/powerpoint/2010/main" val="3459857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08C02-90DF-9E33-AB17-6F0F80044BF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EED707A-ECB0-A5B9-D9AC-71F54587F4E9}"/>
              </a:ext>
            </a:extLst>
          </p:cNvPr>
          <p:cNvSpPr txBox="1"/>
          <p:nvPr/>
        </p:nvSpPr>
        <p:spPr>
          <a:xfrm>
            <a:off x="676265" y="417897"/>
            <a:ext cx="326967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Beta testing approach</a:t>
            </a:r>
            <a:endParaRPr lang="en-US" b="1">
              <a:cs typeface="Calibri"/>
            </a:endParaRPr>
          </a:p>
        </p:txBody>
      </p:sp>
      <p:cxnSp>
        <p:nvCxnSpPr>
          <p:cNvPr id="5" name="Straight Arrow Connector 4">
            <a:extLst>
              <a:ext uri="{FF2B5EF4-FFF2-40B4-BE49-F238E27FC236}">
                <a16:creationId xmlns:a16="http://schemas.microsoft.com/office/drawing/2014/main" id="{D791DE74-E9A2-5ECA-D9F2-5BA233C99192}"/>
              </a:ext>
            </a:extLst>
          </p:cNvPr>
          <p:cNvCxnSpPr/>
          <p:nvPr/>
        </p:nvCxnSpPr>
        <p:spPr>
          <a:xfrm flipV="1">
            <a:off x="742511" y="779586"/>
            <a:ext cx="10474798" cy="2892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B593FCD2-FF85-8C61-7DDC-6EED4573822B}"/>
              </a:ext>
            </a:extLst>
          </p:cNvPr>
          <p:cNvGraphicFramePr>
            <a:graphicFrameLocks noGrp="1"/>
          </p:cNvGraphicFramePr>
          <p:nvPr/>
        </p:nvGraphicFramePr>
        <p:xfrm>
          <a:off x="741680" y="878684"/>
          <a:ext cx="11023839" cy="5105400"/>
        </p:xfrm>
        <a:graphic>
          <a:graphicData uri="http://schemas.openxmlformats.org/drawingml/2006/table">
            <a:tbl>
              <a:tblPr firstRow="1" bandRow="1">
                <a:tableStyleId>{5C22544A-7EE6-4342-B048-85BDC9FD1C3A}</a:tableStyleId>
              </a:tblPr>
              <a:tblGrid>
                <a:gridCol w="2111071">
                  <a:extLst>
                    <a:ext uri="{9D8B030D-6E8A-4147-A177-3AD203B41FA5}">
                      <a16:colId xmlns:a16="http://schemas.microsoft.com/office/drawing/2014/main" val="2867582989"/>
                    </a:ext>
                  </a:extLst>
                </a:gridCol>
                <a:gridCol w="1378191">
                  <a:extLst>
                    <a:ext uri="{9D8B030D-6E8A-4147-A177-3AD203B41FA5}">
                      <a16:colId xmlns:a16="http://schemas.microsoft.com/office/drawing/2014/main" val="86633507"/>
                    </a:ext>
                  </a:extLst>
                </a:gridCol>
                <a:gridCol w="2659168">
                  <a:extLst>
                    <a:ext uri="{9D8B030D-6E8A-4147-A177-3AD203B41FA5}">
                      <a16:colId xmlns:a16="http://schemas.microsoft.com/office/drawing/2014/main" val="1096108554"/>
                    </a:ext>
                  </a:extLst>
                </a:gridCol>
                <a:gridCol w="2239672">
                  <a:extLst>
                    <a:ext uri="{9D8B030D-6E8A-4147-A177-3AD203B41FA5}">
                      <a16:colId xmlns:a16="http://schemas.microsoft.com/office/drawing/2014/main" val="2859300944"/>
                    </a:ext>
                  </a:extLst>
                </a:gridCol>
                <a:gridCol w="1681422">
                  <a:extLst>
                    <a:ext uri="{9D8B030D-6E8A-4147-A177-3AD203B41FA5}">
                      <a16:colId xmlns:a16="http://schemas.microsoft.com/office/drawing/2014/main" val="2865669801"/>
                    </a:ext>
                  </a:extLst>
                </a:gridCol>
                <a:gridCol w="954315">
                  <a:extLst>
                    <a:ext uri="{9D8B030D-6E8A-4147-A177-3AD203B41FA5}">
                      <a16:colId xmlns:a16="http://schemas.microsoft.com/office/drawing/2014/main" val="1041941592"/>
                    </a:ext>
                  </a:extLst>
                </a:gridCol>
              </a:tblGrid>
              <a:tr h="254976">
                <a:tc>
                  <a:txBody>
                    <a:bodyPr/>
                    <a:lstStyle/>
                    <a:p>
                      <a:pPr lvl="0">
                        <a:buNone/>
                      </a:pPr>
                      <a:r>
                        <a:rPr lang="en-GB" sz="1100"/>
                        <a:t>Phase</a:t>
                      </a:r>
                    </a:p>
                  </a:txBody>
                  <a:tcPr/>
                </a:tc>
                <a:tc>
                  <a:txBody>
                    <a:bodyPr/>
                    <a:lstStyle/>
                    <a:p>
                      <a:pPr lvl="0">
                        <a:buNone/>
                      </a:pPr>
                      <a:r>
                        <a:rPr lang="en-GB" sz="1100"/>
                        <a:t>Users</a:t>
                      </a:r>
                    </a:p>
                  </a:txBody>
                  <a:tcPr/>
                </a:tc>
                <a:tc>
                  <a:txBody>
                    <a:bodyPr/>
                    <a:lstStyle/>
                    <a:p>
                      <a:pPr lvl="0">
                        <a:buNone/>
                      </a:pPr>
                      <a:r>
                        <a:rPr lang="en-GB" sz="1100"/>
                        <a:t>User profile</a:t>
                      </a:r>
                    </a:p>
                  </a:txBody>
                  <a:tcPr/>
                </a:tc>
                <a:tc>
                  <a:txBody>
                    <a:bodyPr/>
                    <a:lstStyle/>
                    <a:p>
                      <a:pPr lvl="0">
                        <a:buNone/>
                      </a:pPr>
                      <a:r>
                        <a:rPr lang="en-GB" sz="1100"/>
                        <a:t>Method</a:t>
                      </a:r>
                    </a:p>
                  </a:txBody>
                  <a:tcPr/>
                </a:tc>
                <a:tc>
                  <a:txBody>
                    <a:bodyPr/>
                    <a:lstStyle/>
                    <a:p>
                      <a:pPr lvl="0">
                        <a:buNone/>
                      </a:pPr>
                      <a:r>
                        <a:rPr lang="en-GB" sz="1100"/>
                        <a:t>Data collection</a:t>
                      </a:r>
                    </a:p>
                  </a:txBody>
                  <a:tcPr/>
                </a:tc>
                <a:tc>
                  <a:txBody>
                    <a:bodyPr/>
                    <a:lstStyle/>
                    <a:p>
                      <a:pPr lvl="0">
                        <a:buNone/>
                      </a:pPr>
                      <a:r>
                        <a:rPr lang="en-GB" sz="1100"/>
                        <a:t>Notes</a:t>
                      </a:r>
                    </a:p>
                  </a:txBody>
                  <a:tcPr/>
                </a:tc>
                <a:extLst>
                  <a:ext uri="{0D108BD9-81ED-4DB2-BD59-A6C34878D82A}">
                    <a16:rowId xmlns:a16="http://schemas.microsoft.com/office/drawing/2014/main" val="2954435108"/>
                  </a:ext>
                </a:extLst>
              </a:tr>
              <a:tr h="697726">
                <a:tc>
                  <a:txBody>
                    <a:bodyPr/>
                    <a:lstStyle/>
                    <a:p>
                      <a:pPr marL="0" lvl="1" indent="0" algn="l">
                        <a:lnSpc>
                          <a:spcPct val="100000"/>
                        </a:lnSpc>
                        <a:spcBef>
                          <a:spcPts val="0"/>
                        </a:spcBef>
                        <a:spcAft>
                          <a:spcPts val="0"/>
                        </a:spcAft>
                        <a:buNone/>
                      </a:pPr>
                      <a:r>
                        <a:rPr lang="en-GB" sz="1000" b="1" i="0" u="none" strike="noStrike" kern="1200" noProof="0">
                          <a:solidFill>
                            <a:srgbClr val="000000"/>
                          </a:solidFill>
                          <a:latin typeface="Calibri"/>
                          <a:ea typeface="+mn-ea"/>
                          <a:cs typeface="+mn-cs"/>
                        </a:rPr>
                        <a:t>Iterative Figma design testing</a:t>
                      </a:r>
                    </a:p>
                    <a:p>
                      <a:pPr marL="0" lvl="1" indent="0" algn="l">
                        <a:lnSpc>
                          <a:spcPct val="100000"/>
                        </a:lnSpc>
                        <a:spcBef>
                          <a:spcPts val="0"/>
                        </a:spcBef>
                        <a:spcAft>
                          <a:spcPts val="0"/>
                        </a:spcAft>
                        <a:buNone/>
                      </a:pPr>
                      <a:endParaRPr lang="en-GB" sz="1000" b="1" i="0" u="none" strike="noStrike" kern="1200" noProof="0">
                        <a:solidFill>
                          <a:srgbClr val="000000"/>
                        </a:solidFill>
                        <a:latin typeface="Calibri"/>
                        <a:ea typeface="+mn-ea"/>
                        <a:cs typeface="+mn-cs"/>
                      </a:endParaRPr>
                    </a:p>
                    <a:p>
                      <a:pPr marL="0" lvl="1" indent="0" algn="l">
                        <a:lnSpc>
                          <a:spcPct val="100000"/>
                        </a:lnSpc>
                        <a:spcBef>
                          <a:spcPts val="0"/>
                        </a:spcBef>
                        <a:spcAft>
                          <a:spcPts val="0"/>
                        </a:spcAft>
                        <a:buNone/>
                      </a:pPr>
                      <a:r>
                        <a:rPr lang="en-GB" sz="1000" b="1" i="1" u="none" strike="noStrike" kern="1200" noProof="0">
                          <a:solidFill>
                            <a:srgbClr val="000000"/>
                          </a:solidFill>
                          <a:latin typeface="Calibri"/>
                        </a:rPr>
                        <a:t>Purpose: </a:t>
                      </a:r>
                      <a:r>
                        <a:rPr lang="en-GB" sz="1000" b="0" i="1" u="none" strike="noStrike" kern="1200" noProof="0">
                          <a:solidFill>
                            <a:srgbClr val="000000"/>
                          </a:solidFill>
                          <a:latin typeface="Calibri"/>
                          <a:ea typeface="+mn-ea"/>
                          <a:cs typeface="+mn-cs"/>
                        </a:rPr>
                        <a:t>Design testing, capturing requirements for any outstanding functionality</a:t>
                      </a:r>
                    </a:p>
                  </a:txBody>
                  <a:tcPr/>
                </a:tc>
                <a:tc>
                  <a:txBody>
                    <a:bodyPr/>
                    <a:lstStyle/>
                    <a:p>
                      <a:pPr marL="0" lvl="0" indent="0" algn="l">
                        <a:lnSpc>
                          <a:spcPct val="100000"/>
                        </a:lnSpc>
                        <a:spcBef>
                          <a:spcPts val="0"/>
                        </a:spcBef>
                        <a:spcAft>
                          <a:spcPts val="0"/>
                        </a:spcAft>
                        <a:buNone/>
                      </a:pPr>
                      <a:r>
                        <a:rPr lang="en-GB" sz="1000" b="0" i="0" u="none" strike="noStrike" kern="1200" noProof="0">
                          <a:solidFill>
                            <a:srgbClr val="000000"/>
                          </a:solidFill>
                          <a:latin typeface="Calibri"/>
                          <a:ea typeface="+mn-ea"/>
                          <a:cs typeface="+mn-cs"/>
                        </a:rPr>
                        <a:t>Existing 12 Alpha end- users </a:t>
                      </a:r>
                    </a:p>
                  </a:txBody>
                  <a:tcPr/>
                </a:tc>
                <a:tc>
                  <a:txBody>
                    <a:bodyPr/>
                    <a:lstStyle/>
                    <a:p>
                      <a:pPr marL="0" lvl="0" indent="0" algn="l">
                        <a:lnSpc>
                          <a:spcPct val="100000"/>
                        </a:lnSpc>
                        <a:spcBef>
                          <a:spcPts val="0"/>
                        </a:spcBef>
                        <a:spcAft>
                          <a:spcPts val="0"/>
                        </a:spcAft>
                        <a:buNone/>
                      </a:pPr>
                      <a:r>
                        <a:rPr lang="en-GB" sz="1000" b="0" i="0" u="none" strike="noStrike" kern="1200" noProof="0">
                          <a:solidFill>
                            <a:srgbClr val="000000"/>
                          </a:solidFill>
                          <a:latin typeface="Calibri"/>
                        </a:rPr>
                        <a:t>See next slide</a:t>
                      </a:r>
                    </a:p>
                  </a:txBody>
                  <a:tcPr/>
                </a:tc>
                <a:tc>
                  <a:txBody>
                    <a:bodyPr/>
                    <a:lstStyle/>
                    <a:p>
                      <a:pPr marL="171450" lvl="0" indent="-171450" algn="l">
                        <a:lnSpc>
                          <a:spcPct val="100000"/>
                        </a:lnSpc>
                        <a:spcBef>
                          <a:spcPts val="0"/>
                        </a:spcBef>
                        <a:spcAft>
                          <a:spcPts val="0"/>
                        </a:spcAft>
                        <a:buFont typeface="Arial"/>
                        <a:buChar char="•"/>
                      </a:pPr>
                      <a:r>
                        <a:rPr lang="en-GB" sz="1000" b="0" i="0" u="none" strike="noStrike" noProof="0">
                          <a:solidFill>
                            <a:schemeClr val="tx1"/>
                          </a:solidFill>
                          <a:latin typeface="Calibri"/>
                        </a:rPr>
                        <a:t>Moderated testing, continue with ad-hoc one to one sessions as per Alpha phase</a:t>
                      </a:r>
                    </a:p>
                    <a:p>
                      <a:pPr marL="171450" lvl="0" indent="-171450" algn="l">
                        <a:lnSpc>
                          <a:spcPct val="100000"/>
                        </a:lnSpc>
                        <a:spcBef>
                          <a:spcPts val="0"/>
                        </a:spcBef>
                        <a:spcAft>
                          <a:spcPts val="0"/>
                        </a:spcAft>
                        <a:buFont typeface="Arial"/>
                        <a:buChar char="•"/>
                      </a:pPr>
                      <a:r>
                        <a:rPr lang="en-GB" sz="1000" b="0" i="0" u="none" strike="noStrike" noProof="0">
                          <a:solidFill>
                            <a:schemeClr val="tx1"/>
                          </a:solidFill>
                          <a:latin typeface="Calibri"/>
                        </a:rPr>
                        <a:t>Runs in parallel to UAT testing</a:t>
                      </a:r>
                    </a:p>
                    <a:p>
                      <a:pPr marL="171450" lvl="0" indent="-171450" algn="l">
                        <a:lnSpc>
                          <a:spcPct val="100000"/>
                        </a:lnSpc>
                        <a:spcBef>
                          <a:spcPts val="0"/>
                        </a:spcBef>
                        <a:spcAft>
                          <a:spcPts val="0"/>
                        </a:spcAft>
                        <a:buFont typeface="Arial"/>
                        <a:buChar char="•"/>
                      </a:pPr>
                      <a:endParaRPr lang="en-GB" sz="1000" b="0" i="0" u="none" strike="noStrike" noProof="0">
                        <a:solidFill>
                          <a:schemeClr val="tx1"/>
                        </a:solidFill>
                        <a:latin typeface="Calibri"/>
                      </a:endParaRPr>
                    </a:p>
                  </a:txBody>
                  <a:tcPr/>
                </a:tc>
                <a:tc>
                  <a:txBody>
                    <a:bodyPr/>
                    <a:lstStyle/>
                    <a:p>
                      <a:pPr marL="0" lvl="0" indent="0" algn="l">
                        <a:lnSpc>
                          <a:spcPct val="100000"/>
                        </a:lnSpc>
                        <a:spcBef>
                          <a:spcPts val="0"/>
                        </a:spcBef>
                        <a:spcAft>
                          <a:spcPts val="0"/>
                        </a:spcAft>
                        <a:buNone/>
                      </a:pPr>
                      <a:r>
                        <a:rPr lang="en-GB" sz="1000" b="0" i="0" u="none" strike="noStrike" kern="1200" noProof="0">
                          <a:solidFill>
                            <a:schemeClr val="tx1"/>
                          </a:solidFill>
                          <a:latin typeface="Calibri"/>
                          <a:ea typeface="+mn-ea"/>
                          <a:cs typeface="+mn-cs"/>
                        </a:rPr>
                        <a:t>Confluence</a:t>
                      </a:r>
                    </a:p>
                  </a:txBody>
                  <a:tcPr/>
                </a:tc>
                <a:tc>
                  <a:txBody>
                    <a:bodyPr/>
                    <a:lstStyle/>
                    <a:p>
                      <a:pPr marL="0" lvl="0" indent="0" algn="l">
                        <a:lnSpc>
                          <a:spcPct val="100000"/>
                        </a:lnSpc>
                        <a:spcBef>
                          <a:spcPts val="0"/>
                        </a:spcBef>
                        <a:spcAft>
                          <a:spcPts val="0"/>
                        </a:spcAft>
                        <a:buNone/>
                      </a:pPr>
                      <a:endParaRPr lang="en-GB" sz="1000" b="0" i="0" u="none" strike="noStrike" noProof="0">
                        <a:solidFill>
                          <a:srgbClr val="000000"/>
                        </a:solidFill>
                        <a:latin typeface="Calibri"/>
                      </a:endParaRPr>
                    </a:p>
                  </a:txBody>
                  <a:tcPr/>
                </a:tc>
                <a:extLst>
                  <a:ext uri="{0D108BD9-81ED-4DB2-BD59-A6C34878D82A}">
                    <a16:rowId xmlns:a16="http://schemas.microsoft.com/office/drawing/2014/main" val="2028172220"/>
                  </a:ext>
                </a:extLst>
              </a:tr>
              <a:tr h="1001864">
                <a:tc>
                  <a:txBody>
                    <a:bodyPr/>
                    <a:lstStyle/>
                    <a:p>
                      <a:pPr marL="0" lvl="1" indent="0" algn="l" rtl="0" eaLnBrk="1" latinLnBrk="0" hangingPunct="1">
                        <a:lnSpc>
                          <a:spcPct val="100000"/>
                        </a:lnSpc>
                        <a:spcBef>
                          <a:spcPts val="0"/>
                        </a:spcBef>
                        <a:spcAft>
                          <a:spcPts val="0"/>
                        </a:spcAft>
                        <a:buNone/>
                      </a:pPr>
                      <a:r>
                        <a:rPr lang="en-GB" sz="1000" b="1" i="0" u="none" strike="noStrike" kern="1200" noProof="0">
                          <a:solidFill>
                            <a:srgbClr val="000000"/>
                          </a:solidFill>
                          <a:latin typeface="Calibri"/>
                          <a:ea typeface="+mn-ea"/>
                          <a:cs typeface="+mn-cs"/>
                        </a:rPr>
                        <a:t>UAT </a:t>
                      </a:r>
                    </a:p>
                    <a:p>
                      <a:pPr marL="0" lvl="1" indent="0" algn="l">
                        <a:lnSpc>
                          <a:spcPct val="100000"/>
                        </a:lnSpc>
                        <a:spcBef>
                          <a:spcPts val="0"/>
                        </a:spcBef>
                        <a:spcAft>
                          <a:spcPts val="0"/>
                        </a:spcAft>
                        <a:buNone/>
                      </a:pPr>
                      <a:r>
                        <a:rPr lang="en-GB" sz="1000" b="1" i="0" u="none" strike="noStrike" kern="1200" noProof="0">
                          <a:solidFill>
                            <a:srgbClr val="000000"/>
                          </a:solidFill>
                          <a:latin typeface="Calibri"/>
                          <a:ea typeface="+mn-ea"/>
                          <a:cs typeface="+mn-cs"/>
                        </a:rPr>
                        <a:t>CIN3/ CIN4</a:t>
                      </a:r>
                    </a:p>
                    <a:p>
                      <a:pPr marL="0" lvl="1" indent="0" algn="l">
                        <a:lnSpc>
                          <a:spcPct val="100000"/>
                        </a:lnSpc>
                        <a:spcBef>
                          <a:spcPts val="0"/>
                        </a:spcBef>
                        <a:spcAft>
                          <a:spcPts val="0"/>
                        </a:spcAft>
                        <a:buNone/>
                      </a:pPr>
                      <a:endParaRPr lang="en-GB" sz="1000" b="1" i="0" u="none" strike="noStrike" kern="1200" noProof="0">
                        <a:solidFill>
                          <a:srgbClr val="000000"/>
                        </a:solidFill>
                        <a:latin typeface="Calibri"/>
                        <a:ea typeface="+mn-ea"/>
                        <a:cs typeface="+mn-cs"/>
                      </a:endParaRPr>
                    </a:p>
                    <a:p>
                      <a:pPr marL="0" lvl="1" indent="0" algn="l">
                        <a:lnSpc>
                          <a:spcPct val="100000"/>
                        </a:lnSpc>
                        <a:spcBef>
                          <a:spcPts val="0"/>
                        </a:spcBef>
                        <a:spcAft>
                          <a:spcPts val="0"/>
                        </a:spcAft>
                        <a:buNone/>
                      </a:pPr>
                      <a:r>
                        <a:rPr lang="en-GB" sz="1000" b="1" i="1" u="none" strike="noStrike" kern="1200" noProof="0">
                          <a:solidFill>
                            <a:srgbClr val="000000"/>
                          </a:solidFill>
                          <a:latin typeface="Calibri"/>
                          <a:ea typeface="+mn-ea"/>
                          <a:cs typeface="+mn-cs"/>
                        </a:rPr>
                        <a:t>Purpose: </a:t>
                      </a:r>
                      <a:r>
                        <a:rPr lang="en-GB" sz="1000" b="0" i="1" u="none" strike="noStrike" kern="1200" noProof="0">
                          <a:solidFill>
                            <a:srgbClr val="000000"/>
                          </a:solidFill>
                          <a:latin typeface="Calibri"/>
                          <a:ea typeface="+mn-ea"/>
                          <a:cs typeface="+mn-cs"/>
                        </a:rPr>
                        <a:t>test functionality with internal CPS users before releasing into production</a:t>
                      </a:r>
                    </a:p>
                  </a:txBody>
                  <a:tcPr/>
                </a:tc>
                <a:tc>
                  <a:txBody>
                    <a:bodyPr/>
                    <a:lstStyle/>
                    <a:p>
                      <a:pPr marL="0" marR="0" lvl="0" indent="0" algn="l">
                        <a:lnSpc>
                          <a:spcPct val="100000"/>
                        </a:lnSpc>
                        <a:spcBef>
                          <a:spcPts val="0"/>
                        </a:spcBef>
                        <a:spcAft>
                          <a:spcPts val="0"/>
                        </a:spcAft>
                        <a:buNone/>
                      </a:pPr>
                      <a:r>
                        <a:rPr lang="en-GB" sz="1000" b="0" i="0" u="none" strike="noStrike" kern="1200" noProof="0">
                          <a:solidFill>
                            <a:srgbClr val="000000"/>
                          </a:solidFill>
                          <a:latin typeface="Calibri"/>
                          <a:ea typeface="+mn-ea"/>
                          <a:cs typeface="+mn-cs"/>
                        </a:rPr>
                        <a:t>Internal users </a:t>
                      </a:r>
                    </a:p>
                    <a:p>
                      <a:pPr marL="0" marR="0" lvl="0" indent="0" algn="l">
                        <a:lnSpc>
                          <a:spcPct val="100000"/>
                        </a:lnSpc>
                        <a:spcBef>
                          <a:spcPts val="0"/>
                        </a:spcBef>
                        <a:spcAft>
                          <a:spcPts val="0"/>
                        </a:spcAft>
                        <a:buNone/>
                      </a:pPr>
                      <a:endParaRPr lang="en-GB" sz="1000" b="0" i="0" u="none" strike="noStrike" kern="1200" noProof="0">
                        <a:solidFill>
                          <a:srgbClr val="000000"/>
                        </a:solidFill>
                        <a:latin typeface="Calibri"/>
                        <a:ea typeface="+mn-ea"/>
                        <a:cs typeface="+mn-cs"/>
                      </a:endParaRPr>
                    </a:p>
                    <a:p>
                      <a:pPr marL="0" marR="0" lvl="0" indent="0" algn="l">
                        <a:lnSpc>
                          <a:spcPct val="100000"/>
                        </a:lnSpc>
                        <a:spcBef>
                          <a:spcPts val="0"/>
                        </a:spcBef>
                        <a:spcAft>
                          <a:spcPts val="0"/>
                        </a:spcAft>
                        <a:buClr>
                          <a:srgbClr val="000000"/>
                        </a:buClr>
                        <a:buNone/>
                      </a:pPr>
                      <a:endParaRPr lang="en-GB" sz="1000" b="0" i="0" u="none" strike="noStrike" kern="1200" noProof="0">
                        <a:solidFill>
                          <a:srgbClr val="000000"/>
                        </a:solidFill>
                        <a:latin typeface="Calibri"/>
                        <a:ea typeface="+mn-ea"/>
                        <a:cs typeface="+mn-cs"/>
                      </a:endParaRPr>
                    </a:p>
                    <a:p>
                      <a:pPr marL="685800" marR="0" lvl="1" indent="-228600" algn="l">
                        <a:lnSpc>
                          <a:spcPct val="100000"/>
                        </a:lnSpc>
                        <a:spcBef>
                          <a:spcPts val="0"/>
                        </a:spcBef>
                        <a:spcAft>
                          <a:spcPts val="0"/>
                        </a:spcAft>
                        <a:buClr>
                          <a:srgbClr val="000000"/>
                        </a:buClr>
                        <a:buFont typeface="Courier New,monospace"/>
                        <a:buChar char="o"/>
                      </a:pPr>
                      <a:endParaRPr lang="en-GB" sz="1000" b="0" i="0" u="none" strike="noStrike" kern="1200" noProof="0">
                        <a:solidFill>
                          <a:srgbClr val="000000"/>
                        </a:solidFill>
                        <a:latin typeface="Calibri"/>
                        <a:ea typeface="+mn-ea"/>
                        <a:cs typeface="+mn-cs"/>
                      </a:endParaRPr>
                    </a:p>
                    <a:p>
                      <a:pPr marL="457200" marR="0" lvl="1" indent="0" algn="l">
                        <a:lnSpc>
                          <a:spcPct val="100000"/>
                        </a:lnSpc>
                        <a:spcBef>
                          <a:spcPts val="0"/>
                        </a:spcBef>
                        <a:spcAft>
                          <a:spcPts val="0"/>
                        </a:spcAft>
                        <a:buClr>
                          <a:srgbClr val="000000"/>
                        </a:buClr>
                        <a:buNone/>
                      </a:pPr>
                      <a:endParaRPr lang="en-GB" sz="1000" b="0" i="0" u="none" strike="noStrike" kern="1200" noProof="0">
                        <a:solidFill>
                          <a:srgbClr val="000000"/>
                        </a:solidFill>
                        <a:latin typeface="Calibri"/>
                        <a:ea typeface="+mn-ea"/>
                        <a:cs typeface="+mn-cs"/>
                      </a:endParaRPr>
                    </a:p>
                  </a:txBody>
                  <a:tcPr/>
                </a:tc>
                <a:tc>
                  <a:txBody>
                    <a:bodyPr/>
                    <a:lstStyle/>
                    <a:p>
                      <a:pPr marL="171450" marR="0" lvl="0" indent="-171450" algn="l" defTabSz="914400" rtl="0" eaLnBrk="1" latinLnBrk="0" hangingPunct="1">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ea typeface="+mn-ea"/>
                          <a:cs typeface="+mn-cs"/>
                        </a:rPr>
                        <a:t>HQ/DID/ OPTU: Edward Woods, Rosalind Collingwood</a:t>
                      </a:r>
                      <a:endParaRPr lang="en-US" sz="1000" b="0" i="0" u="none" strike="noStrike" kern="1200" noProof="0">
                        <a:solidFill>
                          <a:srgbClr val="000000"/>
                        </a:solidFill>
                        <a:latin typeface="Calibri"/>
                        <a:ea typeface="+mn-ea"/>
                        <a:cs typeface="+mn-cs"/>
                      </a:endParaRPr>
                    </a:p>
                    <a:p>
                      <a:pPr marL="171450" marR="0" lvl="0" indent="-171450" algn="l" defTabSz="914400" rtl="0" eaLnBrk="1" latinLnBrk="0" hangingPunct="1">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ea typeface="+mn-ea"/>
                          <a:cs typeface="+mn-cs"/>
                        </a:rPr>
                        <a:t>WM team: BAs, UX Designer, Julie, Nicky, Nicola/Nicola's team</a:t>
                      </a:r>
                    </a:p>
                    <a:p>
                      <a:pPr marL="171450" marR="0" lvl="0" indent="-171450" algn="l" defTabSz="914400" rtl="0" eaLnBrk="1" latinLnBrk="0" hangingPunct="1">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ea typeface="+mn-ea"/>
                          <a:cs typeface="+mn-cs"/>
                        </a:rPr>
                        <a:t>Accessibility team's assessment</a:t>
                      </a:r>
                    </a:p>
                    <a:p>
                      <a:pPr marL="0" marR="0" lvl="0" indent="0" algn="l">
                        <a:lnSpc>
                          <a:spcPct val="100000"/>
                        </a:lnSpc>
                        <a:spcBef>
                          <a:spcPts val="0"/>
                        </a:spcBef>
                        <a:spcAft>
                          <a:spcPts val="0"/>
                        </a:spcAft>
                        <a:buNone/>
                      </a:pPr>
                      <a:endParaRPr lang="en-GB" sz="1000" b="0" i="0" u="none" strike="noStrike" kern="1200" noProof="0">
                        <a:solidFill>
                          <a:srgbClr val="000000"/>
                        </a:solidFill>
                        <a:latin typeface="Calibri"/>
                        <a:ea typeface="+mn-ea"/>
                        <a:cs typeface="+mn-cs"/>
                      </a:endParaRPr>
                    </a:p>
                  </a:txBody>
                  <a:tcPr/>
                </a:tc>
                <a:tc>
                  <a:txBody>
                    <a:bodyPr/>
                    <a:lstStyle/>
                    <a:p>
                      <a:pPr marL="171450" lvl="0" indent="-171450" algn="l">
                        <a:lnSpc>
                          <a:spcPct val="100000"/>
                        </a:lnSpc>
                        <a:spcBef>
                          <a:spcPts val="0"/>
                        </a:spcBef>
                        <a:spcAft>
                          <a:spcPts val="0"/>
                        </a:spcAft>
                        <a:buFont typeface="Arial"/>
                        <a:buChar char="•"/>
                      </a:pPr>
                      <a:r>
                        <a:rPr lang="en-GB" sz="1000" b="0" i="0" u="none" strike="noStrike" noProof="0">
                          <a:solidFill>
                            <a:srgbClr val="000000"/>
                          </a:solidFill>
                          <a:latin typeface="Calibri"/>
                        </a:rPr>
                        <a:t>Users executing pre-defined test scenarios and record bugs and any other feedback</a:t>
                      </a:r>
                    </a:p>
                    <a:p>
                      <a:pPr marL="171450" lvl="0" indent="-171450" algn="l">
                        <a:lnSpc>
                          <a:spcPct val="100000"/>
                        </a:lnSpc>
                        <a:spcBef>
                          <a:spcPts val="0"/>
                        </a:spcBef>
                        <a:spcAft>
                          <a:spcPts val="0"/>
                        </a:spcAft>
                        <a:buFont typeface="Arial"/>
                        <a:buChar char="•"/>
                      </a:pPr>
                      <a:r>
                        <a:rPr lang="en-GB" sz="1000" b="0" i="0" u="none" strike="noStrike" noProof="0">
                          <a:solidFill>
                            <a:srgbClr val="000000"/>
                          </a:solidFill>
                          <a:latin typeface="Calibri"/>
                        </a:rPr>
                        <a:t>Unmoderated Testing against the defined deadlines </a:t>
                      </a:r>
                    </a:p>
                    <a:p>
                      <a:pPr marL="171450" lvl="0" indent="-171450" algn="l">
                        <a:lnSpc>
                          <a:spcPct val="100000"/>
                        </a:lnSpc>
                        <a:spcBef>
                          <a:spcPts val="0"/>
                        </a:spcBef>
                        <a:spcAft>
                          <a:spcPts val="0"/>
                        </a:spcAft>
                        <a:buFont typeface="Arial"/>
                        <a:buChar char="•"/>
                      </a:pPr>
                      <a:r>
                        <a:rPr lang="en-GB" sz="1000" b="0" i="0" u="none" strike="noStrike" noProof="0">
                          <a:solidFill>
                            <a:srgbClr val="000000"/>
                          </a:solidFill>
                          <a:latin typeface="Calibri"/>
                        </a:rPr>
                        <a:t>Focus group for feedback</a:t>
                      </a:r>
                    </a:p>
                  </a:txBody>
                  <a:tcPr/>
                </a:tc>
                <a:tc>
                  <a:txBody>
                    <a:bodyPr/>
                    <a:lstStyle/>
                    <a:p>
                      <a:pPr marL="0" lvl="0" indent="0" algn="l">
                        <a:lnSpc>
                          <a:spcPct val="100000"/>
                        </a:lnSpc>
                        <a:spcBef>
                          <a:spcPts val="0"/>
                        </a:spcBef>
                        <a:spcAft>
                          <a:spcPts val="0"/>
                        </a:spcAft>
                        <a:buNone/>
                      </a:pPr>
                      <a:r>
                        <a:rPr lang="en-GB" sz="1000" b="0" i="0" u="none" strike="noStrike" noProof="0">
                          <a:solidFill>
                            <a:schemeClr val="tx1"/>
                          </a:solidFill>
                          <a:latin typeface="Calibri"/>
                        </a:rPr>
                        <a:t>Confluence/ Jira/ Teams for users to record observations</a:t>
                      </a:r>
                      <a:endParaRPr lang="en-US">
                        <a:solidFill>
                          <a:schemeClr val="tx1"/>
                        </a:solidFill>
                      </a:endParaRPr>
                    </a:p>
                  </a:txBody>
                  <a:tcPr/>
                </a:tc>
                <a:tc>
                  <a:txBody>
                    <a:bodyPr/>
                    <a:lstStyle/>
                    <a:p>
                      <a:pPr marL="0" lvl="0" indent="0" algn="l">
                        <a:lnSpc>
                          <a:spcPct val="100000"/>
                        </a:lnSpc>
                        <a:spcBef>
                          <a:spcPts val="0"/>
                        </a:spcBef>
                        <a:spcAft>
                          <a:spcPts val="0"/>
                        </a:spcAft>
                        <a:buNone/>
                      </a:pPr>
                      <a:r>
                        <a:rPr lang="en-GB" sz="1000" b="0" i="0" u="none" strike="noStrike" noProof="0">
                          <a:solidFill>
                            <a:schemeClr val="tx1"/>
                          </a:solidFill>
                          <a:latin typeface="Calibri"/>
                        </a:rPr>
                        <a:t>Define UAT scenarios and required test data</a:t>
                      </a:r>
                    </a:p>
                  </a:txBody>
                  <a:tcPr/>
                </a:tc>
                <a:extLst>
                  <a:ext uri="{0D108BD9-81ED-4DB2-BD59-A6C34878D82A}">
                    <a16:rowId xmlns:a16="http://schemas.microsoft.com/office/drawing/2014/main" val="2981231636"/>
                  </a:ext>
                </a:extLst>
              </a:tr>
              <a:tr h="1081453">
                <a:tc>
                  <a:txBody>
                    <a:bodyPr/>
                    <a:lstStyle/>
                    <a:p>
                      <a:pPr marL="0" lvl="1" indent="0" algn="l" rtl="0" eaLnBrk="1" latinLnBrk="0" hangingPunct="1">
                        <a:lnSpc>
                          <a:spcPct val="100000"/>
                        </a:lnSpc>
                        <a:spcBef>
                          <a:spcPts val="0"/>
                        </a:spcBef>
                        <a:spcAft>
                          <a:spcPts val="0"/>
                        </a:spcAft>
                        <a:buNone/>
                      </a:pPr>
                      <a:r>
                        <a:rPr lang="en-GB" sz="1000" b="1" i="0" u="none" strike="noStrike" kern="1200">
                          <a:solidFill>
                            <a:srgbClr val="000000"/>
                          </a:solidFill>
                          <a:latin typeface="Calibri"/>
                          <a:ea typeface="+mn-ea"/>
                          <a:cs typeface="+mn-cs"/>
                        </a:rPr>
                        <a:t>OAT </a:t>
                      </a:r>
                    </a:p>
                    <a:p>
                      <a:pPr marL="0" lvl="1" indent="0" algn="l" defTabSz="914400" rtl="0" eaLnBrk="1" latinLnBrk="0" hangingPunct="1">
                        <a:lnSpc>
                          <a:spcPct val="100000"/>
                        </a:lnSpc>
                        <a:spcBef>
                          <a:spcPts val="0"/>
                        </a:spcBef>
                        <a:spcAft>
                          <a:spcPts val="0"/>
                        </a:spcAft>
                        <a:buNone/>
                      </a:pPr>
                      <a:r>
                        <a:rPr lang="en-GB" sz="1000" b="1" i="0" u="none" strike="noStrike" kern="1200">
                          <a:solidFill>
                            <a:srgbClr val="000000"/>
                          </a:solidFill>
                          <a:latin typeface="Calibri"/>
                          <a:ea typeface="+mn-ea"/>
                          <a:cs typeface="+mn-cs"/>
                        </a:rPr>
                        <a:t>Production</a:t>
                      </a:r>
                    </a:p>
                    <a:p>
                      <a:pPr marL="0" lvl="1" indent="0" algn="l">
                        <a:lnSpc>
                          <a:spcPct val="100000"/>
                        </a:lnSpc>
                        <a:spcBef>
                          <a:spcPts val="0"/>
                        </a:spcBef>
                        <a:spcAft>
                          <a:spcPts val="0"/>
                        </a:spcAft>
                        <a:buNone/>
                      </a:pPr>
                      <a:endParaRPr lang="en-GB" sz="1000" b="1" i="0" u="none" strike="noStrike" kern="1200">
                        <a:solidFill>
                          <a:srgbClr val="000000"/>
                        </a:solidFill>
                        <a:latin typeface="Calibri"/>
                        <a:ea typeface="+mn-ea"/>
                        <a:cs typeface="+mn-cs"/>
                      </a:endParaRPr>
                    </a:p>
                    <a:p>
                      <a:pPr lvl="0" algn="l">
                        <a:lnSpc>
                          <a:spcPct val="100000"/>
                        </a:lnSpc>
                        <a:spcBef>
                          <a:spcPts val="0"/>
                        </a:spcBef>
                        <a:spcAft>
                          <a:spcPts val="0"/>
                        </a:spcAft>
                        <a:buNone/>
                      </a:pPr>
                      <a:r>
                        <a:rPr lang="en-GB" sz="1000" b="1" i="1" u="none" strike="noStrike" kern="1200" noProof="0">
                          <a:solidFill>
                            <a:srgbClr val="000000"/>
                          </a:solidFill>
                          <a:latin typeface="Calibri"/>
                          <a:ea typeface="+mn-ea"/>
                          <a:cs typeface="+mn-cs"/>
                        </a:rPr>
                        <a:t>Purpose: </a:t>
                      </a:r>
                      <a:r>
                        <a:rPr lang="en-GB" sz="1000" b="0" i="1" u="none" strike="noStrike" kern="1200" noProof="0">
                          <a:solidFill>
                            <a:srgbClr val="000000"/>
                          </a:solidFill>
                          <a:latin typeface="Calibri"/>
                          <a:ea typeface="+mn-ea"/>
                          <a:cs typeface="+mn-cs"/>
                        </a:rPr>
                        <a:t>test functionality with production infrastructure, data and end-users</a:t>
                      </a:r>
                      <a:endParaRPr lang="en-GB"/>
                    </a:p>
                    <a:p>
                      <a:pPr marL="0" lvl="1" indent="0" algn="l">
                        <a:lnSpc>
                          <a:spcPct val="100000"/>
                        </a:lnSpc>
                        <a:spcBef>
                          <a:spcPts val="0"/>
                        </a:spcBef>
                        <a:spcAft>
                          <a:spcPts val="0"/>
                        </a:spcAft>
                        <a:buNone/>
                      </a:pPr>
                      <a:endParaRPr lang="en-GB" sz="1000" b="1" i="0" u="none" strike="noStrike" kern="1200">
                        <a:solidFill>
                          <a:srgbClr val="000000"/>
                        </a:solidFill>
                        <a:latin typeface="Calibri"/>
                        <a:ea typeface="+mn-ea"/>
                        <a:cs typeface="+mn-cs"/>
                      </a:endParaRPr>
                    </a:p>
                  </a:txBody>
                  <a:tcPr/>
                </a:tc>
                <a:tc>
                  <a:txBody>
                    <a:bodyPr/>
                    <a:lstStyle/>
                    <a:p>
                      <a:pPr lvl="0" algn="l">
                        <a:lnSpc>
                          <a:spcPct val="100000"/>
                        </a:lnSpc>
                        <a:spcBef>
                          <a:spcPts val="0"/>
                        </a:spcBef>
                        <a:spcAft>
                          <a:spcPts val="0"/>
                        </a:spcAft>
                        <a:buNone/>
                      </a:pPr>
                      <a:r>
                        <a:rPr lang="en-GB" sz="1000" b="0" i="0" u="none" strike="noStrike" kern="1200" noProof="0">
                          <a:solidFill>
                            <a:srgbClr val="000000"/>
                          </a:solidFill>
                          <a:latin typeface="Calibri"/>
                          <a:ea typeface="+mn-ea"/>
                          <a:cs typeface="+mn-cs"/>
                        </a:rPr>
                        <a:t>5 new end-users from a selected Area</a:t>
                      </a:r>
                    </a:p>
                  </a:txBody>
                  <a:tcPr/>
                </a:tc>
                <a:tc>
                  <a:txBody>
                    <a:bodyPr/>
                    <a:lstStyle/>
                    <a:p>
                      <a:pPr marL="0" marR="0" lvl="0" indent="0" algn="l">
                        <a:lnSpc>
                          <a:spcPct val="100000"/>
                        </a:lnSpc>
                        <a:spcBef>
                          <a:spcPts val="0"/>
                        </a:spcBef>
                        <a:spcAft>
                          <a:spcPts val="0"/>
                        </a:spcAft>
                        <a:buClr>
                          <a:srgbClr val="000000"/>
                        </a:buClr>
                        <a:buNone/>
                      </a:pPr>
                      <a:r>
                        <a:rPr lang="en-GB" sz="1000" b="0" i="0" u="none" strike="noStrike" kern="1200" noProof="0">
                          <a:solidFill>
                            <a:srgbClr val="000000"/>
                          </a:solidFill>
                          <a:latin typeface="Calibri"/>
                          <a:ea typeface="+mn-ea"/>
                          <a:cs typeface="+mn-cs"/>
                        </a:rPr>
                        <a:t>5 users (one per each role) from Yorkshire &amp; Humberside Area* (mix of Crown and Magistrates Courts):</a:t>
                      </a:r>
                      <a:br>
                        <a:rPr lang="en-GB" sz="1000" b="0" i="0" u="none" strike="noStrike" kern="1200" noProof="0">
                          <a:solidFill>
                            <a:srgbClr val="000000"/>
                          </a:solidFill>
                          <a:latin typeface="Calibri"/>
                          <a:ea typeface="+mn-ea"/>
                          <a:cs typeface="+mn-cs"/>
                        </a:rPr>
                      </a:br>
                      <a:endParaRPr lang="en-US" sz="1000" b="0" i="0" u="none" strike="noStrike" kern="1200">
                        <a:solidFill>
                          <a:srgbClr val="000000"/>
                        </a:solidFill>
                        <a:latin typeface="Calibri"/>
                        <a:ea typeface="+mn-ea"/>
                        <a:cs typeface="+mn-cs"/>
                      </a:endParaRPr>
                    </a:p>
                    <a:p>
                      <a:pPr marL="228600" marR="0" lvl="0" indent="-228600" algn="l">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rPr>
                        <a:t>Paralegal Officer - </a:t>
                      </a:r>
                      <a:r>
                        <a:rPr lang="en-GB" sz="1000" b="0" i="0" u="none" strike="noStrike" kern="1200" noProof="0">
                          <a:solidFill>
                            <a:srgbClr val="000000"/>
                          </a:solidFill>
                          <a:latin typeface="Calibri"/>
                          <a:ea typeface="+mn-ea"/>
                          <a:cs typeface="+mn-cs"/>
                        </a:rPr>
                        <a:t>Kirsty Mathers (CC, RASSO, CCU), continuing from Alpha</a:t>
                      </a:r>
                      <a:br>
                        <a:rPr lang="en-GB" sz="1000" b="0" i="0" u="none" strike="noStrike" kern="1200" noProof="0">
                          <a:solidFill>
                            <a:srgbClr val="000000"/>
                          </a:solidFill>
                          <a:latin typeface="Calibri"/>
                          <a:ea typeface="+mn-ea"/>
                          <a:cs typeface="+mn-cs"/>
                        </a:rPr>
                      </a:br>
                      <a:endParaRPr lang="en-GB" sz="1000" b="0" i="0" u="none" strike="noStrike" kern="1200" noProof="0">
                        <a:solidFill>
                          <a:srgbClr val="000000"/>
                        </a:solidFill>
                        <a:latin typeface="Calibri"/>
                        <a:ea typeface="+mn-ea"/>
                        <a:cs typeface="+mn-cs"/>
                      </a:endParaRPr>
                    </a:p>
                    <a:p>
                      <a:pPr marL="228600" marR="0" lvl="0" indent="-228600" algn="l">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rPr>
                        <a:t>Prosecutor - </a:t>
                      </a:r>
                      <a:r>
                        <a:rPr lang="en-GB" sz="1000" b="0" i="0" u="none" strike="noStrike" kern="1200" noProof="0">
                          <a:solidFill>
                            <a:srgbClr val="000000"/>
                          </a:solidFill>
                          <a:latin typeface="Calibri"/>
                          <a:ea typeface="+mn-ea"/>
                          <a:cs typeface="+mn-cs"/>
                        </a:rPr>
                        <a:t>Lesley Cowling (MC),  continuing from Alpha</a:t>
                      </a:r>
                      <a:br>
                        <a:rPr lang="en-GB" sz="1000" b="0" i="0" u="none" strike="noStrike" kern="1200" noProof="0">
                          <a:solidFill>
                            <a:srgbClr val="000000"/>
                          </a:solidFill>
                          <a:latin typeface="Calibri"/>
                          <a:ea typeface="+mn-ea"/>
                          <a:cs typeface="+mn-cs"/>
                        </a:rPr>
                      </a:br>
                      <a:endParaRPr lang="en-GB" sz="1000" b="0" i="0" u="none" strike="noStrike" kern="1200" noProof="0">
                        <a:solidFill>
                          <a:srgbClr val="000000"/>
                        </a:solidFill>
                        <a:latin typeface="Calibri"/>
                        <a:ea typeface="+mn-ea"/>
                        <a:cs typeface="+mn-cs"/>
                      </a:endParaRPr>
                    </a:p>
                    <a:p>
                      <a:pPr marL="228600" marR="0" lvl="0" indent="-228600" algn="l">
                        <a:lnSpc>
                          <a:spcPct val="100000"/>
                        </a:lnSpc>
                        <a:spcBef>
                          <a:spcPts val="0"/>
                        </a:spcBef>
                        <a:spcAft>
                          <a:spcPts val="0"/>
                        </a:spcAft>
                        <a:buClr>
                          <a:srgbClr val="000000"/>
                        </a:buClr>
                        <a:buFont typeface="Arial"/>
                        <a:buChar char="•"/>
                      </a:pPr>
                      <a:r>
                        <a:rPr lang="en-GB" sz="1000" b="0" i="0" u="none" strike="noStrike" kern="1200" noProof="0">
                          <a:solidFill>
                            <a:schemeClr val="tx1"/>
                          </a:solidFill>
                          <a:latin typeface="Calibri"/>
                        </a:rPr>
                        <a:t>Prosecutor (CC) - to be identified</a:t>
                      </a:r>
                      <a:br>
                        <a:rPr lang="en-GB" sz="1000" b="0" i="0" u="none" strike="noStrike" kern="1200" noProof="0">
                          <a:solidFill>
                            <a:srgbClr val="00B050"/>
                          </a:solidFill>
                          <a:latin typeface="Calibri"/>
                          <a:ea typeface="+mn-ea"/>
                          <a:cs typeface="+mn-cs"/>
                        </a:rPr>
                      </a:br>
                      <a:endParaRPr lang="en-GB" sz="1000" b="0" i="0" u="none" strike="noStrike" kern="1200" noProof="0">
                        <a:solidFill>
                          <a:srgbClr val="00B050"/>
                        </a:solidFill>
                        <a:latin typeface="Calibri"/>
                        <a:ea typeface="+mn-ea"/>
                        <a:cs typeface="+mn-cs"/>
                      </a:endParaRPr>
                    </a:p>
                    <a:p>
                      <a:pPr marL="228600" marR="0" lvl="0" indent="-228600" algn="l">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ea typeface="+mn-ea"/>
                          <a:cs typeface="+mn-cs"/>
                        </a:rPr>
                        <a:t>Casework assistant – to be identified </a:t>
                      </a:r>
                      <a:br>
                        <a:rPr lang="en-GB" sz="1000" b="0" i="0" u="none" strike="noStrike" kern="1200" noProof="0">
                          <a:solidFill>
                            <a:srgbClr val="000000"/>
                          </a:solidFill>
                          <a:latin typeface="Calibri"/>
                          <a:ea typeface="+mn-ea"/>
                          <a:cs typeface="+mn-cs"/>
                        </a:rPr>
                      </a:br>
                      <a:endParaRPr lang="en-GB" sz="1000" b="0" i="0" u="none" strike="noStrike" kern="1200" noProof="0">
                        <a:solidFill>
                          <a:srgbClr val="000000"/>
                        </a:solidFill>
                        <a:latin typeface="Calibri"/>
                        <a:ea typeface="+mn-ea"/>
                        <a:cs typeface="+mn-cs"/>
                      </a:endParaRPr>
                    </a:p>
                    <a:p>
                      <a:pPr marL="228600" marR="0" lvl="0" indent="-228600" algn="l">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ea typeface="+mn-ea"/>
                          <a:cs typeface="+mn-cs"/>
                        </a:rPr>
                        <a:t>Paralegal assistant -  to be identified </a:t>
                      </a:r>
                      <a:br>
                        <a:rPr lang="en-GB" sz="1000" b="0" i="0" u="none" strike="noStrike" kern="1200" noProof="0">
                          <a:solidFill>
                            <a:srgbClr val="000000"/>
                          </a:solidFill>
                          <a:latin typeface="Calibri"/>
                          <a:ea typeface="+mn-ea"/>
                          <a:cs typeface="+mn-cs"/>
                        </a:rPr>
                      </a:br>
                      <a:endParaRPr lang="en-GB" sz="1000" b="0" i="0" u="none" strike="noStrike" kern="1200" noProof="0">
                        <a:solidFill>
                          <a:srgbClr val="000000"/>
                        </a:solidFill>
                        <a:latin typeface="Calibri"/>
                        <a:ea typeface="+mn-ea"/>
                        <a:cs typeface="+mn-cs"/>
                      </a:endParaRPr>
                    </a:p>
                    <a:p>
                      <a:pPr marL="0" marR="0" lvl="0" indent="0" algn="l">
                        <a:lnSpc>
                          <a:spcPct val="100000"/>
                        </a:lnSpc>
                        <a:spcBef>
                          <a:spcPts val="0"/>
                        </a:spcBef>
                        <a:spcAft>
                          <a:spcPts val="0"/>
                        </a:spcAft>
                        <a:buClr>
                          <a:srgbClr val="000000"/>
                        </a:buClr>
                        <a:buNone/>
                      </a:pPr>
                      <a:r>
                        <a:rPr lang="en-GB" sz="1000" b="0" i="0" u="none" strike="noStrike" kern="1200" noProof="0">
                          <a:solidFill>
                            <a:srgbClr val="000000"/>
                          </a:solidFill>
                          <a:latin typeface="Calibri"/>
                          <a:ea typeface="+mn-ea"/>
                          <a:cs typeface="+mn-cs"/>
                        </a:rPr>
                        <a:t>*confirm with the Area that they would be happy to be the first area to roll out and continue engagement after Beta</a:t>
                      </a:r>
                    </a:p>
                  </a:txBody>
                  <a:tcPr/>
                </a:tc>
                <a:tc>
                  <a:txBody>
                    <a:bodyPr/>
                    <a:lstStyle/>
                    <a:p>
                      <a:pPr marL="171450" lvl="0" indent="-171450" algn="l">
                        <a:lnSpc>
                          <a:spcPct val="100000"/>
                        </a:lnSpc>
                        <a:spcBef>
                          <a:spcPts val="0"/>
                        </a:spcBef>
                        <a:spcAft>
                          <a:spcPts val="0"/>
                        </a:spcAft>
                        <a:buFont typeface="Arial"/>
                        <a:buChar char="•"/>
                      </a:pPr>
                      <a:r>
                        <a:rPr lang="en-GB" sz="1000" b="0" i="0" u="none" strike="noStrike" noProof="0">
                          <a:solidFill>
                            <a:srgbClr val="000000"/>
                          </a:solidFill>
                          <a:latin typeface="Calibri"/>
                        </a:rPr>
                        <a:t>Users are provided access to environment and asked to use WM app for a period of time for example between 9am – 12pm </a:t>
                      </a:r>
                      <a:endParaRPr lang="en-GB"/>
                    </a:p>
                    <a:p>
                      <a:pPr marL="171450" lvl="0" indent="-171450" algn="l">
                        <a:lnSpc>
                          <a:spcPct val="100000"/>
                        </a:lnSpc>
                        <a:spcBef>
                          <a:spcPts val="0"/>
                        </a:spcBef>
                        <a:spcAft>
                          <a:spcPts val="0"/>
                        </a:spcAft>
                        <a:buFont typeface="Arial"/>
                        <a:buChar char="•"/>
                      </a:pPr>
                      <a:r>
                        <a:rPr lang="en-GB" sz="1000" b="0" i="0" u="none" strike="noStrike" noProof="0">
                          <a:solidFill>
                            <a:srgbClr val="000000"/>
                          </a:solidFill>
                          <a:latin typeface="Calibri"/>
                        </a:rPr>
                        <a:t>Focus group for feedback</a:t>
                      </a:r>
                      <a:endParaRPr lang="en-GB"/>
                    </a:p>
                  </a:txBody>
                  <a:tcPr/>
                </a:tc>
                <a:tc>
                  <a:txBody>
                    <a:bodyPr/>
                    <a:lstStyle/>
                    <a:p>
                      <a:pPr marL="0" lvl="0" indent="0" algn="l">
                        <a:lnSpc>
                          <a:spcPct val="100000"/>
                        </a:lnSpc>
                        <a:spcBef>
                          <a:spcPts val="0"/>
                        </a:spcBef>
                        <a:spcAft>
                          <a:spcPts val="0"/>
                        </a:spcAft>
                        <a:buNone/>
                      </a:pPr>
                      <a:r>
                        <a:rPr lang="en-GB" sz="1000" b="0" i="0" u="none" strike="noStrike" noProof="0">
                          <a:solidFill>
                            <a:srgbClr val="000000"/>
                          </a:solidFill>
                          <a:latin typeface="Calibri"/>
                        </a:rPr>
                        <a:t>Dedicated Teams channel where users can post details of any issues found.</a:t>
                      </a:r>
                    </a:p>
                    <a:p>
                      <a:pPr marL="0" lvl="0" indent="0" algn="l">
                        <a:lnSpc>
                          <a:spcPct val="100000"/>
                        </a:lnSpc>
                        <a:spcBef>
                          <a:spcPts val="0"/>
                        </a:spcBef>
                        <a:spcAft>
                          <a:spcPts val="0"/>
                        </a:spcAft>
                        <a:buNone/>
                      </a:pPr>
                      <a:endParaRPr lang="en-GB" sz="1000" b="0" i="0" u="none" strike="noStrike" noProof="0">
                        <a:solidFill>
                          <a:srgbClr val="000000"/>
                        </a:solidFill>
                        <a:latin typeface="Calibri"/>
                      </a:endParaRPr>
                    </a:p>
                  </a:txBody>
                  <a:tcPr/>
                </a:tc>
                <a:tc>
                  <a:txBody>
                    <a:bodyPr/>
                    <a:lstStyle/>
                    <a:p>
                      <a:pPr marL="0" lvl="0" indent="0" algn="l">
                        <a:lnSpc>
                          <a:spcPct val="100000"/>
                        </a:lnSpc>
                        <a:spcBef>
                          <a:spcPts val="0"/>
                        </a:spcBef>
                        <a:spcAft>
                          <a:spcPts val="0"/>
                        </a:spcAft>
                        <a:buNone/>
                      </a:pPr>
                      <a:endParaRPr lang="en-GB" sz="1000" b="0" i="0" u="none" strike="noStrike" noProof="0">
                        <a:solidFill>
                          <a:srgbClr val="000000"/>
                        </a:solidFill>
                        <a:latin typeface="Calibri"/>
                      </a:endParaRPr>
                    </a:p>
                  </a:txBody>
                  <a:tcPr/>
                </a:tc>
                <a:extLst>
                  <a:ext uri="{0D108BD9-81ED-4DB2-BD59-A6C34878D82A}">
                    <a16:rowId xmlns:a16="http://schemas.microsoft.com/office/drawing/2014/main" val="2300281059"/>
                  </a:ext>
                </a:extLst>
              </a:tr>
            </a:tbl>
          </a:graphicData>
        </a:graphic>
      </p:graphicFrame>
    </p:spTree>
    <p:extLst>
      <p:ext uri="{BB962C8B-B14F-4D97-AF65-F5344CB8AC3E}">
        <p14:creationId xmlns:p14="http://schemas.microsoft.com/office/powerpoint/2010/main" val="278576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1323439"/>
          </a:xfrm>
          <a:prstGeom prst="rect">
            <a:avLst/>
          </a:prstGeom>
          <a:noFill/>
        </p:spPr>
        <p:txBody>
          <a:bodyPr wrap="square" rtlCol="0">
            <a:spAutoFit/>
          </a:bodyPr>
          <a:lstStyle/>
          <a:p>
            <a:r>
              <a:rPr lang="en-GB" sz="4000">
                <a:solidFill>
                  <a:schemeClr val="bg1"/>
                </a:solidFill>
              </a:rPr>
              <a:t>2. Solve a whole problem for users</a:t>
            </a:r>
          </a:p>
        </p:txBody>
      </p:sp>
    </p:spTree>
    <p:extLst>
      <p:ext uri="{BB962C8B-B14F-4D97-AF65-F5344CB8AC3E}">
        <p14:creationId xmlns:p14="http://schemas.microsoft.com/office/powerpoint/2010/main" val="281714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897D10-5C8A-C591-83E3-6AC55F5B5CAB}"/>
              </a:ext>
            </a:extLst>
          </p:cNvPr>
          <p:cNvSpPr txBox="1"/>
          <p:nvPr/>
        </p:nvSpPr>
        <p:spPr>
          <a:xfrm>
            <a:off x="699050" y="714263"/>
            <a:ext cx="12197800" cy="551320"/>
          </a:xfrm>
          <a:prstGeom prst="rect">
            <a:avLst/>
          </a:prstGeom>
        </p:spPr>
        <p:txBody>
          <a:bodyPr rot="0" spcFirstLastPara="0" vert="horz" lIns="91440" tIns="45720" rIns="91440" bIns="4572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Alignment with in-flight programmes and wider FCT programme objectives</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E791F2A-5AF8-C680-FE6A-1E9397360851}"/>
              </a:ext>
            </a:extLst>
          </p:cNvPr>
          <p:cNvSpPr txBox="1"/>
          <p:nvPr/>
        </p:nvSpPr>
        <p:spPr>
          <a:xfrm>
            <a:off x="699052" y="1211345"/>
            <a:ext cx="11283398"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We have established a regular cadence of meetings, both within and across teams, to promote knowledge sharing and alignment</a:t>
            </a:r>
          </a:p>
        </p:txBody>
      </p:sp>
      <p:grpSp>
        <p:nvGrpSpPr>
          <p:cNvPr id="21" name="Group 20">
            <a:extLst>
              <a:ext uri="{FF2B5EF4-FFF2-40B4-BE49-F238E27FC236}">
                <a16:creationId xmlns:a16="http://schemas.microsoft.com/office/drawing/2014/main" id="{73413E1F-E85D-E855-91CF-916F4403396B}"/>
              </a:ext>
            </a:extLst>
          </p:cNvPr>
          <p:cNvGrpSpPr/>
          <p:nvPr/>
        </p:nvGrpSpPr>
        <p:grpSpPr>
          <a:xfrm>
            <a:off x="775250" y="2061626"/>
            <a:ext cx="710149" cy="710149"/>
            <a:chOff x="775250" y="1985426"/>
            <a:chExt cx="710149" cy="710149"/>
          </a:xfrm>
        </p:grpSpPr>
        <p:sp>
          <p:nvSpPr>
            <p:cNvPr id="6" name="Oval 5">
              <a:extLst>
                <a:ext uri="{FF2B5EF4-FFF2-40B4-BE49-F238E27FC236}">
                  <a16:creationId xmlns:a16="http://schemas.microsoft.com/office/drawing/2014/main" id="{AFCF132F-A450-563E-04D0-F13D8CFD83A6}"/>
                </a:ext>
              </a:extLst>
            </p:cNvPr>
            <p:cNvSpPr/>
            <p:nvPr/>
          </p:nvSpPr>
          <p:spPr>
            <a:xfrm>
              <a:off x="775250" y="1985426"/>
              <a:ext cx="710149" cy="7101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Meeting outline">
              <a:extLst>
                <a:ext uri="{FF2B5EF4-FFF2-40B4-BE49-F238E27FC236}">
                  <a16:creationId xmlns:a16="http://schemas.microsoft.com/office/drawing/2014/main" id="{821A7297-8DBB-6896-4D2F-6C07896D6D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9198" y="2129374"/>
              <a:ext cx="422251" cy="422251"/>
            </a:xfrm>
            <a:prstGeom prst="rect">
              <a:avLst/>
            </a:prstGeom>
          </p:spPr>
        </p:pic>
      </p:grpSp>
      <p:sp>
        <p:nvSpPr>
          <p:cNvPr id="9" name="TextBox 8">
            <a:extLst>
              <a:ext uri="{FF2B5EF4-FFF2-40B4-BE49-F238E27FC236}">
                <a16:creationId xmlns:a16="http://schemas.microsoft.com/office/drawing/2014/main" id="{7642C6C1-5E91-69BA-AAEE-6F9D9336FCC2}"/>
              </a:ext>
            </a:extLst>
          </p:cNvPr>
          <p:cNvSpPr txBox="1"/>
          <p:nvPr/>
        </p:nvSpPr>
        <p:spPr>
          <a:xfrm>
            <a:off x="1629347" y="2048282"/>
            <a:ext cx="19128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Regular ‘scrum of scrums’</a:t>
            </a:r>
          </a:p>
        </p:txBody>
      </p:sp>
      <p:sp>
        <p:nvSpPr>
          <p:cNvPr id="12" name="TextBox 11">
            <a:extLst>
              <a:ext uri="{FF2B5EF4-FFF2-40B4-BE49-F238E27FC236}">
                <a16:creationId xmlns:a16="http://schemas.microsoft.com/office/drawing/2014/main" id="{2C4FF577-4CFF-7702-1A52-E72225E82876}"/>
              </a:ext>
            </a:extLst>
          </p:cNvPr>
          <p:cNvSpPr txBox="1"/>
          <p:nvPr/>
        </p:nvSpPr>
        <p:spPr>
          <a:xfrm>
            <a:off x="1629347" y="3219264"/>
            <a:ext cx="20568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Regular BA alignment calls – Casework app, Case Status BA sync </a:t>
            </a:r>
          </a:p>
        </p:txBody>
      </p:sp>
      <p:grpSp>
        <p:nvGrpSpPr>
          <p:cNvPr id="20" name="Group 19">
            <a:extLst>
              <a:ext uri="{FF2B5EF4-FFF2-40B4-BE49-F238E27FC236}">
                <a16:creationId xmlns:a16="http://schemas.microsoft.com/office/drawing/2014/main" id="{73EB5AC0-1FE5-792B-C184-D0806BCEB69B}"/>
              </a:ext>
            </a:extLst>
          </p:cNvPr>
          <p:cNvGrpSpPr/>
          <p:nvPr/>
        </p:nvGrpSpPr>
        <p:grpSpPr>
          <a:xfrm>
            <a:off x="775250" y="3187356"/>
            <a:ext cx="710149" cy="710149"/>
            <a:chOff x="775250" y="3111156"/>
            <a:chExt cx="710149" cy="710149"/>
          </a:xfrm>
        </p:grpSpPr>
        <p:sp>
          <p:nvSpPr>
            <p:cNvPr id="10" name="Oval 9">
              <a:extLst>
                <a:ext uri="{FF2B5EF4-FFF2-40B4-BE49-F238E27FC236}">
                  <a16:creationId xmlns:a16="http://schemas.microsoft.com/office/drawing/2014/main" id="{5F7F9EAA-DA6A-2CAF-BEDC-96E3F20CDFB4}"/>
                </a:ext>
              </a:extLst>
            </p:cNvPr>
            <p:cNvSpPr/>
            <p:nvPr/>
          </p:nvSpPr>
          <p:spPr>
            <a:xfrm>
              <a:off x="775250" y="3111156"/>
              <a:ext cx="710149" cy="71014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Graphic 13" descr="User network outline">
              <a:extLst>
                <a:ext uri="{FF2B5EF4-FFF2-40B4-BE49-F238E27FC236}">
                  <a16:creationId xmlns:a16="http://schemas.microsoft.com/office/drawing/2014/main" id="{6F67EB27-EF37-E09D-E68B-A558B94194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490" y="3235397"/>
              <a:ext cx="461666" cy="461666"/>
            </a:xfrm>
            <a:prstGeom prst="rect">
              <a:avLst/>
            </a:prstGeom>
          </p:spPr>
        </p:pic>
      </p:grpSp>
      <p:sp>
        <p:nvSpPr>
          <p:cNvPr id="16" name="TextBox 15">
            <a:extLst>
              <a:ext uri="{FF2B5EF4-FFF2-40B4-BE49-F238E27FC236}">
                <a16:creationId xmlns:a16="http://schemas.microsoft.com/office/drawing/2014/main" id="{58FAFB79-A948-A525-0783-E285923B8302}"/>
              </a:ext>
            </a:extLst>
          </p:cNvPr>
          <p:cNvSpPr txBox="1"/>
          <p:nvPr/>
        </p:nvSpPr>
        <p:spPr>
          <a:xfrm>
            <a:off x="1629347" y="4440892"/>
            <a:ext cx="18282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Regular UX designer calls</a:t>
            </a:r>
          </a:p>
        </p:txBody>
      </p:sp>
      <p:grpSp>
        <p:nvGrpSpPr>
          <p:cNvPr id="19" name="Group 18">
            <a:extLst>
              <a:ext uri="{FF2B5EF4-FFF2-40B4-BE49-F238E27FC236}">
                <a16:creationId xmlns:a16="http://schemas.microsoft.com/office/drawing/2014/main" id="{19EF04FD-21AD-3326-A0CC-E04A00F84926}"/>
              </a:ext>
            </a:extLst>
          </p:cNvPr>
          <p:cNvGrpSpPr/>
          <p:nvPr/>
        </p:nvGrpSpPr>
        <p:grpSpPr>
          <a:xfrm>
            <a:off x="775250" y="4408984"/>
            <a:ext cx="710149" cy="710149"/>
            <a:chOff x="775250" y="4332784"/>
            <a:chExt cx="710149" cy="710149"/>
          </a:xfrm>
          <a:solidFill>
            <a:schemeClr val="accent2"/>
          </a:solidFill>
        </p:grpSpPr>
        <p:sp>
          <p:nvSpPr>
            <p:cNvPr id="15" name="Oval 14">
              <a:extLst>
                <a:ext uri="{FF2B5EF4-FFF2-40B4-BE49-F238E27FC236}">
                  <a16:creationId xmlns:a16="http://schemas.microsoft.com/office/drawing/2014/main" id="{11BAC79A-D11C-F8B5-92A7-FE9A04D7C511}"/>
                </a:ext>
              </a:extLst>
            </p:cNvPr>
            <p:cNvSpPr/>
            <p:nvPr/>
          </p:nvSpPr>
          <p:spPr>
            <a:xfrm>
              <a:off x="775250" y="4332784"/>
              <a:ext cx="710149" cy="71014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Paint brush outline">
              <a:extLst>
                <a:ext uri="{FF2B5EF4-FFF2-40B4-BE49-F238E27FC236}">
                  <a16:creationId xmlns:a16="http://schemas.microsoft.com/office/drawing/2014/main" id="{0312E82D-1997-851E-C785-D03EE590DA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1573" y="4459257"/>
              <a:ext cx="457200" cy="457200"/>
            </a:xfrm>
            <a:prstGeom prst="rect">
              <a:avLst/>
            </a:prstGeom>
          </p:spPr>
        </p:pic>
      </p:grpSp>
      <p:sp>
        <p:nvSpPr>
          <p:cNvPr id="23" name="Oval 22">
            <a:extLst>
              <a:ext uri="{FF2B5EF4-FFF2-40B4-BE49-F238E27FC236}">
                <a16:creationId xmlns:a16="http://schemas.microsoft.com/office/drawing/2014/main" id="{F0A5A271-C98C-5E2A-D863-6F33938A143E}"/>
              </a:ext>
            </a:extLst>
          </p:cNvPr>
          <p:cNvSpPr/>
          <p:nvPr/>
        </p:nvSpPr>
        <p:spPr>
          <a:xfrm>
            <a:off x="7466881" y="2061626"/>
            <a:ext cx="710149" cy="71014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A8EAA7E-5524-126C-6A3E-38CA7D8AC86E}"/>
              </a:ext>
            </a:extLst>
          </p:cNvPr>
          <p:cNvSpPr txBox="1"/>
          <p:nvPr/>
        </p:nvSpPr>
        <p:spPr>
          <a:xfrm>
            <a:off x="8305736" y="2048282"/>
            <a:ext cx="305666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Technical alignment for reusing APIs and integrating with other apps, including Casework app, sMG3, and navigating back to CMS from the WM app</a:t>
            </a:r>
          </a:p>
        </p:txBody>
      </p:sp>
      <p:sp>
        <p:nvSpPr>
          <p:cNvPr id="26" name="TextBox 25">
            <a:extLst>
              <a:ext uri="{FF2B5EF4-FFF2-40B4-BE49-F238E27FC236}">
                <a16:creationId xmlns:a16="http://schemas.microsoft.com/office/drawing/2014/main" id="{EA4408FC-3075-6743-B2F4-2F87E91AEC3F}"/>
              </a:ext>
            </a:extLst>
          </p:cNvPr>
          <p:cNvSpPr txBox="1"/>
          <p:nvPr/>
        </p:nvSpPr>
        <p:spPr>
          <a:xfrm>
            <a:off x="8320977" y="3219264"/>
            <a:ext cx="275659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Regular sharing of insights and progress with Head of User Research (Jake Pywell)</a:t>
            </a:r>
          </a:p>
        </p:txBody>
      </p:sp>
      <p:sp>
        <p:nvSpPr>
          <p:cNvPr id="28" name="Oval 27">
            <a:extLst>
              <a:ext uri="{FF2B5EF4-FFF2-40B4-BE49-F238E27FC236}">
                <a16:creationId xmlns:a16="http://schemas.microsoft.com/office/drawing/2014/main" id="{7BFA05E8-FCC6-2EE7-9DCD-C96A1B548471}"/>
              </a:ext>
            </a:extLst>
          </p:cNvPr>
          <p:cNvSpPr/>
          <p:nvPr/>
        </p:nvSpPr>
        <p:spPr>
          <a:xfrm>
            <a:off x="7466881" y="3187356"/>
            <a:ext cx="710149" cy="710149"/>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1CFFAAB-D4C6-C425-3D63-3347CFC03309}"/>
              </a:ext>
            </a:extLst>
          </p:cNvPr>
          <p:cNvSpPr txBox="1"/>
          <p:nvPr/>
        </p:nvSpPr>
        <p:spPr>
          <a:xfrm>
            <a:off x="8320978" y="4440892"/>
            <a:ext cx="275659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Working closely with Business Owner (Julie Bowman) on planning and direction setting, as well as alignment with other groups through existing relationships (e.g. ABMs, OPTU … etc.)  </a:t>
            </a:r>
          </a:p>
        </p:txBody>
      </p:sp>
      <p:sp>
        <p:nvSpPr>
          <p:cNvPr id="32" name="Oval 31">
            <a:extLst>
              <a:ext uri="{FF2B5EF4-FFF2-40B4-BE49-F238E27FC236}">
                <a16:creationId xmlns:a16="http://schemas.microsoft.com/office/drawing/2014/main" id="{E3C0AEDC-0B63-3178-47BF-74CD02BE201F}"/>
              </a:ext>
            </a:extLst>
          </p:cNvPr>
          <p:cNvSpPr/>
          <p:nvPr/>
        </p:nvSpPr>
        <p:spPr>
          <a:xfrm>
            <a:off x="7466881" y="4408984"/>
            <a:ext cx="710149" cy="710149"/>
          </a:xfrm>
          <a:prstGeom prst="ellipse">
            <a:avLst/>
          </a:prstGeom>
          <a:solidFill>
            <a:srgbClr val="FF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F1D71953-4F11-0BC1-F23D-EC4FA0911B3A}"/>
              </a:ext>
            </a:extLst>
          </p:cNvPr>
          <p:cNvSpPr txBox="1"/>
          <p:nvPr/>
        </p:nvSpPr>
        <p:spPr>
          <a:xfrm>
            <a:off x="1013375" y="5876454"/>
            <a:ext cx="10349029"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4472C4"/>
                </a:solidFill>
                <a:effectLst/>
                <a:uLnTx/>
                <a:uFillTx/>
                <a:latin typeface="Calibri" panose="020F0502020204030204"/>
                <a:ea typeface="+mn-ea"/>
                <a:cs typeface="Calibri"/>
              </a:rPr>
              <a:t>We recently also showcased a video to Digital and Major projects illustrate conceptually how a landing page could link all of the applications in development.</a:t>
            </a:r>
          </a:p>
        </p:txBody>
      </p:sp>
      <p:pic>
        <p:nvPicPr>
          <p:cNvPr id="36" name="Graphic 35" descr="Gears outline">
            <a:extLst>
              <a:ext uri="{FF2B5EF4-FFF2-40B4-BE49-F238E27FC236}">
                <a16:creationId xmlns:a16="http://schemas.microsoft.com/office/drawing/2014/main" id="{9B72650D-CE78-E613-F2F6-7019AABEC7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95587" y="2185479"/>
            <a:ext cx="457200" cy="457200"/>
          </a:xfrm>
          <a:prstGeom prst="rect">
            <a:avLst/>
          </a:prstGeom>
        </p:spPr>
      </p:pic>
      <p:pic>
        <p:nvPicPr>
          <p:cNvPr id="7" name="Graphic 6" descr="Megaphone outline">
            <a:extLst>
              <a:ext uri="{FF2B5EF4-FFF2-40B4-BE49-F238E27FC236}">
                <a16:creationId xmlns:a16="http://schemas.microsoft.com/office/drawing/2014/main" id="{367C80B7-77F6-2263-4013-64AE68A9DA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59444" y="3281856"/>
            <a:ext cx="502868" cy="502868"/>
          </a:xfrm>
          <a:prstGeom prst="rect">
            <a:avLst/>
          </a:prstGeom>
        </p:spPr>
      </p:pic>
      <p:pic>
        <p:nvPicPr>
          <p:cNvPr id="13" name="Graphic 12" descr="Road outline">
            <a:extLst>
              <a:ext uri="{FF2B5EF4-FFF2-40B4-BE49-F238E27FC236}">
                <a16:creationId xmlns:a16="http://schemas.microsoft.com/office/drawing/2014/main" id="{9E6B7965-EC3B-C5C5-EB14-B5C2FF1AA8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65873" y="4488022"/>
            <a:ext cx="512163" cy="512163"/>
          </a:xfrm>
          <a:prstGeom prst="rect">
            <a:avLst/>
          </a:prstGeom>
        </p:spPr>
      </p:pic>
      <p:cxnSp>
        <p:nvCxnSpPr>
          <p:cNvPr id="27" name="Straight Connector 26">
            <a:extLst>
              <a:ext uri="{FF2B5EF4-FFF2-40B4-BE49-F238E27FC236}">
                <a16:creationId xmlns:a16="http://schemas.microsoft.com/office/drawing/2014/main" id="{743C007B-EDEE-4CA8-68D7-CF49F00AD1F9}"/>
              </a:ext>
            </a:extLst>
          </p:cNvPr>
          <p:cNvCxnSpPr>
            <a:cxnSpLocks/>
          </p:cNvCxnSpPr>
          <p:nvPr/>
        </p:nvCxnSpPr>
        <p:spPr>
          <a:xfrm>
            <a:off x="1013375" y="5796540"/>
            <a:ext cx="1015945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8B3595-798C-2C69-5AAB-904530A5C042}"/>
              </a:ext>
            </a:extLst>
          </p:cNvPr>
          <p:cNvCxnSpPr>
            <a:cxnSpLocks/>
          </p:cNvCxnSpPr>
          <p:nvPr/>
        </p:nvCxnSpPr>
        <p:spPr>
          <a:xfrm>
            <a:off x="1013375" y="6225165"/>
            <a:ext cx="1015945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07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1938992"/>
          </a:xfrm>
          <a:prstGeom prst="rect">
            <a:avLst/>
          </a:prstGeom>
          <a:noFill/>
        </p:spPr>
        <p:txBody>
          <a:bodyPr wrap="square" rtlCol="0">
            <a:spAutoFit/>
          </a:bodyPr>
          <a:lstStyle/>
          <a:p>
            <a:r>
              <a:rPr lang="en-GB" sz="4000">
                <a:solidFill>
                  <a:schemeClr val="bg1"/>
                </a:solidFill>
              </a:rPr>
              <a:t>3. Provide a joined up experience across all channels</a:t>
            </a:r>
          </a:p>
        </p:txBody>
      </p:sp>
    </p:spTree>
    <p:extLst>
      <p:ext uri="{BB962C8B-B14F-4D97-AF65-F5344CB8AC3E}">
        <p14:creationId xmlns:p14="http://schemas.microsoft.com/office/powerpoint/2010/main" val="1780639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3. Provide a joined up experience across all channels</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3" name="Table 2">
            <a:extLst>
              <a:ext uri="{FF2B5EF4-FFF2-40B4-BE49-F238E27FC236}">
                <a16:creationId xmlns:a16="http://schemas.microsoft.com/office/drawing/2014/main" id="{EC02111E-1EF9-C31F-FE72-7AB88C04E2CF}"/>
              </a:ext>
            </a:extLst>
          </p:cNvPr>
          <p:cNvGraphicFramePr>
            <a:graphicFrameLocks noGrp="1"/>
          </p:cNvGraphicFramePr>
          <p:nvPr/>
        </p:nvGraphicFramePr>
        <p:xfrm>
          <a:off x="498763" y="1461654"/>
          <a:ext cx="11191008" cy="4533436"/>
        </p:xfrm>
        <a:graphic>
          <a:graphicData uri="http://schemas.openxmlformats.org/drawingml/2006/table">
            <a:tbl>
              <a:tblPr firstRow="1" bandRow="1">
                <a:tableStyleId>{7DF18680-E054-41AD-8BC1-D1AEF772440D}</a:tableStyleId>
              </a:tblPr>
              <a:tblGrid>
                <a:gridCol w="5663045">
                  <a:extLst>
                    <a:ext uri="{9D8B030D-6E8A-4147-A177-3AD203B41FA5}">
                      <a16:colId xmlns:a16="http://schemas.microsoft.com/office/drawing/2014/main" val="2330049118"/>
                    </a:ext>
                  </a:extLst>
                </a:gridCol>
                <a:gridCol w="5527963">
                  <a:extLst>
                    <a:ext uri="{9D8B030D-6E8A-4147-A177-3AD203B41FA5}">
                      <a16:colId xmlns:a16="http://schemas.microsoft.com/office/drawing/2014/main" val="2082068714"/>
                    </a:ext>
                  </a:extLst>
                </a:gridCol>
              </a:tblGrid>
              <a:tr h="280554">
                <a:tc>
                  <a:txBody>
                    <a:bodyPr/>
                    <a:lstStyle/>
                    <a:p>
                      <a:pPr marL="0" lvl="0" indent="0" algn="l">
                        <a:lnSpc>
                          <a:spcPct val="100000"/>
                        </a:lnSpc>
                        <a:spcBef>
                          <a:spcPts val="0"/>
                        </a:spcBef>
                        <a:spcAft>
                          <a:spcPts val="0"/>
                        </a:spcAft>
                        <a:buNone/>
                      </a:pPr>
                      <a:r>
                        <a:rPr lang="en-GB" sz="1200" u="none" strike="noStrike" noProof="0">
                          <a:solidFill>
                            <a:srgbClr val="000000"/>
                          </a:solidFill>
                        </a:rPr>
                        <a:t>Question</a:t>
                      </a:r>
                    </a:p>
                  </a:txBody>
                  <a:tcPr/>
                </a:tc>
                <a:tc>
                  <a:txBody>
                    <a:bodyPr/>
                    <a:lstStyle/>
                    <a:p>
                      <a:pPr lvl="0" algn="l">
                        <a:lnSpc>
                          <a:spcPct val="100000"/>
                        </a:lnSpc>
                        <a:spcBef>
                          <a:spcPts val="0"/>
                        </a:spcBef>
                        <a:spcAft>
                          <a:spcPts val="0"/>
                        </a:spcAft>
                        <a:buNone/>
                      </a:pPr>
                      <a:r>
                        <a:rPr lang="en-GB" sz="1100" u="none" strike="noStrike" noProof="0">
                          <a:solidFill>
                            <a:srgbClr val="000000"/>
                          </a:solidFill>
                        </a:rPr>
                        <a:t>Answer</a:t>
                      </a:r>
                    </a:p>
                  </a:txBody>
                  <a:tcPr/>
                </a:tc>
                <a:extLst>
                  <a:ext uri="{0D108BD9-81ED-4DB2-BD59-A6C34878D82A}">
                    <a16:rowId xmlns:a16="http://schemas.microsoft.com/office/drawing/2014/main" val="2954240190"/>
                  </a:ext>
                </a:extLst>
              </a:tr>
              <a:tr h="488372">
                <a:tc>
                  <a:txBody>
                    <a:bodyPr/>
                    <a:lstStyle/>
                    <a:p>
                      <a:pPr marL="171450" marR="0" lvl="0" indent="-171450" algn="l">
                        <a:lnSpc>
                          <a:spcPct val="100000"/>
                        </a:lnSpc>
                        <a:spcBef>
                          <a:spcPts val="0"/>
                        </a:spcBef>
                        <a:spcAft>
                          <a:spcPts val="0"/>
                        </a:spcAft>
                        <a:buClr>
                          <a:srgbClr val="000000"/>
                        </a:buClr>
                        <a:buFont typeface="Arial,Sans-Serif"/>
                        <a:buChar char="•"/>
                      </a:pPr>
                      <a:r>
                        <a:rPr lang="en-GB" sz="1200" u="none" strike="noStrike" noProof="0">
                          <a:solidFill>
                            <a:srgbClr val="000000"/>
                          </a:solidFill>
                        </a:rPr>
                        <a:t>Explain the entry points to the service, e.g. how users find or know about it </a:t>
                      </a:r>
                      <a:endParaRPr lang="en-US" sz="1200" u="none" strike="noStrike" noProof="0">
                        <a:solidFill>
                          <a:srgbClr val="000000"/>
                        </a:solidFill>
                      </a:endParaRPr>
                    </a:p>
                  </a:txBody>
                  <a:tcPr/>
                </a:tc>
                <a:tc>
                  <a:txBody>
                    <a:bodyPr/>
                    <a:lstStyle/>
                    <a:p>
                      <a:pPr lvl="0" algn="l">
                        <a:lnSpc>
                          <a:spcPct val="100000"/>
                        </a:lnSpc>
                        <a:spcBef>
                          <a:spcPts val="0"/>
                        </a:spcBef>
                        <a:spcAft>
                          <a:spcPts val="0"/>
                        </a:spcAft>
                        <a:buNone/>
                      </a:pPr>
                      <a:r>
                        <a:rPr lang="en-GB" sz="1200" i="1" u="none" strike="noStrike" noProof="0">
                          <a:solidFill>
                            <a:srgbClr val="000000"/>
                          </a:solidFill>
                        </a:rPr>
                        <a:t>Users can access the Work Management App through a dedicated sign in page</a:t>
                      </a:r>
                    </a:p>
                  </a:txBody>
                  <a:tcPr/>
                </a:tc>
                <a:extLst>
                  <a:ext uri="{0D108BD9-81ED-4DB2-BD59-A6C34878D82A}">
                    <a16:rowId xmlns:a16="http://schemas.microsoft.com/office/drawing/2014/main" val="1792791340"/>
                  </a:ext>
                </a:extLst>
              </a:tr>
              <a:tr h="467590">
                <a:tc>
                  <a:txBody>
                    <a:bodyPr/>
                    <a:lstStyle/>
                    <a:p>
                      <a:pPr marL="171450" marR="0" lvl="0" indent="-171450" algn="l">
                        <a:lnSpc>
                          <a:spcPct val="100000"/>
                        </a:lnSpc>
                        <a:spcBef>
                          <a:spcPts val="0"/>
                        </a:spcBef>
                        <a:spcAft>
                          <a:spcPts val="0"/>
                        </a:spcAft>
                        <a:buClr>
                          <a:srgbClr val="000000"/>
                        </a:buClr>
                        <a:buFont typeface="Arial,Sans-Serif"/>
                        <a:buChar char="•"/>
                      </a:pPr>
                      <a:r>
                        <a:rPr lang="en-GB" sz="1200" u="none" strike="noStrike" noProof="0">
                          <a:solidFill>
                            <a:srgbClr val="000000"/>
                          </a:solidFill>
                        </a:rPr>
                        <a:t>Explain the data and research being used to improve offline and online channels </a:t>
                      </a:r>
                    </a:p>
                  </a:txBody>
                  <a:tcPr/>
                </a:tc>
                <a:tc>
                  <a:txBody>
                    <a:bodyPr/>
                    <a:lstStyle/>
                    <a:p>
                      <a:r>
                        <a:rPr lang="en-GB" sz="1200" i="1" u="none" strike="noStrike" noProof="0">
                          <a:solidFill>
                            <a:srgbClr val="000000"/>
                          </a:solidFill>
                        </a:rPr>
                        <a:t>n/a - There are currently no online/offline channels</a:t>
                      </a:r>
                    </a:p>
                  </a:txBody>
                  <a:tcPr/>
                </a:tc>
                <a:extLst>
                  <a:ext uri="{0D108BD9-81ED-4DB2-BD59-A6C34878D82A}">
                    <a16:rowId xmlns:a16="http://schemas.microsoft.com/office/drawing/2014/main" val="3450042545"/>
                  </a:ext>
                </a:extLst>
              </a:tr>
              <a:tr h="370840">
                <a:tc>
                  <a:txBody>
                    <a:bodyPr/>
                    <a:lstStyle/>
                    <a:p>
                      <a:pPr marL="171450" marR="0" lvl="0" indent="-171450" algn="l">
                        <a:lnSpc>
                          <a:spcPct val="100000"/>
                        </a:lnSpc>
                        <a:spcBef>
                          <a:spcPts val="0"/>
                        </a:spcBef>
                        <a:spcAft>
                          <a:spcPts val="0"/>
                        </a:spcAft>
                        <a:buClr>
                          <a:srgbClr val="000000"/>
                        </a:buClr>
                        <a:buFont typeface="Arial,Sans-Serif"/>
                        <a:buChar char="•"/>
                      </a:pPr>
                      <a:r>
                        <a:rPr lang="en-GB" sz="1200" u="none" strike="noStrike" noProof="0">
                          <a:solidFill>
                            <a:srgbClr val="000000"/>
                          </a:solidFill>
                        </a:rPr>
                        <a:t>Explain how you’ve explored where the service should start and stop </a:t>
                      </a:r>
                    </a:p>
                  </a:txBody>
                  <a:tcPr/>
                </a:tc>
                <a:tc>
                  <a:txBody>
                    <a:bodyPr/>
                    <a:lstStyle/>
                    <a:p>
                      <a:r>
                        <a:rPr lang="en-GB" sz="1200" i="1"/>
                        <a:t>n/a - Service start and finish is not within the scope of WMA</a:t>
                      </a:r>
                    </a:p>
                  </a:txBody>
                  <a:tcPr/>
                </a:tc>
                <a:extLst>
                  <a:ext uri="{0D108BD9-81ED-4DB2-BD59-A6C34878D82A}">
                    <a16:rowId xmlns:a16="http://schemas.microsoft.com/office/drawing/2014/main" val="567925070"/>
                  </a:ext>
                </a:extLst>
              </a:tr>
              <a:tr h="370840">
                <a:tc>
                  <a:txBody>
                    <a:bodyPr/>
                    <a:lstStyle/>
                    <a:p>
                      <a:pPr marL="171450" marR="0" lvl="0" indent="-171450" algn="l">
                        <a:lnSpc>
                          <a:spcPct val="100000"/>
                        </a:lnSpc>
                        <a:spcBef>
                          <a:spcPts val="0"/>
                        </a:spcBef>
                        <a:spcAft>
                          <a:spcPts val="0"/>
                        </a:spcAft>
                        <a:buClr>
                          <a:srgbClr val="000000"/>
                        </a:buClr>
                        <a:buFont typeface="Arial,Sans-Serif"/>
                        <a:buChar char="•"/>
                      </a:pPr>
                      <a:r>
                        <a:rPr lang="en-GB" sz="1200" u="none" strike="noStrike" noProof="0">
                          <a:solidFill>
                            <a:srgbClr val="000000"/>
                          </a:solidFill>
                        </a:rPr>
                        <a:t>Explain how you’ve used common components to provide a consistent experience with other CPS services </a:t>
                      </a:r>
                    </a:p>
                    <a:p>
                      <a:pPr lvl="0">
                        <a:buNone/>
                      </a:pPr>
                      <a:endParaRPr lang="en-GB"/>
                    </a:p>
                  </a:txBody>
                  <a:tcPr/>
                </a:tc>
                <a:tc>
                  <a:txBody>
                    <a:bodyPr/>
                    <a:lstStyle/>
                    <a:p>
                      <a:pPr marL="0" marR="0" lvl="0" indent="0" algn="l">
                        <a:lnSpc>
                          <a:spcPct val="100000"/>
                        </a:lnSpc>
                        <a:spcBef>
                          <a:spcPts val="0"/>
                        </a:spcBef>
                        <a:spcAft>
                          <a:spcPts val="0"/>
                        </a:spcAft>
                        <a:buNone/>
                      </a:pPr>
                      <a:r>
                        <a:rPr lang="en-GB" sz="1200" i="1" u="none" strike="noStrike" noProof="0">
                          <a:solidFill>
                            <a:srgbClr val="000000"/>
                          </a:solidFill>
                        </a:rPr>
                        <a:t>We are currently using the GDS, Ministry of Justice and </a:t>
                      </a:r>
                      <a:r>
                        <a:rPr lang="en-GB" sz="1200" i="1" u="none" strike="noStrike" noProof="0" err="1">
                          <a:solidFill>
                            <a:srgbClr val="000000"/>
                          </a:solidFill>
                        </a:rPr>
                        <a:t>Outsystems</a:t>
                      </a:r>
                      <a:r>
                        <a:rPr lang="en-GB" sz="1200" i="1" u="none" strike="noStrike" noProof="0">
                          <a:solidFill>
                            <a:srgbClr val="000000"/>
                          </a:solidFill>
                        </a:rPr>
                        <a:t> design systems to design and build WMA, however adjustments have been made to comply with GDS (such as not using the crown emblem and GDS font)</a:t>
                      </a:r>
                    </a:p>
                  </a:txBody>
                  <a:tcPr/>
                </a:tc>
                <a:extLst>
                  <a:ext uri="{0D108BD9-81ED-4DB2-BD59-A6C34878D82A}">
                    <a16:rowId xmlns:a16="http://schemas.microsoft.com/office/drawing/2014/main" val="1990371311"/>
                  </a:ext>
                </a:extLst>
              </a:tr>
              <a:tr h="370840">
                <a:tc>
                  <a:txBody>
                    <a:bodyPr/>
                    <a:lstStyle/>
                    <a:p>
                      <a:pPr marL="171450" marR="0" lvl="0" indent="-171450" algn="l">
                        <a:lnSpc>
                          <a:spcPct val="100000"/>
                        </a:lnSpc>
                        <a:spcBef>
                          <a:spcPts val="0"/>
                        </a:spcBef>
                        <a:spcAft>
                          <a:spcPts val="0"/>
                        </a:spcAft>
                        <a:buClr>
                          <a:srgbClr val="000000"/>
                        </a:buClr>
                        <a:buFont typeface="Arial,Sans-Serif"/>
                        <a:buChar char="•"/>
                      </a:pPr>
                      <a:r>
                        <a:rPr lang="en-GB" sz="1200" u="none" strike="noStrike" noProof="0">
                          <a:solidFill>
                            <a:srgbClr val="000000"/>
                          </a:solidFill>
                        </a:rPr>
                        <a:t>Explain what research has taken place with internal CPS teams who form part of the design of the service, e.g. Wakefield team </a:t>
                      </a:r>
                      <a:endParaRPr lang="en-US"/>
                    </a:p>
                  </a:txBody>
                  <a:tcPr/>
                </a:tc>
                <a:tc>
                  <a:txBody>
                    <a:bodyPr/>
                    <a:lstStyle/>
                    <a:p>
                      <a:pPr marL="0" marR="0" lvl="0" indent="0" algn="l">
                        <a:lnSpc>
                          <a:spcPct val="100000"/>
                        </a:lnSpc>
                        <a:spcBef>
                          <a:spcPts val="0"/>
                        </a:spcBef>
                        <a:spcAft>
                          <a:spcPts val="0"/>
                        </a:spcAft>
                        <a:buNone/>
                      </a:pPr>
                      <a:r>
                        <a:rPr lang="en-GB" sz="1200" i="1" u="none" strike="noStrike" noProof="0">
                          <a:solidFill>
                            <a:srgbClr val="000000"/>
                          </a:solidFill>
                        </a:rPr>
                        <a:t>During Alpha we conducted 7 rounds of moderated user testing a summary is viewable on page 15</a:t>
                      </a:r>
                      <a:endParaRPr lang="en-GB" sz="1200" i="1" u="none" strike="noStrike" noProof="0">
                        <a:solidFill>
                          <a:srgbClr val="000000"/>
                        </a:solidFill>
                        <a:highlight>
                          <a:srgbClr val="FFFF00"/>
                        </a:highlight>
                      </a:endParaRPr>
                    </a:p>
                    <a:p>
                      <a:pPr marL="0" marR="0" lvl="0" indent="0" algn="l">
                        <a:lnSpc>
                          <a:spcPct val="100000"/>
                        </a:lnSpc>
                        <a:spcBef>
                          <a:spcPts val="0"/>
                        </a:spcBef>
                        <a:spcAft>
                          <a:spcPts val="0"/>
                        </a:spcAft>
                        <a:buNone/>
                      </a:pPr>
                      <a:endParaRPr lang="en-GB" sz="1200" i="1" u="none" strike="noStrike" noProof="0">
                        <a:solidFill>
                          <a:srgbClr val="000000"/>
                        </a:solidFill>
                      </a:endParaRPr>
                    </a:p>
                  </a:txBody>
                  <a:tcPr/>
                </a:tc>
                <a:extLst>
                  <a:ext uri="{0D108BD9-81ED-4DB2-BD59-A6C34878D82A}">
                    <a16:rowId xmlns:a16="http://schemas.microsoft.com/office/drawing/2014/main" val="2936327481"/>
                  </a:ext>
                </a:extLst>
              </a:tr>
              <a:tr h="370840">
                <a:tc>
                  <a:txBody>
                    <a:bodyPr/>
                    <a:lstStyle/>
                    <a:p>
                      <a:pPr marL="171450" lvl="0" indent="-171450">
                        <a:buFont typeface="Arial"/>
                        <a:buChar char="•"/>
                      </a:pPr>
                      <a:r>
                        <a:rPr lang="en-GB" sz="1200" u="none" strike="noStrike" noProof="0">
                          <a:solidFill>
                            <a:srgbClr val="000000"/>
                          </a:solidFill>
                        </a:rPr>
                        <a:t>Explain how you might encourage users to use your digital service </a:t>
                      </a:r>
                      <a:endParaRPr lang="en-US"/>
                    </a:p>
                  </a:txBody>
                  <a:tcPr/>
                </a:tc>
                <a:tc>
                  <a:txBody>
                    <a:bodyPr/>
                    <a:lstStyle/>
                    <a:p>
                      <a:pPr marL="0" marR="0" lvl="0" indent="0" algn="l">
                        <a:lnSpc>
                          <a:spcPct val="100000"/>
                        </a:lnSpc>
                        <a:spcBef>
                          <a:spcPts val="0"/>
                        </a:spcBef>
                        <a:spcAft>
                          <a:spcPts val="0"/>
                        </a:spcAft>
                        <a:buNone/>
                      </a:pPr>
                      <a:r>
                        <a:rPr lang="en-GB" sz="1200" i="1" u="none" strike="noStrike" noProof="0">
                          <a:solidFill>
                            <a:srgbClr val="000000"/>
                          </a:solidFill>
                        </a:rPr>
                        <a:t>We are encouraging users to use the app by providing them with onboarding resources such as an onboarding pack and introductory video</a:t>
                      </a:r>
                    </a:p>
                  </a:txBody>
                  <a:tcPr/>
                </a:tc>
                <a:extLst>
                  <a:ext uri="{0D108BD9-81ED-4DB2-BD59-A6C34878D82A}">
                    <a16:rowId xmlns:a16="http://schemas.microsoft.com/office/drawing/2014/main" val="3032146486"/>
                  </a:ext>
                </a:extLst>
              </a:tr>
              <a:tr h="370839">
                <a:tc>
                  <a:txBody>
                    <a:bodyPr/>
                    <a:lstStyle/>
                    <a:p>
                      <a:pPr marL="171450" marR="0" lvl="0" indent="-171450" algn="l">
                        <a:lnSpc>
                          <a:spcPct val="100000"/>
                        </a:lnSpc>
                        <a:spcBef>
                          <a:spcPts val="0"/>
                        </a:spcBef>
                        <a:spcAft>
                          <a:spcPts val="0"/>
                        </a:spcAft>
                        <a:buClr>
                          <a:srgbClr val="000000"/>
                        </a:buClr>
                        <a:buFont typeface="Arial,Sans-Serif"/>
                        <a:buChar char="•"/>
                      </a:pPr>
                      <a:r>
                        <a:rPr lang="en-GB" sz="1200" u="none" strike="noStrike" noProof="0">
                          <a:solidFill>
                            <a:srgbClr val="000000"/>
                          </a:solidFill>
                        </a:rPr>
                        <a:t>Explain whether there are any gaps, drop off points, re-entry loops, transitions to other channels and returns to the service </a:t>
                      </a:r>
                    </a:p>
                  </a:txBody>
                  <a:tcPr/>
                </a:tc>
                <a:tc>
                  <a:txBody>
                    <a:bodyPr/>
                    <a:lstStyle/>
                    <a:p>
                      <a:pPr marL="0" lvl="0" indent="0" algn="l">
                        <a:lnSpc>
                          <a:spcPct val="100000"/>
                        </a:lnSpc>
                        <a:spcBef>
                          <a:spcPts val="0"/>
                        </a:spcBef>
                        <a:spcAft>
                          <a:spcPts val="0"/>
                        </a:spcAft>
                        <a:buNone/>
                      </a:pPr>
                      <a:r>
                        <a:rPr lang="en-GB" sz="1200" i="1" u="none" strike="noStrike" noProof="0">
                          <a:solidFill>
                            <a:srgbClr val="000000"/>
                          </a:solidFill>
                        </a:rPr>
                        <a:t>We have not designed any transitions to other channels, however there is scope to incorporate WMA in the larger CPS app ecosystem.</a:t>
                      </a:r>
                      <a:endParaRPr lang="en-US" sz="1200" i="1"/>
                    </a:p>
                  </a:txBody>
                  <a:tcPr/>
                </a:tc>
                <a:extLst>
                  <a:ext uri="{0D108BD9-81ED-4DB2-BD59-A6C34878D82A}">
                    <a16:rowId xmlns:a16="http://schemas.microsoft.com/office/drawing/2014/main" val="3909770198"/>
                  </a:ext>
                </a:extLst>
              </a:tr>
              <a:tr h="370838">
                <a:tc>
                  <a:txBody>
                    <a:bodyPr/>
                    <a:lstStyle/>
                    <a:p>
                      <a:pPr marL="171450" lvl="0" indent="-171450" algn="l">
                        <a:lnSpc>
                          <a:spcPct val="100000"/>
                        </a:lnSpc>
                        <a:spcBef>
                          <a:spcPts val="0"/>
                        </a:spcBef>
                        <a:spcAft>
                          <a:spcPts val="0"/>
                        </a:spcAft>
                        <a:buFont typeface="Arial,Sans-Serif"/>
                        <a:buChar char="•"/>
                      </a:pPr>
                      <a:r>
                        <a:rPr lang="en-GB" sz="1200" u="none" strike="noStrike" noProof="0">
                          <a:solidFill>
                            <a:srgbClr val="000000"/>
                          </a:solidFill>
                        </a:rPr>
                        <a:t>Explain how design, user research and content design are considering the full end-to-end service, including the non-digital parts, for example, branding of an email matches that of the service it is sent from</a:t>
                      </a:r>
                    </a:p>
                  </a:txBody>
                  <a:tcPr/>
                </a:tc>
                <a:tc>
                  <a:txBody>
                    <a:bodyPr/>
                    <a:lstStyle/>
                    <a:p>
                      <a:pPr marL="0" lvl="0" indent="0" algn="l">
                        <a:lnSpc>
                          <a:spcPct val="100000"/>
                        </a:lnSpc>
                        <a:spcBef>
                          <a:spcPts val="0"/>
                        </a:spcBef>
                        <a:spcAft>
                          <a:spcPts val="0"/>
                        </a:spcAft>
                        <a:buNone/>
                      </a:pPr>
                      <a:r>
                        <a:rPr lang="en-GB" sz="1200" i="1" u="none" strike="noStrike" noProof="0">
                          <a:solidFill>
                            <a:srgbClr val="000000"/>
                          </a:solidFill>
                        </a:rPr>
                        <a:t>Full end-to-end service design is not within the scope of WMA.</a:t>
                      </a:r>
                      <a:endParaRPr lang="en-US" sz="1200" i="1"/>
                    </a:p>
                  </a:txBody>
                  <a:tcPr/>
                </a:tc>
                <a:extLst>
                  <a:ext uri="{0D108BD9-81ED-4DB2-BD59-A6C34878D82A}">
                    <a16:rowId xmlns:a16="http://schemas.microsoft.com/office/drawing/2014/main" val="826827573"/>
                  </a:ext>
                </a:extLst>
              </a:tr>
            </a:tbl>
          </a:graphicData>
        </a:graphic>
      </p:graphicFrame>
    </p:spTree>
    <p:extLst>
      <p:ext uri="{BB962C8B-B14F-4D97-AF65-F5344CB8AC3E}">
        <p14:creationId xmlns:p14="http://schemas.microsoft.com/office/powerpoint/2010/main" val="1210831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B72A9C0-D8B5-8BC1-C7E8-1A9904410653}"/>
              </a:ext>
            </a:extLst>
          </p:cNvPr>
          <p:cNvGraphicFramePr>
            <a:graphicFrameLocks noGrp="1"/>
          </p:cNvGraphicFramePr>
          <p:nvPr/>
        </p:nvGraphicFramePr>
        <p:xfrm>
          <a:off x="688571" y="1158794"/>
          <a:ext cx="10527867" cy="4130038"/>
        </p:xfrm>
        <a:graphic>
          <a:graphicData uri="http://schemas.openxmlformats.org/drawingml/2006/table">
            <a:tbl>
              <a:tblPr>
                <a:tableStyleId>{5C22544A-7EE6-4342-B048-85BDC9FD1C3A}</a:tableStyleId>
              </a:tblPr>
              <a:tblGrid>
                <a:gridCol w="883227">
                  <a:extLst>
                    <a:ext uri="{9D8B030D-6E8A-4147-A177-3AD203B41FA5}">
                      <a16:colId xmlns:a16="http://schemas.microsoft.com/office/drawing/2014/main" val="3111005372"/>
                    </a:ext>
                  </a:extLst>
                </a:gridCol>
                <a:gridCol w="706580">
                  <a:extLst>
                    <a:ext uri="{9D8B030D-6E8A-4147-A177-3AD203B41FA5}">
                      <a16:colId xmlns:a16="http://schemas.microsoft.com/office/drawing/2014/main" val="507355830"/>
                    </a:ext>
                  </a:extLst>
                </a:gridCol>
                <a:gridCol w="1652575">
                  <a:extLst>
                    <a:ext uri="{9D8B030D-6E8A-4147-A177-3AD203B41FA5}">
                      <a16:colId xmlns:a16="http://schemas.microsoft.com/office/drawing/2014/main" val="1732508835"/>
                    </a:ext>
                  </a:extLst>
                </a:gridCol>
                <a:gridCol w="2771989">
                  <a:extLst>
                    <a:ext uri="{9D8B030D-6E8A-4147-A177-3AD203B41FA5}">
                      <a16:colId xmlns:a16="http://schemas.microsoft.com/office/drawing/2014/main" val="3355724479"/>
                    </a:ext>
                  </a:extLst>
                </a:gridCol>
                <a:gridCol w="3179616">
                  <a:extLst>
                    <a:ext uri="{9D8B030D-6E8A-4147-A177-3AD203B41FA5}">
                      <a16:colId xmlns:a16="http://schemas.microsoft.com/office/drawing/2014/main" val="3962066777"/>
                    </a:ext>
                  </a:extLst>
                </a:gridCol>
                <a:gridCol w="1333880">
                  <a:extLst>
                    <a:ext uri="{9D8B030D-6E8A-4147-A177-3AD203B41FA5}">
                      <a16:colId xmlns:a16="http://schemas.microsoft.com/office/drawing/2014/main" val="1881127142"/>
                    </a:ext>
                  </a:extLst>
                </a:gridCol>
              </a:tblGrid>
              <a:tr h="370840">
                <a:tc>
                  <a:txBody>
                    <a:bodyPr/>
                    <a:lstStyle/>
                    <a:p>
                      <a:pPr lvl="0">
                        <a:buNone/>
                      </a:pPr>
                      <a:r>
                        <a:rPr lang="en-GB" sz="1050" b="1"/>
                        <a:t>Round</a:t>
                      </a:r>
                    </a:p>
                  </a:txBody>
                  <a:tcPr>
                    <a:solidFill>
                      <a:schemeClr val="tx2">
                        <a:lumMod val="60000"/>
                        <a:lumOff val="40000"/>
                      </a:schemeClr>
                    </a:solidFill>
                  </a:tcPr>
                </a:tc>
                <a:tc>
                  <a:txBody>
                    <a:bodyPr/>
                    <a:lstStyle/>
                    <a:p>
                      <a:r>
                        <a:rPr lang="en-GB" sz="1050" b="1"/>
                        <a:t>Date (2023)</a:t>
                      </a:r>
                    </a:p>
                  </a:txBody>
                  <a:tcPr>
                    <a:solidFill>
                      <a:schemeClr val="tx2">
                        <a:lumMod val="60000"/>
                        <a:lumOff val="40000"/>
                      </a:schemeClr>
                    </a:solidFill>
                  </a:tcPr>
                </a:tc>
                <a:tc>
                  <a:txBody>
                    <a:bodyPr/>
                    <a:lstStyle/>
                    <a:p>
                      <a:r>
                        <a:rPr lang="en-GB" sz="1050" b="1"/>
                        <a:t>Engagement type</a:t>
                      </a:r>
                    </a:p>
                  </a:txBody>
                  <a:tcPr>
                    <a:solidFill>
                      <a:schemeClr val="tx2">
                        <a:lumMod val="60000"/>
                        <a:lumOff val="40000"/>
                      </a:schemeClr>
                    </a:solidFill>
                  </a:tcPr>
                </a:tc>
                <a:tc>
                  <a:txBody>
                    <a:bodyPr/>
                    <a:lstStyle/>
                    <a:p>
                      <a:r>
                        <a:rPr lang="en-GB" sz="1050" b="1"/>
                        <a:t>Testing</a:t>
                      </a:r>
                    </a:p>
                  </a:txBody>
                  <a:tcPr>
                    <a:solidFill>
                      <a:schemeClr val="tx2">
                        <a:lumMod val="60000"/>
                        <a:lumOff val="40000"/>
                      </a:schemeClr>
                    </a:solidFill>
                  </a:tcPr>
                </a:tc>
                <a:tc>
                  <a:txBody>
                    <a:bodyPr/>
                    <a:lstStyle/>
                    <a:p>
                      <a:pPr lvl="0">
                        <a:buNone/>
                      </a:pPr>
                      <a:r>
                        <a:rPr lang="en-GB" sz="1050" b="1"/>
                        <a:t>New features to test</a:t>
                      </a:r>
                    </a:p>
                  </a:txBody>
                  <a:tcPr>
                    <a:solidFill>
                      <a:schemeClr val="tx2">
                        <a:lumMod val="60000"/>
                        <a:lumOff val="40000"/>
                      </a:schemeClr>
                    </a:solidFill>
                  </a:tcPr>
                </a:tc>
                <a:tc>
                  <a:txBody>
                    <a:bodyPr/>
                    <a:lstStyle/>
                    <a:p>
                      <a:pPr lvl="0">
                        <a:buNone/>
                      </a:pPr>
                      <a:r>
                        <a:rPr lang="en-GB" sz="1050" b="1"/>
                        <a:t>Sample size</a:t>
                      </a:r>
                    </a:p>
                  </a:txBody>
                  <a:tcPr>
                    <a:solidFill>
                      <a:schemeClr val="tx2">
                        <a:lumMod val="60000"/>
                        <a:lumOff val="40000"/>
                      </a:schemeClr>
                    </a:solidFill>
                  </a:tcPr>
                </a:tc>
                <a:extLst>
                  <a:ext uri="{0D108BD9-81ED-4DB2-BD59-A6C34878D82A}">
                    <a16:rowId xmlns:a16="http://schemas.microsoft.com/office/drawing/2014/main" val="3426244899"/>
                  </a:ext>
                </a:extLst>
              </a:tr>
              <a:tr h="370839">
                <a:tc>
                  <a:txBody>
                    <a:bodyPr/>
                    <a:lstStyle/>
                    <a:p>
                      <a:pPr lvl="0">
                        <a:buNone/>
                      </a:pPr>
                      <a:r>
                        <a:rPr lang="en-GB" sz="1050"/>
                        <a:t>1</a:t>
                      </a:r>
                    </a:p>
                  </a:txBody>
                  <a:tcPr/>
                </a:tc>
                <a:tc>
                  <a:txBody>
                    <a:bodyPr/>
                    <a:lstStyle/>
                    <a:p>
                      <a:pPr lvl="0">
                        <a:buNone/>
                      </a:pPr>
                      <a:r>
                        <a:rPr lang="en-GB" sz="1050"/>
                        <a:t>12 Sept</a:t>
                      </a:r>
                      <a:endParaRPr lang="en-US" sz="1050"/>
                    </a:p>
                  </a:txBody>
                  <a:tcPr/>
                </a:tc>
                <a:tc>
                  <a:txBody>
                    <a:bodyPr/>
                    <a:lstStyle/>
                    <a:p>
                      <a:pPr lvl="0">
                        <a:buNone/>
                      </a:pPr>
                      <a:r>
                        <a:rPr lang="en-GB" sz="1050"/>
                        <a:t>User testing interview</a:t>
                      </a:r>
                    </a:p>
                  </a:txBody>
                  <a:tcPr/>
                </a:tc>
                <a:tc>
                  <a:txBody>
                    <a:bodyPr/>
                    <a:lstStyle/>
                    <a:p>
                      <a:pPr marL="171450" lvl="0" indent="-171450">
                        <a:buFont typeface="Arial"/>
                        <a:buChar char="•"/>
                      </a:pPr>
                      <a:r>
                        <a:rPr lang="en-GB" sz="1050"/>
                        <a:t>Task list as-is functionality</a:t>
                      </a:r>
                    </a:p>
                  </a:txBody>
                  <a:tcPr/>
                </a:tc>
                <a:tc>
                  <a:txBody>
                    <a:bodyPr/>
                    <a:lstStyle/>
                    <a:p>
                      <a:pPr lvl="0">
                        <a:buNone/>
                      </a:pPr>
                      <a:r>
                        <a:rPr lang="en-GB" sz="1050"/>
                        <a:t>n/a</a:t>
                      </a:r>
                    </a:p>
                  </a:txBody>
                  <a:tcPr/>
                </a:tc>
                <a:tc>
                  <a:txBody>
                    <a:bodyPr/>
                    <a:lstStyle/>
                    <a:p>
                      <a:pPr lvl="0">
                        <a:buNone/>
                      </a:pPr>
                      <a:r>
                        <a:rPr lang="en-GB" sz="1050"/>
                        <a:t>8 users</a:t>
                      </a:r>
                    </a:p>
                  </a:txBody>
                  <a:tcPr/>
                </a:tc>
                <a:extLst>
                  <a:ext uri="{0D108BD9-81ED-4DB2-BD59-A6C34878D82A}">
                    <a16:rowId xmlns:a16="http://schemas.microsoft.com/office/drawing/2014/main" val="3626598129"/>
                  </a:ext>
                </a:extLst>
              </a:tr>
              <a:tr h="370839">
                <a:tc>
                  <a:txBody>
                    <a:bodyPr/>
                    <a:lstStyle/>
                    <a:p>
                      <a:pPr lvl="0">
                        <a:buNone/>
                      </a:pPr>
                      <a:r>
                        <a:rPr lang="en-GB" sz="1050"/>
                        <a:t>2</a:t>
                      </a:r>
                    </a:p>
                  </a:txBody>
                  <a:tcPr/>
                </a:tc>
                <a:tc>
                  <a:txBody>
                    <a:bodyPr/>
                    <a:lstStyle/>
                    <a:p>
                      <a:pPr lvl="0">
                        <a:buNone/>
                      </a:pPr>
                      <a:r>
                        <a:rPr lang="en-GB" sz="1050"/>
                        <a:t>19 Sept</a:t>
                      </a:r>
                    </a:p>
                  </a:txBody>
                  <a:tcPr/>
                </a:tc>
                <a:tc>
                  <a:txBody>
                    <a:bodyPr/>
                    <a:lstStyle/>
                    <a:p>
                      <a:pPr lvl="0">
                        <a:buNone/>
                      </a:pPr>
                      <a:r>
                        <a:rPr lang="en-GB" sz="1050"/>
                        <a:t>User testing interview</a:t>
                      </a:r>
                    </a:p>
                  </a:txBody>
                  <a:tcPr/>
                </a:tc>
                <a:tc>
                  <a:txBody>
                    <a:bodyPr/>
                    <a:lstStyle/>
                    <a:p>
                      <a:pPr marL="171450" lvl="0" indent="-171450">
                        <a:buFont typeface="Arial"/>
                        <a:buChar char="•"/>
                      </a:pPr>
                      <a:r>
                        <a:rPr lang="en-GB" sz="1050"/>
                        <a:t>Redesign of task list columns</a:t>
                      </a:r>
                    </a:p>
                  </a:txBody>
                  <a:tcPr/>
                </a:tc>
                <a:tc>
                  <a:txBody>
                    <a:bodyPr/>
                    <a:lstStyle/>
                    <a:p>
                      <a:pPr marL="171450" lvl="0" indent="-171450">
                        <a:buFont typeface="Arial"/>
                        <a:buChar char="•"/>
                      </a:pPr>
                      <a:r>
                        <a:rPr lang="en-GB" sz="1050" b="0" i="0" u="none" strike="noStrike" noProof="0">
                          <a:solidFill>
                            <a:srgbClr val="000000"/>
                          </a:solidFill>
                          <a:latin typeface="Calibri"/>
                        </a:rPr>
                        <a:t>Defendant as a youth markers</a:t>
                      </a:r>
                      <a:endParaRPr lang="en-US" sz="1050"/>
                    </a:p>
                    <a:p>
                      <a:pPr marL="171450" lvl="0" indent="-171450">
                        <a:buFont typeface="Arial"/>
                        <a:buChar char="•"/>
                      </a:pPr>
                      <a:r>
                        <a:rPr lang="en-GB" sz="1050" b="0" i="0" u="none" strike="noStrike" noProof="0">
                          <a:solidFill>
                            <a:srgbClr val="000000"/>
                          </a:solidFill>
                          <a:latin typeface="Calibri"/>
                        </a:rPr>
                        <a:t>Victim under 10 markers</a:t>
                      </a:r>
                    </a:p>
                    <a:p>
                      <a:pPr marL="171450" lvl="0" indent="-171450">
                        <a:buFont typeface="Arial"/>
                        <a:buChar char="•"/>
                      </a:pPr>
                      <a:r>
                        <a:rPr lang="en-GB" sz="1050" b="0" i="0" u="none" strike="noStrike" noProof="0">
                          <a:solidFill>
                            <a:srgbClr val="000000"/>
                          </a:solidFill>
                          <a:latin typeface="Calibri"/>
                        </a:rPr>
                        <a:t>Urgent</a:t>
                      </a:r>
                    </a:p>
                  </a:txBody>
                  <a:tcPr/>
                </a:tc>
                <a:tc>
                  <a:txBody>
                    <a:bodyPr/>
                    <a:lstStyle/>
                    <a:p>
                      <a:pPr lvl="0">
                        <a:buNone/>
                      </a:pPr>
                      <a:r>
                        <a:rPr lang="en-GB" sz="1050"/>
                        <a:t>8 users</a:t>
                      </a:r>
                    </a:p>
                  </a:txBody>
                  <a:tcPr/>
                </a:tc>
                <a:extLst>
                  <a:ext uri="{0D108BD9-81ED-4DB2-BD59-A6C34878D82A}">
                    <a16:rowId xmlns:a16="http://schemas.microsoft.com/office/drawing/2014/main" val="4107284686"/>
                  </a:ext>
                </a:extLst>
              </a:tr>
              <a:tr h="370840">
                <a:tc>
                  <a:txBody>
                    <a:bodyPr/>
                    <a:lstStyle/>
                    <a:p>
                      <a:pPr lvl="0">
                        <a:buNone/>
                      </a:pPr>
                      <a:r>
                        <a:rPr lang="en-GB" sz="1050"/>
                        <a:t>3</a:t>
                      </a:r>
                    </a:p>
                  </a:txBody>
                  <a:tcPr/>
                </a:tc>
                <a:tc>
                  <a:txBody>
                    <a:bodyPr/>
                    <a:lstStyle/>
                    <a:p>
                      <a:r>
                        <a:rPr lang="en-GB" sz="1050"/>
                        <a:t>5 Oct</a:t>
                      </a:r>
                    </a:p>
                  </a:txBody>
                  <a:tcPr/>
                </a:tc>
                <a:tc>
                  <a:txBody>
                    <a:bodyPr/>
                    <a:lstStyle/>
                    <a:p>
                      <a:r>
                        <a:rPr lang="en-GB" sz="1050"/>
                        <a:t>User testing interview</a:t>
                      </a:r>
                    </a:p>
                  </a:txBody>
                  <a:tcPr/>
                </a:tc>
                <a:tc>
                  <a:txBody>
                    <a:bodyPr/>
                    <a:lstStyle/>
                    <a:p>
                      <a:pPr marL="171450" indent="-171450">
                        <a:buFont typeface="Arial"/>
                        <a:buChar char="•"/>
                      </a:pPr>
                      <a:r>
                        <a:rPr lang="en-GB" sz="1050"/>
                        <a:t>Urgent tasks</a:t>
                      </a:r>
                    </a:p>
                    <a:p>
                      <a:pPr marL="171450" lvl="0" indent="-171450">
                        <a:buFont typeface="Arial"/>
                        <a:buChar char="•"/>
                      </a:pPr>
                      <a:r>
                        <a:rPr lang="en-GB" sz="1050"/>
                        <a:t>Floating action buttons</a:t>
                      </a:r>
                    </a:p>
                    <a:p>
                      <a:pPr marL="171450" lvl="0" indent="-171450">
                        <a:buFont typeface="Arial"/>
                        <a:buChar char="•"/>
                      </a:pPr>
                      <a:r>
                        <a:rPr lang="en-GB" sz="1050"/>
                        <a:t>Filtering </a:t>
                      </a:r>
                    </a:p>
                    <a:p>
                      <a:pPr marL="171450" lvl="0" indent="-171450">
                        <a:buFont typeface="Arial"/>
                        <a:buChar char="•"/>
                      </a:pPr>
                      <a:r>
                        <a:rPr lang="en-GB" sz="1050"/>
                        <a:t>Comments</a:t>
                      </a:r>
                    </a:p>
                    <a:p>
                      <a:pPr marL="171450" lvl="0" indent="-171450">
                        <a:buFont typeface="Arial"/>
                        <a:buChar char="•"/>
                      </a:pPr>
                      <a:r>
                        <a:rPr lang="en-GB" sz="1050"/>
                        <a:t>Expandable menu</a:t>
                      </a:r>
                    </a:p>
                  </a:txBody>
                  <a:tcPr/>
                </a:tc>
                <a:tc>
                  <a:txBody>
                    <a:bodyPr/>
                    <a:lstStyle/>
                    <a:p>
                      <a:pPr marL="171450" lvl="0" indent="-171450">
                        <a:buFont typeface="Arial"/>
                        <a:buChar char="•"/>
                      </a:pPr>
                      <a:r>
                        <a:rPr lang="en-GB" sz="1050"/>
                        <a:t>Calendars</a:t>
                      </a:r>
                    </a:p>
                    <a:p>
                      <a:pPr marL="171450" lvl="0" indent="-171450">
                        <a:buFont typeface="Arial"/>
                        <a:buChar char="•"/>
                      </a:pPr>
                      <a:r>
                        <a:rPr lang="en-GB" sz="1050"/>
                        <a:t>Reminders</a:t>
                      </a:r>
                    </a:p>
                    <a:p>
                      <a:pPr marL="171450" lvl="0" indent="-171450">
                        <a:buFont typeface="Arial"/>
                        <a:buChar char="•"/>
                      </a:pPr>
                      <a:r>
                        <a:rPr lang="en-GB" sz="1050"/>
                        <a:t>Task counters</a:t>
                      </a:r>
                    </a:p>
                  </a:txBody>
                  <a:tcPr/>
                </a:tc>
                <a:tc>
                  <a:txBody>
                    <a:bodyPr/>
                    <a:lstStyle/>
                    <a:p>
                      <a:pPr lvl="0">
                        <a:buNone/>
                      </a:pPr>
                      <a:r>
                        <a:rPr lang="en-GB" sz="1050"/>
                        <a:t>6 users</a:t>
                      </a:r>
                    </a:p>
                  </a:txBody>
                  <a:tcPr/>
                </a:tc>
                <a:extLst>
                  <a:ext uri="{0D108BD9-81ED-4DB2-BD59-A6C34878D82A}">
                    <a16:rowId xmlns:a16="http://schemas.microsoft.com/office/drawing/2014/main" val="36837943"/>
                  </a:ext>
                </a:extLst>
              </a:tr>
              <a:tr h="370840">
                <a:tc>
                  <a:txBody>
                    <a:bodyPr/>
                    <a:lstStyle/>
                    <a:p>
                      <a:pPr lvl="0">
                        <a:buNone/>
                      </a:pPr>
                      <a:r>
                        <a:rPr lang="en-GB" sz="1050"/>
                        <a:t>4</a:t>
                      </a:r>
                    </a:p>
                  </a:txBody>
                  <a:tcPr/>
                </a:tc>
                <a:tc>
                  <a:txBody>
                    <a:bodyPr/>
                    <a:lstStyle/>
                    <a:p>
                      <a:r>
                        <a:rPr lang="en-GB" sz="1050"/>
                        <a:t>18 Oct</a:t>
                      </a:r>
                    </a:p>
                  </a:txBody>
                  <a:tcPr/>
                </a:tc>
                <a:tc>
                  <a:txBody>
                    <a:bodyPr/>
                    <a:lstStyle/>
                    <a:p>
                      <a:r>
                        <a:rPr lang="en-GB" sz="1050"/>
                        <a:t>User testing interview</a:t>
                      </a:r>
                    </a:p>
                  </a:txBody>
                  <a:tcPr/>
                </a:tc>
                <a:tc>
                  <a:txBody>
                    <a:bodyPr/>
                    <a:lstStyle/>
                    <a:p>
                      <a:pPr marL="171450" lvl="0" indent="-171450">
                        <a:buFont typeface="Arial"/>
                        <a:buChar char="•"/>
                      </a:pPr>
                      <a:r>
                        <a:rPr lang="en-GB" sz="1050" b="0" i="0" u="none" strike="noStrike" noProof="0">
                          <a:solidFill>
                            <a:srgbClr val="000000"/>
                          </a:solidFill>
                          <a:latin typeface="Calibri"/>
                        </a:rPr>
                        <a:t>Directions data as-is</a:t>
                      </a:r>
                      <a:endParaRPr lang="en-US" sz="1050"/>
                    </a:p>
                  </a:txBody>
                  <a:tcPr/>
                </a:tc>
                <a:tc>
                  <a:txBody>
                    <a:bodyPr/>
                    <a:lstStyle/>
                    <a:p>
                      <a:pPr marL="171450" lvl="0" indent="-171450">
                        <a:buFont typeface="Arial"/>
                        <a:buChar char="•"/>
                      </a:pPr>
                      <a:r>
                        <a:rPr lang="en-GB" sz="1050"/>
                        <a:t>n/a</a:t>
                      </a:r>
                    </a:p>
                  </a:txBody>
                  <a:tcPr/>
                </a:tc>
                <a:tc>
                  <a:txBody>
                    <a:bodyPr/>
                    <a:lstStyle/>
                    <a:p>
                      <a:pPr lvl="0">
                        <a:buNone/>
                      </a:pPr>
                      <a:r>
                        <a:rPr lang="en-GB" sz="1050"/>
                        <a:t>5 users</a:t>
                      </a:r>
                    </a:p>
                  </a:txBody>
                  <a:tcPr/>
                </a:tc>
                <a:extLst>
                  <a:ext uri="{0D108BD9-81ED-4DB2-BD59-A6C34878D82A}">
                    <a16:rowId xmlns:a16="http://schemas.microsoft.com/office/drawing/2014/main" val="3372323136"/>
                  </a:ext>
                </a:extLst>
              </a:tr>
              <a:tr h="370840">
                <a:tc>
                  <a:txBody>
                    <a:bodyPr/>
                    <a:lstStyle/>
                    <a:p>
                      <a:pPr lvl="0">
                        <a:buNone/>
                      </a:pPr>
                      <a:r>
                        <a:rPr lang="en-GB" sz="1050"/>
                        <a:t>5</a:t>
                      </a:r>
                    </a:p>
                  </a:txBody>
                  <a:tcPr/>
                </a:tc>
                <a:tc>
                  <a:txBody>
                    <a:bodyPr/>
                    <a:lstStyle/>
                    <a:p>
                      <a:r>
                        <a:rPr lang="en-GB" sz="1050"/>
                        <a:t>31 Oct</a:t>
                      </a:r>
                    </a:p>
                  </a:txBody>
                  <a:tcPr/>
                </a:tc>
                <a:tc>
                  <a:txBody>
                    <a:bodyPr/>
                    <a:lstStyle/>
                    <a:p>
                      <a:r>
                        <a:rPr lang="en-GB" sz="1050"/>
                        <a:t>Blue Sky Thinking User &amp; Stakeholder workshop</a:t>
                      </a:r>
                    </a:p>
                  </a:txBody>
                  <a:tcPr/>
                </a:tc>
                <a:tc>
                  <a:txBody>
                    <a:bodyPr/>
                    <a:lstStyle/>
                    <a:p>
                      <a:pPr marL="171450" indent="-171450">
                        <a:buFont typeface="Arial"/>
                        <a:buChar char="•"/>
                      </a:pPr>
                      <a:r>
                        <a:rPr lang="en-GB" sz="1050"/>
                        <a:t>Idea generation workshop focused on work management for individual and team.</a:t>
                      </a:r>
                    </a:p>
                  </a:txBody>
                  <a:tcPr/>
                </a:tc>
                <a:tc>
                  <a:txBody>
                    <a:bodyPr/>
                    <a:lstStyle/>
                    <a:p>
                      <a:pPr lvl="0">
                        <a:buNone/>
                      </a:pPr>
                      <a:r>
                        <a:rPr lang="en-GB" sz="1050"/>
                        <a:t>n/a</a:t>
                      </a:r>
                    </a:p>
                  </a:txBody>
                  <a:tcPr/>
                </a:tc>
                <a:tc>
                  <a:txBody>
                    <a:bodyPr/>
                    <a:lstStyle/>
                    <a:p>
                      <a:pPr lvl="0">
                        <a:buNone/>
                      </a:pPr>
                      <a:r>
                        <a:rPr lang="en-GB" sz="1050"/>
                        <a:t>6 users</a:t>
                      </a:r>
                    </a:p>
                  </a:txBody>
                  <a:tcPr/>
                </a:tc>
                <a:extLst>
                  <a:ext uri="{0D108BD9-81ED-4DB2-BD59-A6C34878D82A}">
                    <a16:rowId xmlns:a16="http://schemas.microsoft.com/office/drawing/2014/main" val="3995365058"/>
                  </a:ext>
                </a:extLst>
              </a:tr>
              <a:tr h="370840">
                <a:tc>
                  <a:txBody>
                    <a:bodyPr/>
                    <a:lstStyle/>
                    <a:p>
                      <a:pPr lvl="0">
                        <a:buNone/>
                      </a:pPr>
                      <a:r>
                        <a:rPr lang="en-GB" sz="1050"/>
                        <a:t>6</a:t>
                      </a:r>
                    </a:p>
                  </a:txBody>
                  <a:tcPr/>
                </a:tc>
                <a:tc>
                  <a:txBody>
                    <a:bodyPr/>
                    <a:lstStyle/>
                    <a:p>
                      <a:pPr lvl="0">
                        <a:buNone/>
                      </a:pPr>
                      <a:r>
                        <a:rPr lang="en-GB" sz="1050"/>
                        <a:t>10 Nov</a:t>
                      </a:r>
                      <a:endParaRPr lang="en-US" sz="1050"/>
                    </a:p>
                  </a:txBody>
                  <a:tcPr/>
                </a:tc>
                <a:tc>
                  <a:txBody>
                    <a:bodyPr/>
                    <a:lstStyle/>
                    <a:p>
                      <a:r>
                        <a:rPr lang="en-GB" sz="1050"/>
                        <a:t>User testing interview</a:t>
                      </a:r>
                    </a:p>
                  </a:txBody>
                  <a:tcPr/>
                </a:tc>
                <a:tc>
                  <a:txBody>
                    <a:bodyPr/>
                    <a:lstStyle/>
                    <a:p>
                      <a:pPr marL="171450" indent="-171450">
                        <a:buFont typeface="Arial"/>
                        <a:buChar char="•"/>
                      </a:pPr>
                      <a:r>
                        <a:rPr lang="en-GB" sz="1050"/>
                        <a:t>Directions</a:t>
                      </a:r>
                    </a:p>
                    <a:p>
                      <a:pPr marL="171450" lvl="0" indent="-171450">
                        <a:buFont typeface="Arial"/>
                        <a:buChar char="•"/>
                      </a:pPr>
                      <a:r>
                        <a:rPr lang="en-GB" sz="1050"/>
                        <a:t>Filters</a:t>
                      </a:r>
                    </a:p>
                    <a:p>
                      <a:pPr marL="171450" lvl="0" indent="-171450">
                        <a:buFont typeface="Arial"/>
                        <a:buChar char="•"/>
                      </a:pPr>
                      <a:r>
                        <a:rPr lang="en-GB" sz="1050"/>
                        <a:t>Widgets</a:t>
                      </a:r>
                    </a:p>
                    <a:p>
                      <a:pPr marL="171450" lvl="0" indent="-171450">
                        <a:buFont typeface="Arial"/>
                        <a:buChar char="•"/>
                      </a:pPr>
                      <a:r>
                        <a:rPr lang="en-GB" sz="1050"/>
                        <a:t>Action buttons</a:t>
                      </a:r>
                    </a:p>
                  </a:txBody>
                  <a:tcPr/>
                </a:tc>
                <a:tc>
                  <a:txBody>
                    <a:bodyPr/>
                    <a:lstStyle/>
                    <a:p>
                      <a:pPr marL="171450" lvl="0" indent="-171450">
                        <a:buFont typeface="Arial"/>
                        <a:buChar char="•"/>
                      </a:pPr>
                      <a:r>
                        <a:rPr lang="en-GB" sz="1050"/>
                        <a:t>Filter tags</a:t>
                      </a:r>
                    </a:p>
                    <a:p>
                      <a:pPr marL="171450" lvl="0" indent="-171450">
                        <a:buFont typeface="Arial"/>
                        <a:buChar char="•"/>
                      </a:pPr>
                      <a:r>
                        <a:rPr lang="en-GB" sz="1050"/>
                        <a:t>Weekly round-up of task activity</a:t>
                      </a:r>
                    </a:p>
                    <a:p>
                      <a:pPr marL="171450" lvl="0" indent="-171450">
                        <a:buFont typeface="Arial"/>
                        <a:buChar char="•"/>
                      </a:pPr>
                      <a:r>
                        <a:rPr lang="en-GB" sz="1050"/>
                        <a:t>Newly assigned tasks</a:t>
                      </a:r>
                    </a:p>
                  </a:txBody>
                  <a:tcPr/>
                </a:tc>
                <a:tc>
                  <a:txBody>
                    <a:bodyPr/>
                    <a:lstStyle/>
                    <a:p>
                      <a:pPr lvl="0">
                        <a:buNone/>
                      </a:pPr>
                      <a:r>
                        <a:rPr lang="en-GB" sz="1050"/>
                        <a:t>7 users</a:t>
                      </a:r>
                    </a:p>
                  </a:txBody>
                  <a:tcPr/>
                </a:tc>
                <a:extLst>
                  <a:ext uri="{0D108BD9-81ED-4DB2-BD59-A6C34878D82A}">
                    <a16:rowId xmlns:a16="http://schemas.microsoft.com/office/drawing/2014/main" val="348470451"/>
                  </a:ext>
                </a:extLst>
              </a:tr>
              <a:tr h="370839">
                <a:tc>
                  <a:txBody>
                    <a:bodyPr/>
                    <a:lstStyle/>
                    <a:p>
                      <a:pPr lvl="0">
                        <a:buNone/>
                      </a:pPr>
                      <a:r>
                        <a:rPr lang="en-GB" sz="1050"/>
                        <a:t>7</a:t>
                      </a:r>
                    </a:p>
                  </a:txBody>
                  <a:tcPr/>
                </a:tc>
                <a:tc>
                  <a:txBody>
                    <a:bodyPr/>
                    <a:lstStyle/>
                    <a:p>
                      <a:pPr lvl="0">
                        <a:buNone/>
                      </a:pPr>
                      <a:r>
                        <a:rPr lang="en-GB" sz="1050"/>
                        <a:t>17 Nov</a:t>
                      </a:r>
                    </a:p>
                  </a:txBody>
                  <a:tcPr/>
                </a:tc>
                <a:tc>
                  <a:txBody>
                    <a:bodyPr/>
                    <a:lstStyle/>
                    <a:p>
                      <a:pPr lvl="0">
                        <a:buNone/>
                      </a:pPr>
                      <a:r>
                        <a:rPr lang="en-GB" sz="1050"/>
                        <a:t>Accessibility assessment</a:t>
                      </a:r>
                    </a:p>
                  </a:txBody>
                  <a:tcPr/>
                </a:tc>
                <a:tc>
                  <a:txBody>
                    <a:bodyPr/>
                    <a:lstStyle/>
                    <a:p>
                      <a:pPr marL="171450" lvl="0" indent="-171450">
                        <a:buFont typeface="Arial"/>
                        <a:buChar char="•"/>
                      </a:pPr>
                      <a:r>
                        <a:rPr lang="en-GB" sz="1050"/>
                        <a:t> Jaws, Dragon</a:t>
                      </a:r>
                    </a:p>
                  </a:txBody>
                  <a:tcPr/>
                </a:tc>
                <a:tc>
                  <a:txBody>
                    <a:bodyPr/>
                    <a:lstStyle/>
                    <a:p>
                      <a:pPr lvl="0">
                        <a:buNone/>
                      </a:pPr>
                      <a:r>
                        <a:rPr lang="en-GB" sz="1050"/>
                        <a:t>n/a</a:t>
                      </a:r>
                    </a:p>
                  </a:txBody>
                  <a:tcPr/>
                </a:tc>
                <a:tc>
                  <a:txBody>
                    <a:bodyPr/>
                    <a:lstStyle/>
                    <a:p>
                      <a:pPr lvl="0">
                        <a:buNone/>
                      </a:pPr>
                      <a:r>
                        <a:rPr lang="en-GB" sz="1050"/>
                        <a:t>n/a</a:t>
                      </a:r>
                    </a:p>
                  </a:txBody>
                  <a:tcPr/>
                </a:tc>
                <a:extLst>
                  <a:ext uri="{0D108BD9-81ED-4DB2-BD59-A6C34878D82A}">
                    <a16:rowId xmlns:a16="http://schemas.microsoft.com/office/drawing/2014/main" val="1618344387"/>
                  </a:ext>
                </a:extLst>
              </a:tr>
            </a:tbl>
          </a:graphicData>
        </a:graphic>
      </p:graphicFrame>
      <p:sp>
        <p:nvSpPr>
          <p:cNvPr id="4" name="TextBox 3">
            <a:extLst>
              <a:ext uri="{FF2B5EF4-FFF2-40B4-BE49-F238E27FC236}">
                <a16:creationId xmlns:a16="http://schemas.microsoft.com/office/drawing/2014/main" id="{246602B4-9C4A-7C02-C97F-794F5751616A}"/>
              </a:ext>
            </a:extLst>
          </p:cNvPr>
          <p:cNvSpPr txBox="1"/>
          <p:nvPr/>
        </p:nvSpPr>
        <p:spPr>
          <a:xfrm>
            <a:off x="676264" y="417897"/>
            <a:ext cx="654195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User engagement overview – Alpha</a:t>
            </a: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cxnSp>
        <p:nvCxnSpPr>
          <p:cNvPr id="5" name="Straight Arrow Connector 4">
            <a:extLst>
              <a:ext uri="{FF2B5EF4-FFF2-40B4-BE49-F238E27FC236}">
                <a16:creationId xmlns:a16="http://schemas.microsoft.com/office/drawing/2014/main" id="{2F7A9735-6F8B-582C-59FC-64C7581D882D}"/>
              </a:ext>
            </a:extLst>
          </p:cNvPr>
          <p:cNvCxnSpPr/>
          <p:nvPr/>
        </p:nvCxnSpPr>
        <p:spPr>
          <a:xfrm flipV="1">
            <a:off x="673239" y="779586"/>
            <a:ext cx="10544070" cy="1507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258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1323439"/>
          </a:xfrm>
          <a:prstGeom prst="rect">
            <a:avLst/>
          </a:prstGeom>
          <a:noFill/>
        </p:spPr>
        <p:txBody>
          <a:bodyPr wrap="square" rtlCol="0">
            <a:spAutoFit/>
          </a:bodyPr>
          <a:lstStyle/>
          <a:p>
            <a:r>
              <a:rPr lang="en-GB" sz="4000">
                <a:solidFill>
                  <a:schemeClr val="bg1"/>
                </a:solidFill>
              </a:rPr>
              <a:t>4. Make the service simple to use</a:t>
            </a:r>
          </a:p>
        </p:txBody>
      </p:sp>
    </p:spTree>
    <p:extLst>
      <p:ext uri="{BB962C8B-B14F-4D97-AF65-F5344CB8AC3E}">
        <p14:creationId xmlns:p14="http://schemas.microsoft.com/office/powerpoint/2010/main" val="3496544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BF6BCD-0688-D54F-BD14-2271A2814FED}"/>
              </a:ext>
            </a:extLst>
          </p:cNvPr>
          <p:cNvSpPr txBox="1"/>
          <p:nvPr/>
        </p:nvSpPr>
        <p:spPr>
          <a:xfrm>
            <a:off x="677380" y="1717053"/>
            <a:ext cx="9922558"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1200">
                <a:cs typeface="Calibri"/>
              </a:rPr>
              <a:t>Service Designer, Interaction Designer, Content Designer able to:</a:t>
            </a:r>
          </a:p>
          <a:p>
            <a:pPr marL="171450" indent="-171450">
              <a:lnSpc>
                <a:spcPct val="150000"/>
              </a:lnSpc>
              <a:buFont typeface="Arial" panose="020B0604020202020204" pitchFamily="34" charset="0"/>
              <a:buChar char="•"/>
            </a:pPr>
            <a:endParaRPr lang="en-GB" sz="1200">
              <a:cs typeface="Calibri"/>
            </a:endParaRPr>
          </a:p>
          <a:p>
            <a:pPr>
              <a:lnSpc>
                <a:spcPct val="150000"/>
              </a:lnSpc>
            </a:pPr>
            <a:endParaRPr lang="en-GB" sz="1200" i="1">
              <a:cs typeface="Calibri"/>
            </a:endParaRPr>
          </a:p>
          <a:p>
            <a:pPr marL="171450" indent="-171450">
              <a:lnSpc>
                <a:spcPct val="150000"/>
              </a:lnSpc>
              <a:buFont typeface="Arial" panose="020B0604020202020204" pitchFamily="34" charset="0"/>
              <a:buChar char="•"/>
            </a:pPr>
            <a:endParaRPr lang="en-GB" sz="1200" i="1">
              <a:cs typeface="Calibri"/>
            </a:endParaRPr>
          </a:p>
          <a:p>
            <a:pPr>
              <a:lnSpc>
                <a:spcPct val="150000"/>
              </a:lnSpc>
            </a:pPr>
            <a:endParaRPr lang="en-GB" sz="1200" i="1">
              <a:cs typeface="Calibri"/>
            </a:endParaRPr>
          </a:p>
          <a:p>
            <a:endParaRPr lang="en-GB" sz="1200">
              <a:cs typeface="Calibri"/>
            </a:endParaRPr>
          </a:p>
        </p:txBody>
      </p:sp>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4. Make the service simple to use</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3" name="Table 2">
            <a:extLst>
              <a:ext uri="{FF2B5EF4-FFF2-40B4-BE49-F238E27FC236}">
                <a16:creationId xmlns:a16="http://schemas.microsoft.com/office/drawing/2014/main" id="{A71ABD4C-EE3C-965E-E9D5-FDCFAF850A29}"/>
              </a:ext>
            </a:extLst>
          </p:cNvPr>
          <p:cNvGraphicFramePr>
            <a:graphicFrameLocks noGrp="1"/>
          </p:cNvGraphicFramePr>
          <p:nvPr/>
        </p:nvGraphicFramePr>
        <p:xfrm>
          <a:off x="678872" y="2161308"/>
          <a:ext cx="10900056" cy="2914383"/>
        </p:xfrm>
        <a:graphic>
          <a:graphicData uri="http://schemas.openxmlformats.org/drawingml/2006/table">
            <a:tbl>
              <a:tblPr firstRow="1" bandRow="1">
                <a:tableStyleId>{7DF18680-E054-41AD-8BC1-D1AEF772440D}</a:tableStyleId>
              </a:tblPr>
              <a:tblGrid>
                <a:gridCol w="5515813">
                  <a:extLst>
                    <a:ext uri="{9D8B030D-6E8A-4147-A177-3AD203B41FA5}">
                      <a16:colId xmlns:a16="http://schemas.microsoft.com/office/drawing/2014/main" val="2330049118"/>
                    </a:ext>
                  </a:extLst>
                </a:gridCol>
                <a:gridCol w="5384243">
                  <a:extLst>
                    <a:ext uri="{9D8B030D-6E8A-4147-A177-3AD203B41FA5}">
                      <a16:colId xmlns:a16="http://schemas.microsoft.com/office/drawing/2014/main" val="2082068714"/>
                    </a:ext>
                  </a:extLst>
                </a:gridCol>
              </a:tblGrid>
              <a:tr h="280554">
                <a:tc>
                  <a:txBody>
                    <a:bodyPr/>
                    <a:lstStyle/>
                    <a:p>
                      <a:pPr marL="0" lvl="0" indent="0" algn="l">
                        <a:lnSpc>
                          <a:spcPct val="100000"/>
                        </a:lnSpc>
                        <a:spcBef>
                          <a:spcPts val="0"/>
                        </a:spcBef>
                        <a:spcAft>
                          <a:spcPts val="0"/>
                        </a:spcAft>
                        <a:buNone/>
                      </a:pPr>
                      <a:r>
                        <a:rPr lang="en-GB" sz="1200" u="none" strike="noStrike" noProof="0">
                          <a:solidFill>
                            <a:srgbClr val="000000"/>
                          </a:solidFill>
                        </a:rPr>
                        <a:t>Question</a:t>
                      </a:r>
                    </a:p>
                  </a:txBody>
                  <a:tcPr/>
                </a:tc>
                <a:tc>
                  <a:txBody>
                    <a:bodyPr/>
                    <a:lstStyle/>
                    <a:p>
                      <a:pPr lvl="0" algn="l">
                        <a:lnSpc>
                          <a:spcPct val="100000"/>
                        </a:lnSpc>
                        <a:spcBef>
                          <a:spcPts val="0"/>
                        </a:spcBef>
                        <a:spcAft>
                          <a:spcPts val="0"/>
                        </a:spcAft>
                        <a:buNone/>
                      </a:pPr>
                      <a:r>
                        <a:rPr lang="en-GB" sz="1100" u="none" strike="noStrike" noProof="0">
                          <a:solidFill>
                            <a:srgbClr val="000000"/>
                          </a:solidFill>
                        </a:rPr>
                        <a:t>Answer</a:t>
                      </a:r>
                    </a:p>
                  </a:txBody>
                  <a:tcPr/>
                </a:tc>
                <a:extLst>
                  <a:ext uri="{0D108BD9-81ED-4DB2-BD59-A6C34878D82A}">
                    <a16:rowId xmlns:a16="http://schemas.microsoft.com/office/drawing/2014/main" val="2954240190"/>
                  </a:ext>
                </a:extLst>
              </a:tr>
              <a:tr h="488372">
                <a:tc>
                  <a:txBody>
                    <a:bodyPr/>
                    <a:lstStyle/>
                    <a:p>
                      <a:pPr marL="171450" marR="0" lvl="0" indent="-171450" algn="l">
                        <a:lnSpc>
                          <a:spcPct val="100000"/>
                        </a:lnSpc>
                        <a:spcBef>
                          <a:spcPts val="0"/>
                        </a:spcBef>
                        <a:spcAft>
                          <a:spcPts val="0"/>
                        </a:spcAft>
                        <a:buClr>
                          <a:srgbClr val="000000"/>
                        </a:buClr>
                        <a:buFont typeface="Arial,Sans-Serif"/>
                        <a:buChar char="•"/>
                      </a:pPr>
                      <a:r>
                        <a:rPr lang="en-GB" sz="1200" b="0" i="0" u="none" strike="noStrike" noProof="0">
                          <a:solidFill>
                            <a:srgbClr val="000000"/>
                          </a:solidFill>
                          <a:latin typeface="Calibri"/>
                        </a:rPr>
                        <a:t>Explain how they collected evidence that users of the alpha service are, in the majority of cases, succeeding first time.</a:t>
                      </a:r>
                      <a:endParaRPr lang="en-US" sz="1200" b="0" i="0" u="none" strike="noStrike" noProof="0">
                        <a:solidFill>
                          <a:srgbClr val="000000"/>
                        </a:solidFill>
                        <a:latin typeface="Calibri"/>
                      </a:endParaRPr>
                    </a:p>
                  </a:txBody>
                  <a:tcPr/>
                </a:tc>
                <a:tc>
                  <a:txBody>
                    <a:bodyPr/>
                    <a:lstStyle/>
                    <a:p>
                      <a:pPr lvl="0" algn="l">
                        <a:lnSpc>
                          <a:spcPct val="100000"/>
                        </a:lnSpc>
                        <a:spcBef>
                          <a:spcPts val="0"/>
                        </a:spcBef>
                        <a:spcAft>
                          <a:spcPts val="0"/>
                        </a:spcAft>
                        <a:buNone/>
                      </a:pPr>
                      <a:r>
                        <a:rPr lang="en-GB" sz="1200" b="0" i="1" u="none" strike="noStrike" noProof="0">
                          <a:solidFill>
                            <a:srgbClr val="000000"/>
                          </a:solidFill>
                          <a:latin typeface="Calibri"/>
                        </a:rPr>
                        <a:t>Evidence was collected through a series of moderated user testing sessions which will continue to be ongoing throughout private beta and as the WMA app is rolled out to units within CPS.</a:t>
                      </a:r>
                      <a:endParaRPr lang="en-GB" sz="1200" i="1" u="none" strike="noStrike" noProof="0">
                        <a:solidFill>
                          <a:srgbClr val="000000"/>
                        </a:solidFill>
                      </a:endParaRPr>
                    </a:p>
                  </a:txBody>
                  <a:tcPr/>
                </a:tc>
                <a:extLst>
                  <a:ext uri="{0D108BD9-81ED-4DB2-BD59-A6C34878D82A}">
                    <a16:rowId xmlns:a16="http://schemas.microsoft.com/office/drawing/2014/main" val="1792791340"/>
                  </a:ext>
                </a:extLst>
              </a:tr>
              <a:tr h="467590">
                <a:tc>
                  <a:txBody>
                    <a:bodyPr/>
                    <a:lstStyle/>
                    <a:p>
                      <a:pPr marL="171450" marR="0" lvl="0" indent="-171450" algn="l">
                        <a:lnSpc>
                          <a:spcPct val="100000"/>
                        </a:lnSpc>
                        <a:spcBef>
                          <a:spcPts val="0"/>
                        </a:spcBef>
                        <a:spcAft>
                          <a:spcPts val="0"/>
                        </a:spcAft>
                        <a:buClr>
                          <a:srgbClr val="000000"/>
                        </a:buClr>
                        <a:buFont typeface="Arial,Sans-Serif"/>
                        <a:buChar char="•"/>
                      </a:pPr>
                      <a:r>
                        <a:rPr lang="en-GB" sz="1200" b="0" i="0" u="none" strike="noStrike" noProof="0">
                          <a:solidFill>
                            <a:srgbClr val="000000"/>
                          </a:solidFill>
                          <a:latin typeface="Calibri"/>
                        </a:rPr>
                        <a:t>Explain the service in a simple way to the panel.</a:t>
                      </a:r>
                      <a:endParaRPr lang="en-GB" sz="1200" u="none" strike="noStrike" noProof="0">
                        <a:solidFill>
                          <a:srgbClr val="000000"/>
                        </a:solidFill>
                      </a:endParaRPr>
                    </a:p>
                  </a:txBody>
                  <a:tcPr/>
                </a:tc>
                <a:tc>
                  <a:txBody>
                    <a:bodyPr/>
                    <a:lstStyle/>
                    <a:p>
                      <a:pPr lvl="0">
                        <a:buNone/>
                      </a:pPr>
                      <a:r>
                        <a:rPr lang="en-GB" sz="1200" b="0" i="1" u="none" strike="noStrike" noProof="0">
                          <a:solidFill>
                            <a:srgbClr val="000000"/>
                          </a:solidFill>
                          <a:latin typeface="Calibri"/>
                        </a:rPr>
                        <a:t>Work Management App enables users to view, manage and prioritise their tasks.</a:t>
                      </a:r>
                      <a:endParaRPr lang="en-GB" sz="1200" i="1" u="none" strike="noStrike" noProof="0">
                        <a:solidFill>
                          <a:srgbClr val="000000"/>
                        </a:solidFill>
                      </a:endParaRPr>
                    </a:p>
                  </a:txBody>
                  <a:tcPr/>
                </a:tc>
                <a:extLst>
                  <a:ext uri="{0D108BD9-81ED-4DB2-BD59-A6C34878D82A}">
                    <a16:rowId xmlns:a16="http://schemas.microsoft.com/office/drawing/2014/main" val="3450042545"/>
                  </a:ext>
                </a:extLst>
              </a:tr>
              <a:tr h="370840">
                <a:tc>
                  <a:txBody>
                    <a:bodyPr/>
                    <a:lstStyle/>
                    <a:p>
                      <a:pPr marL="171450" marR="0" lvl="0" indent="-171450" algn="l">
                        <a:lnSpc>
                          <a:spcPct val="150000"/>
                        </a:lnSpc>
                        <a:spcBef>
                          <a:spcPts val="0"/>
                        </a:spcBef>
                        <a:spcAft>
                          <a:spcPts val="0"/>
                        </a:spcAft>
                        <a:buClr>
                          <a:srgbClr val="000000"/>
                        </a:buClr>
                        <a:buFont typeface="Arial"/>
                        <a:buChar char="•"/>
                      </a:pPr>
                      <a:r>
                        <a:rPr lang="en-GB" sz="1200" b="0" i="0" u="none" strike="noStrike" noProof="0">
                          <a:solidFill>
                            <a:srgbClr val="000000"/>
                          </a:solidFill>
                          <a:latin typeface="Calibri"/>
                        </a:rPr>
                        <a:t>Talk through substantial iteration in the design and content of the service during alpha.</a:t>
                      </a:r>
                      <a:endParaRPr lang="en-GB" sz="1200" u="none" strike="noStrike" noProof="0">
                        <a:solidFill>
                          <a:srgbClr val="000000"/>
                        </a:solidFill>
                      </a:endParaRPr>
                    </a:p>
                  </a:txBody>
                  <a:tcPr/>
                </a:tc>
                <a:tc>
                  <a:txBody>
                    <a:bodyPr/>
                    <a:lstStyle/>
                    <a:p>
                      <a:pPr lvl="0">
                        <a:buNone/>
                      </a:pPr>
                      <a:r>
                        <a:rPr lang="en-GB" sz="1200" b="0" i="1" u="none" strike="noStrike" noProof="0">
                          <a:solidFill>
                            <a:srgbClr val="000000"/>
                          </a:solidFill>
                          <a:latin typeface="Calibri"/>
                        </a:rPr>
                        <a:t>There were up to 10 iterations of the Work Management App design that were all tested with users and reviewed by the WMA technical team.</a:t>
                      </a:r>
                      <a:endParaRPr lang="en-GB" sz="1200" i="1"/>
                    </a:p>
                  </a:txBody>
                  <a:tcPr/>
                </a:tc>
                <a:extLst>
                  <a:ext uri="{0D108BD9-81ED-4DB2-BD59-A6C34878D82A}">
                    <a16:rowId xmlns:a16="http://schemas.microsoft.com/office/drawing/2014/main" val="567925070"/>
                  </a:ext>
                </a:extLst>
              </a:tr>
              <a:tr h="370840">
                <a:tc>
                  <a:txBody>
                    <a:bodyPr/>
                    <a:lstStyle/>
                    <a:p>
                      <a:pPr marL="171450" marR="0" lvl="0" indent="-171450" algn="l">
                        <a:lnSpc>
                          <a:spcPct val="150000"/>
                        </a:lnSpc>
                        <a:spcBef>
                          <a:spcPts val="0"/>
                        </a:spcBef>
                        <a:spcAft>
                          <a:spcPts val="0"/>
                        </a:spcAft>
                        <a:buClr>
                          <a:srgbClr val="000000"/>
                        </a:buClr>
                        <a:buFont typeface="Arial"/>
                        <a:buChar char="•"/>
                      </a:pPr>
                      <a:r>
                        <a:rPr lang="en-GB" sz="1200" b="0" i="0" u="none" strike="noStrike" noProof="0">
                          <a:solidFill>
                            <a:srgbClr val="000000"/>
                          </a:solidFill>
                          <a:latin typeface="Calibri"/>
                        </a:rPr>
                        <a:t>Explain how prototype works as end-to-end user journey for all user needs, including those with assisted digital needs.</a:t>
                      </a:r>
                      <a:endParaRPr lang="en-GB" sz="1200" u="none" strike="noStrike" noProof="0">
                        <a:solidFill>
                          <a:srgbClr val="000000"/>
                        </a:solidFill>
                      </a:endParaRPr>
                    </a:p>
                    <a:p>
                      <a:pPr lvl="0">
                        <a:buNone/>
                      </a:pPr>
                      <a:endParaRPr lang="en-GB"/>
                    </a:p>
                  </a:txBody>
                  <a:tcPr/>
                </a:tc>
                <a:tc>
                  <a:txBody>
                    <a:bodyPr/>
                    <a:lstStyle/>
                    <a:p>
                      <a:pPr marL="0" marR="0" lvl="0" indent="0" algn="l">
                        <a:lnSpc>
                          <a:spcPct val="100000"/>
                        </a:lnSpc>
                        <a:spcBef>
                          <a:spcPts val="0"/>
                        </a:spcBef>
                        <a:spcAft>
                          <a:spcPts val="0"/>
                        </a:spcAft>
                        <a:buNone/>
                      </a:pPr>
                      <a:r>
                        <a:rPr lang="en-GB" sz="1200" b="0" i="1" u="none" strike="noStrike" noProof="0">
                          <a:solidFill>
                            <a:srgbClr val="000000"/>
                          </a:solidFill>
                          <a:latin typeface="Calibri"/>
                        </a:rPr>
                        <a:t>The prototype satisfied the user requirements confirmed in the discovery phase. The CPS accessibility team were engaged with during the Alpha phase and recommendations for adjustments are currently being implemented.</a:t>
                      </a:r>
                      <a:endParaRPr lang="en-GB" sz="1200" i="1" u="none" strike="noStrike" noProof="0">
                        <a:solidFill>
                          <a:srgbClr val="000000"/>
                        </a:solidFill>
                      </a:endParaRPr>
                    </a:p>
                  </a:txBody>
                  <a:tcPr/>
                </a:tc>
                <a:extLst>
                  <a:ext uri="{0D108BD9-81ED-4DB2-BD59-A6C34878D82A}">
                    <a16:rowId xmlns:a16="http://schemas.microsoft.com/office/drawing/2014/main" val="1990371311"/>
                  </a:ext>
                </a:extLst>
              </a:tr>
            </a:tbl>
          </a:graphicData>
        </a:graphic>
      </p:graphicFrame>
    </p:spTree>
    <p:extLst>
      <p:ext uri="{BB962C8B-B14F-4D97-AF65-F5344CB8AC3E}">
        <p14:creationId xmlns:p14="http://schemas.microsoft.com/office/powerpoint/2010/main" val="150630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1938992"/>
          </a:xfrm>
          <a:prstGeom prst="rect">
            <a:avLst/>
          </a:prstGeom>
          <a:noFill/>
        </p:spPr>
        <p:txBody>
          <a:bodyPr wrap="square" rtlCol="0">
            <a:spAutoFit/>
          </a:bodyPr>
          <a:lstStyle/>
          <a:p>
            <a:r>
              <a:rPr lang="en-GB" sz="4000">
                <a:solidFill>
                  <a:schemeClr val="bg1"/>
                </a:solidFill>
              </a:rPr>
              <a:t>5. Make sure everyone can use the service</a:t>
            </a:r>
          </a:p>
        </p:txBody>
      </p:sp>
    </p:spTree>
    <p:extLst>
      <p:ext uri="{BB962C8B-B14F-4D97-AF65-F5344CB8AC3E}">
        <p14:creationId xmlns:p14="http://schemas.microsoft.com/office/powerpoint/2010/main" val="210939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a:extLst>
              <a:ext uri="{FF2B5EF4-FFF2-40B4-BE49-F238E27FC236}">
                <a16:creationId xmlns:a16="http://schemas.microsoft.com/office/drawing/2014/main" id="{4E57AD8E-7365-4C54-B90D-B9F5C8F630B9}"/>
              </a:ext>
            </a:extLst>
          </p:cNvPr>
          <p:cNvSpPr>
            <a:spLocks noGrp="1"/>
          </p:cNvSpPr>
          <p:nvPr>
            <p:ph type="ftr" sz="quarter" idx="11"/>
          </p:nvPr>
        </p:nvSpPr>
        <p:spPr>
          <a:xfrm>
            <a:off x="6809644" y="6564592"/>
            <a:ext cx="5404714" cy="293408"/>
          </a:xfrm>
        </p:spPr>
        <p:txBody>
          <a:bodyPr/>
          <a:lstStyle/>
          <a:p>
            <a:pPr marL="0" marR="0" lvl="0" indent="0" algn="ctr" defTabSz="1219031"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5EAA"/>
                </a:solidFill>
                <a:effectLst/>
                <a:uLnTx/>
                <a:uFillTx/>
                <a:latin typeface="Calibri" panose="020F0502020204030204"/>
                <a:ea typeface="+mn-lt"/>
                <a:cs typeface="Calibri" panose="020F0502020204030204"/>
              </a:rPr>
              <a:t>Fast, User-friendly Tools </a:t>
            </a:r>
            <a:r>
              <a:rPr kumimoji="0" lang="en-GB" sz="1600" b="1" i="1" u="none" strike="noStrike" kern="1200" cap="none" spc="0" normalizeH="0" baseline="0" noProof="0">
                <a:ln>
                  <a:noFill/>
                </a:ln>
                <a:solidFill>
                  <a:srgbClr val="005EAA"/>
                </a:solidFill>
                <a:effectLst/>
                <a:uLnTx/>
                <a:uFillTx/>
                <a:latin typeface="Calibri" panose="020F0502020204030204"/>
                <a:ea typeface="+mn-lt"/>
                <a:cs typeface="Calibri" panose="020F0502020204030204"/>
              </a:rPr>
              <a:t>for a</a:t>
            </a:r>
            <a:r>
              <a:rPr kumimoji="0" lang="en-GB" sz="1600" b="1" i="0" u="none" strike="noStrike" kern="1200" cap="none" spc="0" normalizeH="0" baseline="0" noProof="0">
                <a:ln>
                  <a:noFill/>
                </a:ln>
                <a:solidFill>
                  <a:srgbClr val="005EAA"/>
                </a:solidFill>
                <a:effectLst/>
                <a:uLnTx/>
                <a:uFillTx/>
                <a:latin typeface="Calibri" panose="020F0502020204030204"/>
                <a:ea typeface="+mn-lt"/>
                <a:cs typeface="Calibri" panose="020F0502020204030204"/>
              </a:rPr>
              <a:t> Universal, Reliable Experience</a:t>
            </a:r>
            <a:endParaRPr kumimoji="0" lang="en-US" sz="1600" b="0" i="0" u="none" strike="noStrike" kern="1200" cap="none" spc="0" normalizeH="0" baseline="0" noProof="0">
              <a:ln>
                <a:noFill/>
              </a:ln>
              <a:solidFill>
                <a:srgbClr val="005EAA"/>
              </a:solidFill>
              <a:effectLst/>
              <a:uLnTx/>
              <a:uFillTx/>
              <a:latin typeface="Calibri" panose="020F0502020204030204"/>
              <a:ea typeface="+mn-ea"/>
              <a:cs typeface="Calibri" panose="020F0502020204030204"/>
            </a:endParaRPr>
          </a:p>
          <a:p>
            <a:pPr marL="0" marR="0" lvl="0" indent="0" algn="ctr" defTabSz="1219031"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5EAA"/>
              </a:solidFill>
              <a:effectLst/>
              <a:uLnTx/>
              <a:uFillTx/>
              <a:latin typeface="Calibri" panose="020F0502020204030204"/>
              <a:ea typeface="Calibri" panose="020F0502020204030204" pitchFamily="34" charset="0"/>
              <a:cs typeface="Times New Roman"/>
            </a:endParaRPr>
          </a:p>
          <a:p>
            <a:pPr marL="0" marR="0" lvl="0" indent="0" algn="ctr" defTabSz="1219031"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5B9BD5"/>
              </a:solidFill>
              <a:effectLst/>
              <a:uLnTx/>
              <a:uFillTx/>
              <a:latin typeface="Calibri"/>
              <a:ea typeface="+mn-ea"/>
              <a:cs typeface="Calibri"/>
            </a:endParaRPr>
          </a:p>
        </p:txBody>
      </p:sp>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Title 1">
            <a:extLst>
              <a:ext uri="{FF2B5EF4-FFF2-40B4-BE49-F238E27FC236}">
                <a16:creationId xmlns:a16="http://schemas.microsoft.com/office/drawing/2014/main" id="{AA2F1761-DA06-902F-B2B6-3851171B42D3}"/>
              </a:ext>
            </a:extLst>
          </p:cNvPr>
          <p:cNvSpPr txBox="1">
            <a:spLocks/>
          </p:cNvSpPr>
          <p:nvPr/>
        </p:nvSpPr>
        <p:spPr>
          <a:xfrm>
            <a:off x="433203" y="589951"/>
            <a:ext cx="3931968" cy="997196"/>
          </a:xfrm>
          <a:prstGeom prst="rect">
            <a:avLst/>
          </a:prstGeom>
          <a:ln>
            <a:noFill/>
          </a:ln>
        </p:spPr>
        <p:txBody>
          <a:bodyPr vert="horz" wrap="square" lIns="0" tIns="0" rIns="0" bIns="0" rtlCol="0" anchor="t" anchorCtr="0">
            <a:spAutoFit/>
          </a:bodyPr>
          <a:lstStyle>
            <a:lvl1pPr algn="l" defTabSz="914433" rtl="0" eaLnBrk="1" latinLnBrk="0" hangingPunct="1">
              <a:lnSpc>
                <a:spcPct val="90000"/>
              </a:lnSpc>
              <a:spcBef>
                <a:spcPct val="0"/>
              </a:spcBef>
              <a:buNone/>
              <a:defRPr sz="3750" b="0" i="0" kern="1200" spc="0">
                <a:solidFill>
                  <a:schemeClr val="tx2"/>
                </a:solidFill>
                <a:latin typeface="Aeonik Light" panose="02010503030300000000" pitchFamily="2" charset="0"/>
                <a:ea typeface="Aeonik Light" panose="02010503030300000000" pitchFamily="2" charset="0"/>
                <a:cs typeface="Aeonik Light" panose="02010503030300000000" pitchFamily="2" charset="0"/>
              </a:defRPr>
            </a:lvl1pPr>
          </a:lstStyle>
          <a:p>
            <a:pPr marL="0" marR="0" lvl="0" indent="0" algn="l" defTabSz="914433" rtl="0" eaLnBrk="1" fontAlgn="auto" latinLnBrk="0" hangingPunct="1">
              <a:lnSpc>
                <a:spcPct val="90000"/>
              </a:lnSpc>
              <a:spcBef>
                <a:spcPts val="1200"/>
              </a:spcBef>
              <a:spcAft>
                <a:spcPts val="0"/>
              </a:spcAft>
              <a:buClrTx/>
              <a:buSzTx/>
              <a:buFontTx/>
              <a:buNone/>
              <a:tabLst/>
              <a:defRPr/>
            </a:pPr>
            <a:r>
              <a:rPr kumimoji="0" lang="en-GB" sz="3600" b="0" i="0" u="none" strike="noStrike" kern="1200" cap="none" spc="0" normalizeH="0" baseline="0" noProof="0">
                <a:ln>
                  <a:noFill/>
                </a:ln>
                <a:solidFill>
                  <a:srgbClr val="FFFFFF"/>
                </a:solidFill>
                <a:effectLst/>
                <a:uLnTx/>
                <a:uFillTx/>
                <a:latin typeface="Calibri" panose="020F0502020204030204"/>
              </a:rPr>
              <a:t>Introduction and contents</a:t>
            </a:r>
          </a:p>
        </p:txBody>
      </p:sp>
      <p:sp>
        <p:nvSpPr>
          <p:cNvPr id="3" name="Rectangle 2">
            <a:extLst>
              <a:ext uri="{FF2B5EF4-FFF2-40B4-BE49-F238E27FC236}">
                <a16:creationId xmlns:a16="http://schemas.microsoft.com/office/drawing/2014/main" id="{02F5A22F-4498-C689-A337-EE3E72F50AA5}"/>
              </a:ext>
            </a:extLst>
          </p:cNvPr>
          <p:cNvSpPr/>
          <p:nvPr/>
        </p:nvSpPr>
        <p:spPr>
          <a:xfrm>
            <a:off x="4788183" y="433781"/>
            <a:ext cx="7175217" cy="6109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Light"/>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17"/>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9"/>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9"/>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9"/>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9"/>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GB"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1EFD23F0-1C66-1692-7CB6-C1A6C853609B}"/>
              </a:ext>
            </a:extLst>
          </p:cNvPr>
          <p:cNvSpPr txBox="1">
            <a:spLocks/>
          </p:cNvSpPr>
          <p:nvPr/>
        </p:nvSpPr>
        <p:spPr>
          <a:xfrm>
            <a:off x="433203" y="589951"/>
            <a:ext cx="3931968" cy="4955203"/>
          </a:xfrm>
          <a:prstGeom prst="rect">
            <a:avLst/>
          </a:prstGeom>
          <a:ln>
            <a:noFill/>
          </a:ln>
        </p:spPr>
        <p:txBody>
          <a:bodyPr vert="horz" wrap="square" lIns="0" tIns="0" rIns="0" bIns="0" rtlCol="0" anchor="t" anchorCtr="0">
            <a:spAutoFit/>
          </a:bodyPr>
          <a:lstStyle>
            <a:lvl1pPr algn="l" defTabSz="914433" rtl="0" eaLnBrk="1" latinLnBrk="0" hangingPunct="1">
              <a:lnSpc>
                <a:spcPct val="90000"/>
              </a:lnSpc>
              <a:spcBef>
                <a:spcPct val="0"/>
              </a:spcBef>
              <a:buNone/>
              <a:defRPr sz="3750" b="0" i="0" kern="1200" spc="0">
                <a:solidFill>
                  <a:schemeClr val="tx2"/>
                </a:solidFill>
                <a:latin typeface="Aeonik Light" panose="02010503030300000000" pitchFamily="2" charset="0"/>
                <a:ea typeface="Aeonik Light" panose="02010503030300000000" pitchFamily="2" charset="0"/>
                <a:cs typeface="Aeonik Light" panose="02010503030300000000" pitchFamily="2" charset="0"/>
              </a:defRPr>
            </a:lvl1pPr>
          </a:lstStyle>
          <a:p>
            <a:pPr marL="0" marR="0" lvl="0" indent="0" algn="l" defTabSz="914433" rtl="0" eaLnBrk="1" fontAlgn="auto" latinLnBrk="0" hangingPunct="1">
              <a:lnSpc>
                <a:spcPct val="90000"/>
              </a:lnSpc>
              <a:spcBef>
                <a:spcPts val="1200"/>
              </a:spcBef>
              <a:spcAft>
                <a:spcPts val="0"/>
              </a:spcAft>
              <a:buClrTx/>
              <a:buSzTx/>
              <a:buFontTx/>
              <a:buNone/>
              <a:tabLst/>
              <a:defRPr/>
            </a:pPr>
            <a:r>
              <a:rPr kumimoji="0" lang="en-GB" sz="3600" b="0" i="0" u="none" strike="noStrike" kern="1200" cap="none" spc="0" normalizeH="0" baseline="0" noProof="0">
                <a:ln>
                  <a:noFill/>
                </a:ln>
                <a:solidFill>
                  <a:srgbClr val="FFFFFF"/>
                </a:solidFill>
                <a:effectLst/>
                <a:uLnTx/>
                <a:uFillTx/>
                <a:latin typeface="Calibri" panose="020F0502020204030204"/>
              </a:rPr>
              <a:t>Introduction and contents</a:t>
            </a:r>
          </a:p>
          <a:p>
            <a:pPr marL="0" marR="0" lvl="0" indent="0" algn="l" defTabSz="914433" rtl="0" eaLnBrk="1" fontAlgn="auto" latinLnBrk="0" hangingPunct="1">
              <a:lnSpc>
                <a:spcPct val="90000"/>
              </a:lnSpc>
              <a:spcBef>
                <a:spcPts val="120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Calibri" panose="020F0502020204030204"/>
            </a:endParaRPr>
          </a:p>
          <a:p>
            <a:pPr marL="0" marR="0" lvl="0" indent="0" algn="l" defTabSz="914433" rtl="0" eaLnBrk="1" fontAlgn="auto" latinLnBrk="0" hangingPunct="1">
              <a:lnSpc>
                <a:spcPct val="90000"/>
              </a:lnSpc>
              <a:spcBef>
                <a:spcPts val="120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a:rPr>
              <a:t>Purpose of this document</a:t>
            </a:r>
          </a:p>
          <a:p>
            <a:pPr marL="0" marR="0" lvl="0" indent="0" algn="l" defTabSz="914433" rtl="0" eaLnBrk="1" fontAlgn="auto" latinLnBrk="0" hangingPunct="1">
              <a:lnSpc>
                <a:spcPct val="90000"/>
              </a:lnSpc>
              <a:spcBef>
                <a:spcPts val="120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Calibri" panose="020F0502020204030204"/>
              </a:rPr>
              <a:t>The purpose of this document is to summarise the Alpha work we have undertaken and to present evidence of our work to conduct a Service Assessment for moving into Private Beta.</a:t>
            </a:r>
          </a:p>
          <a:p>
            <a:pPr marL="0" marR="0" lvl="0" indent="0" algn="l" defTabSz="914433" rtl="0" eaLnBrk="1" fontAlgn="auto" latinLnBrk="0" hangingPunct="1">
              <a:lnSpc>
                <a:spcPct val="90000"/>
              </a:lnSpc>
              <a:spcBef>
                <a:spcPts val="120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Calibri" panose="020F0502020204030204"/>
            </a:endParaRPr>
          </a:p>
          <a:p>
            <a:pPr marL="0" marR="0" lvl="0" indent="0" algn="l" defTabSz="914433" rtl="0" eaLnBrk="1" fontAlgn="auto" latinLnBrk="0" hangingPunct="1">
              <a:lnSpc>
                <a:spcPct val="90000"/>
              </a:lnSpc>
              <a:spcBef>
                <a:spcPts val="1200"/>
              </a:spcBef>
              <a:spcAft>
                <a:spcPts val="0"/>
              </a:spcAft>
              <a:buClrTx/>
              <a:buSzTx/>
              <a:buFontTx/>
              <a:buNone/>
              <a:tabLst/>
              <a:defRPr/>
            </a:pPr>
            <a:r>
              <a:rPr kumimoji="0" lang="en-GB" sz="1600" b="1" i="0" u="none" strike="noStrike" kern="1200" cap="none" spc="0" normalizeH="0" baseline="0" noProof="0">
                <a:ln>
                  <a:noFill/>
                </a:ln>
                <a:solidFill>
                  <a:srgbClr val="FFFFFF"/>
                </a:solidFill>
                <a:effectLst/>
                <a:uLnTx/>
                <a:uFillTx/>
                <a:latin typeface="Calibri" panose="020F0502020204030204"/>
              </a:rPr>
              <a:t>Intended audience</a:t>
            </a:r>
          </a:p>
          <a:p>
            <a:pPr marL="0" marR="0" lvl="0" indent="0" algn="l" defTabSz="914433" rtl="0" eaLnBrk="1" fontAlgn="auto" latinLnBrk="0" hangingPunct="1">
              <a:lnSpc>
                <a:spcPct val="90000"/>
              </a:lnSpc>
              <a:spcBef>
                <a:spcPts val="120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Calibri" panose="020F0502020204030204"/>
              </a:rPr>
              <a:t>This document is intended to be shared with the service assessors and relevant stakeholders.</a:t>
            </a:r>
            <a:endParaRPr kumimoji="0" lang="en-US" sz="1600" b="0" i="0" u="none" strike="noStrike" kern="1200" cap="none" spc="0" normalizeH="0" baseline="0" noProof="0">
              <a:ln>
                <a:noFill/>
              </a:ln>
              <a:solidFill>
                <a:srgbClr val="FFFFFF"/>
              </a:solidFill>
              <a:effectLst/>
              <a:uLnTx/>
              <a:uFillTx/>
              <a:latin typeface="Calibri" panose="020F0502020204030204"/>
            </a:endParaRPr>
          </a:p>
          <a:p>
            <a:pPr marL="0" marR="0" lvl="0" indent="0" algn="l" defTabSz="914433" rtl="0" eaLnBrk="1" fontAlgn="auto" latinLnBrk="0" hangingPunct="1">
              <a:lnSpc>
                <a:spcPct val="90000"/>
              </a:lnSpc>
              <a:spcBef>
                <a:spcPts val="120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ndParaRPr>
          </a:p>
        </p:txBody>
      </p:sp>
      <p:sp>
        <p:nvSpPr>
          <p:cNvPr id="8" name="TextBox 7">
            <a:extLst>
              <a:ext uri="{FF2B5EF4-FFF2-40B4-BE49-F238E27FC236}">
                <a16:creationId xmlns:a16="http://schemas.microsoft.com/office/drawing/2014/main" id="{2518F320-7929-7D97-7553-0C7290F4EE39}"/>
              </a:ext>
            </a:extLst>
          </p:cNvPr>
          <p:cNvSpPr txBox="1"/>
          <p:nvPr/>
        </p:nvSpPr>
        <p:spPr>
          <a:xfrm>
            <a:off x="4884385" y="1235018"/>
            <a:ext cx="6112274" cy="3108543"/>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Understand users and their needs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Solve a whole problem for users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Provide a joined up experience across all channels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Make the service simple to use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Make sure everyone can use the service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Have a multidisciplinary team</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Use agile ways of working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Iterated and improved frequently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Create a secure service which protects users’ privacy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Define what success looks like and publish performance data</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Choose the right tools and technology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Make new source code open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Use and contribute to open standards, common components and patterns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Operate a reliable service</a:t>
            </a:r>
          </a:p>
        </p:txBody>
      </p:sp>
    </p:spTree>
    <p:extLst>
      <p:ext uri="{BB962C8B-B14F-4D97-AF65-F5344CB8AC3E}">
        <p14:creationId xmlns:p14="http://schemas.microsoft.com/office/powerpoint/2010/main" val="1607683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5. Make sure everyone can use the service</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3" name="Table 2">
            <a:extLst>
              <a:ext uri="{FF2B5EF4-FFF2-40B4-BE49-F238E27FC236}">
                <a16:creationId xmlns:a16="http://schemas.microsoft.com/office/drawing/2014/main" id="{C5D55920-162E-575F-FD95-2A494E1CD0F4}"/>
              </a:ext>
            </a:extLst>
          </p:cNvPr>
          <p:cNvGraphicFramePr>
            <a:graphicFrameLocks noGrp="1"/>
          </p:cNvGraphicFramePr>
          <p:nvPr/>
        </p:nvGraphicFramePr>
        <p:xfrm>
          <a:off x="699654" y="2029690"/>
          <a:ext cx="10900056" cy="3285223"/>
        </p:xfrm>
        <a:graphic>
          <a:graphicData uri="http://schemas.openxmlformats.org/drawingml/2006/table">
            <a:tbl>
              <a:tblPr firstRow="1" bandRow="1">
                <a:tableStyleId>{7DF18680-E054-41AD-8BC1-D1AEF772440D}</a:tableStyleId>
              </a:tblPr>
              <a:tblGrid>
                <a:gridCol w="5515813">
                  <a:extLst>
                    <a:ext uri="{9D8B030D-6E8A-4147-A177-3AD203B41FA5}">
                      <a16:colId xmlns:a16="http://schemas.microsoft.com/office/drawing/2014/main" val="2330049118"/>
                    </a:ext>
                  </a:extLst>
                </a:gridCol>
                <a:gridCol w="5384243">
                  <a:extLst>
                    <a:ext uri="{9D8B030D-6E8A-4147-A177-3AD203B41FA5}">
                      <a16:colId xmlns:a16="http://schemas.microsoft.com/office/drawing/2014/main" val="2082068714"/>
                    </a:ext>
                  </a:extLst>
                </a:gridCol>
              </a:tblGrid>
              <a:tr h="280554">
                <a:tc>
                  <a:txBody>
                    <a:bodyPr/>
                    <a:lstStyle/>
                    <a:p>
                      <a:pPr marL="0" lvl="0" indent="0" algn="l">
                        <a:lnSpc>
                          <a:spcPct val="100000"/>
                        </a:lnSpc>
                        <a:spcBef>
                          <a:spcPts val="0"/>
                        </a:spcBef>
                        <a:spcAft>
                          <a:spcPts val="0"/>
                        </a:spcAft>
                        <a:buNone/>
                      </a:pPr>
                      <a:r>
                        <a:rPr lang="en-GB" sz="1200" u="none" strike="noStrike" noProof="0">
                          <a:solidFill>
                            <a:srgbClr val="000000"/>
                          </a:solidFill>
                        </a:rPr>
                        <a:t>Question</a:t>
                      </a:r>
                    </a:p>
                  </a:txBody>
                  <a:tcPr/>
                </a:tc>
                <a:tc>
                  <a:txBody>
                    <a:bodyPr/>
                    <a:lstStyle/>
                    <a:p>
                      <a:pPr lvl="0" algn="l">
                        <a:lnSpc>
                          <a:spcPct val="100000"/>
                        </a:lnSpc>
                        <a:spcBef>
                          <a:spcPts val="0"/>
                        </a:spcBef>
                        <a:spcAft>
                          <a:spcPts val="0"/>
                        </a:spcAft>
                        <a:buNone/>
                      </a:pPr>
                      <a:r>
                        <a:rPr lang="en-GB" sz="1100" u="none" strike="noStrike" noProof="0">
                          <a:solidFill>
                            <a:srgbClr val="000000"/>
                          </a:solidFill>
                        </a:rPr>
                        <a:t>Answer</a:t>
                      </a:r>
                    </a:p>
                  </a:txBody>
                  <a:tcPr/>
                </a:tc>
                <a:extLst>
                  <a:ext uri="{0D108BD9-81ED-4DB2-BD59-A6C34878D82A}">
                    <a16:rowId xmlns:a16="http://schemas.microsoft.com/office/drawing/2014/main" val="2954240190"/>
                  </a:ext>
                </a:extLst>
              </a:tr>
              <a:tr h="488372">
                <a:tc>
                  <a:txBody>
                    <a:bodyPr/>
                    <a:lstStyle/>
                    <a:p>
                      <a:pPr marL="171450" marR="0" lvl="0" indent="-171450" algn="l">
                        <a:lnSpc>
                          <a:spcPct val="100000"/>
                        </a:lnSpc>
                        <a:spcBef>
                          <a:spcPts val="0"/>
                        </a:spcBef>
                        <a:spcAft>
                          <a:spcPts val="0"/>
                        </a:spcAft>
                        <a:buClr>
                          <a:srgbClr val="000000"/>
                        </a:buClr>
                        <a:buFont typeface="Arial,Sans-Serif"/>
                        <a:buChar char="•"/>
                      </a:pPr>
                      <a:r>
                        <a:rPr lang="en-GB" sz="1200" b="0" i="0" u="none" strike="noStrike" noProof="0">
                          <a:solidFill>
                            <a:srgbClr val="000000"/>
                          </a:solidFill>
                          <a:latin typeface="Calibri"/>
                        </a:rPr>
                        <a:t>Explain their plan for increasing digital take up.</a:t>
                      </a:r>
                      <a:endParaRPr lang="en-US" sz="1200" b="0" i="0" u="none" strike="noStrike" noProof="0">
                        <a:solidFill>
                          <a:srgbClr val="000000"/>
                        </a:solidFill>
                        <a:latin typeface="Calibri"/>
                      </a:endParaRPr>
                    </a:p>
                  </a:txBody>
                  <a:tcPr/>
                </a:tc>
                <a:tc>
                  <a:txBody>
                    <a:bodyPr/>
                    <a:lstStyle/>
                    <a:p>
                      <a:pPr lvl="0" algn="l">
                        <a:lnSpc>
                          <a:spcPct val="100000"/>
                        </a:lnSpc>
                        <a:spcBef>
                          <a:spcPts val="0"/>
                        </a:spcBef>
                        <a:spcAft>
                          <a:spcPts val="0"/>
                        </a:spcAft>
                        <a:buNone/>
                      </a:pPr>
                      <a:r>
                        <a:rPr lang="en-GB" sz="1200" b="0" i="1" u="none" strike="noStrike" noProof="0">
                          <a:solidFill>
                            <a:srgbClr val="000000"/>
                          </a:solidFill>
                          <a:latin typeface="Calibri"/>
                        </a:rPr>
                        <a:t>Our user engagement plan for Beta phase onwards can be found on the next two slides. Users will also receive an onboarding pack and video to introduce them to WMA.</a:t>
                      </a:r>
                      <a:endParaRPr lang="en-US"/>
                    </a:p>
                  </a:txBody>
                  <a:tcPr/>
                </a:tc>
                <a:extLst>
                  <a:ext uri="{0D108BD9-81ED-4DB2-BD59-A6C34878D82A}">
                    <a16:rowId xmlns:a16="http://schemas.microsoft.com/office/drawing/2014/main" val="1792791340"/>
                  </a:ext>
                </a:extLst>
              </a:tr>
              <a:tr h="467590">
                <a:tc>
                  <a:txBody>
                    <a:bodyPr/>
                    <a:lstStyle/>
                    <a:p>
                      <a:pPr marL="171450" marR="0" lvl="0" indent="-171450" algn="l">
                        <a:lnSpc>
                          <a:spcPct val="100000"/>
                        </a:lnSpc>
                        <a:spcBef>
                          <a:spcPts val="0"/>
                        </a:spcBef>
                        <a:spcAft>
                          <a:spcPts val="0"/>
                        </a:spcAft>
                        <a:buClr>
                          <a:srgbClr val="000000"/>
                        </a:buClr>
                        <a:buFont typeface="Arial,Sans-Serif"/>
                        <a:buChar char="•"/>
                      </a:pPr>
                      <a:r>
                        <a:rPr lang="en-GB" sz="1200" b="0" i="0" u="none" strike="noStrike" noProof="0">
                          <a:solidFill>
                            <a:srgbClr val="000000"/>
                          </a:solidFill>
                          <a:latin typeface="Calibri"/>
                        </a:rPr>
                        <a:t>Explain what other channels the service is delivered through.</a:t>
                      </a:r>
                      <a:endParaRPr lang="en-GB" sz="1200" u="none" strike="noStrike" noProof="0">
                        <a:solidFill>
                          <a:srgbClr val="000000"/>
                        </a:solidFill>
                      </a:endParaRPr>
                    </a:p>
                  </a:txBody>
                  <a:tcPr/>
                </a:tc>
                <a:tc>
                  <a:txBody>
                    <a:bodyPr/>
                    <a:lstStyle/>
                    <a:p>
                      <a:pPr lvl="0">
                        <a:buNone/>
                      </a:pPr>
                      <a:r>
                        <a:rPr lang="en-GB" sz="1200" b="0" i="1" u="none" strike="noStrike" noProof="0">
                          <a:solidFill>
                            <a:srgbClr val="000000"/>
                          </a:solidFill>
                          <a:latin typeface="Calibri"/>
                        </a:rPr>
                        <a:t>n/a - WMA is not currently delivered through other channels</a:t>
                      </a:r>
                      <a:endParaRPr lang="en-GB" sz="1200" i="1" u="none" strike="noStrike" noProof="0">
                        <a:solidFill>
                          <a:srgbClr val="000000"/>
                        </a:solidFill>
                      </a:endParaRPr>
                    </a:p>
                  </a:txBody>
                  <a:tcPr/>
                </a:tc>
                <a:extLst>
                  <a:ext uri="{0D108BD9-81ED-4DB2-BD59-A6C34878D82A}">
                    <a16:rowId xmlns:a16="http://schemas.microsoft.com/office/drawing/2014/main" val="3450042545"/>
                  </a:ext>
                </a:extLst>
              </a:tr>
              <a:tr h="370840">
                <a:tc>
                  <a:txBody>
                    <a:bodyPr/>
                    <a:lstStyle/>
                    <a:p>
                      <a:pPr marL="171450" marR="0" lvl="0" indent="-171450" algn="l">
                        <a:lnSpc>
                          <a:spcPct val="150000"/>
                        </a:lnSpc>
                        <a:spcBef>
                          <a:spcPts val="0"/>
                        </a:spcBef>
                        <a:spcAft>
                          <a:spcPts val="0"/>
                        </a:spcAft>
                        <a:buClr>
                          <a:srgbClr val="000000"/>
                        </a:buClr>
                        <a:buFont typeface="Arial"/>
                        <a:buChar char="•"/>
                      </a:pPr>
                      <a:r>
                        <a:rPr lang="en-GB" sz="1200" b="0" i="0" u="none" strike="noStrike" noProof="0">
                          <a:solidFill>
                            <a:srgbClr val="000000"/>
                          </a:solidFill>
                          <a:latin typeface="Calibri"/>
                        </a:rPr>
                        <a:t>Explain what data they collect on their other channels.</a:t>
                      </a:r>
                      <a:endParaRPr lang="en-GB" sz="1200" u="none" strike="noStrike" noProof="0">
                        <a:solidFill>
                          <a:srgbClr val="000000"/>
                        </a:solidFill>
                      </a:endParaRPr>
                    </a:p>
                  </a:txBody>
                  <a:tcPr/>
                </a:tc>
                <a:tc>
                  <a:txBody>
                    <a:bodyPr/>
                    <a:lstStyle/>
                    <a:p>
                      <a:pPr lvl="0">
                        <a:buNone/>
                      </a:pPr>
                      <a:r>
                        <a:rPr lang="en-GB" sz="1200" b="0" i="1" u="none" strike="noStrike" noProof="0">
                          <a:solidFill>
                            <a:srgbClr val="000000"/>
                          </a:solidFill>
                          <a:latin typeface="Calibri"/>
                        </a:rPr>
                        <a:t>WMA collects data from CMS Classic</a:t>
                      </a:r>
                    </a:p>
                  </a:txBody>
                  <a:tcPr/>
                </a:tc>
                <a:extLst>
                  <a:ext uri="{0D108BD9-81ED-4DB2-BD59-A6C34878D82A}">
                    <a16:rowId xmlns:a16="http://schemas.microsoft.com/office/drawing/2014/main" val="567925070"/>
                  </a:ext>
                </a:extLst>
              </a:tr>
              <a:tr h="466127">
                <a:tc>
                  <a:txBody>
                    <a:bodyPr/>
                    <a:lstStyle/>
                    <a:p>
                      <a:pPr marL="171450" marR="0" lvl="0" indent="-171450" algn="l">
                        <a:lnSpc>
                          <a:spcPct val="150000"/>
                        </a:lnSpc>
                        <a:spcBef>
                          <a:spcPts val="0"/>
                        </a:spcBef>
                        <a:spcAft>
                          <a:spcPts val="0"/>
                        </a:spcAft>
                        <a:buClr>
                          <a:srgbClr val="000000"/>
                        </a:buClr>
                        <a:buFont typeface="Arial"/>
                        <a:buChar char="•"/>
                      </a:pPr>
                      <a:r>
                        <a:rPr lang="en-GB" sz="1200" b="0" i="0" u="none" strike="noStrike" noProof="0">
                          <a:solidFill>
                            <a:srgbClr val="000000"/>
                          </a:solidFill>
                          <a:latin typeface="Calibri"/>
                        </a:rPr>
                        <a:t>Explain which organisations/groups help your user with the existing digital or non-digital services.</a:t>
                      </a:r>
                      <a:endParaRPr lang="en-GB" sz="1200" u="none" strike="noStrike" noProof="0">
                        <a:solidFill>
                          <a:srgbClr val="000000"/>
                        </a:solidFill>
                      </a:endParaRPr>
                    </a:p>
                  </a:txBody>
                  <a:tcPr/>
                </a:tc>
                <a:tc>
                  <a:txBody>
                    <a:bodyPr/>
                    <a:lstStyle/>
                    <a:p>
                      <a:pPr marL="0" marR="0" lvl="0" indent="0" algn="l">
                        <a:lnSpc>
                          <a:spcPct val="100000"/>
                        </a:lnSpc>
                        <a:spcBef>
                          <a:spcPts val="0"/>
                        </a:spcBef>
                        <a:spcAft>
                          <a:spcPts val="0"/>
                        </a:spcAft>
                        <a:buNone/>
                      </a:pPr>
                      <a:r>
                        <a:rPr lang="en-GB" sz="1200" b="0" i="0" u="none" strike="noStrike" noProof="0">
                          <a:solidFill>
                            <a:srgbClr val="000000"/>
                          </a:solidFill>
                          <a:latin typeface="Calibri"/>
                        </a:rPr>
                        <a:t>n/a</a:t>
                      </a:r>
                    </a:p>
                  </a:txBody>
                  <a:tcPr/>
                </a:tc>
                <a:extLst>
                  <a:ext uri="{0D108BD9-81ED-4DB2-BD59-A6C34878D82A}">
                    <a16:rowId xmlns:a16="http://schemas.microsoft.com/office/drawing/2014/main" val="1990371311"/>
                  </a:ext>
                </a:extLst>
              </a:tr>
              <a:tr h="370839">
                <a:tc>
                  <a:txBody>
                    <a:bodyPr/>
                    <a:lstStyle/>
                    <a:p>
                      <a:pPr marL="171450" lvl="0" indent="-171450">
                        <a:buFont typeface="Arial"/>
                        <a:buChar char="•"/>
                      </a:pPr>
                      <a:r>
                        <a:rPr lang="en-GB" sz="1200" b="0" i="0" u="none" strike="noStrike" noProof="0">
                          <a:solidFill>
                            <a:srgbClr val="000000"/>
                          </a:solidFill>
                          <a:latin typeface="Calibri"/>
                        </a:rPr>
                        <a:t>Show customer insight from: research with users, demographics, attitudes, behaviours and channel preferences, and customer journey maps.</a:t>
                      </a:r>
                      <a:endParaRPr lang="en-US"/>
                    </a:p>
                  </a:txBody>
                  <a:tcPr/>
                </a:tc>
                <a:tc>
                  <a:txBody>
                    <a:bodyPr/>
                    <a:lstStyle/>
                    <a:p>
                      <a:pPr marL="0" lvl="0" indent="0" algn="l">
                        <a:lnSpc>
                          <a:spcPct val="100000"/>
                        </a:lnSpc>
                        <a:spcBef>
                          <a:spcPts val="0"/>
                        </a:spcBef>
                        <a:spcAft>
                          <a:spcPts val="0"/>
                        </a:spcAft>
                        <a:buNone/>
                      </a:pPr>
                      <a:r>
                        <a:rPr lang="en-GB" sz="1200" b="0" i="1" u="none" strike="noStrike" noProof="0">
                          <a:solidFill>
                            <a:srgbClr val="000000"/>
                          </a:solidFill>
                          <a:latin typeface="Calibri"/>
                        </a:rPr>
                        <a:t>Insights/persona mapping can be viewed on page 24 -31</a:t>
                      </a:r>
                      <a:endParaRPr lang="en-US"/>
                    </a:p>
                  </a:txBody>
                  <a:tcPr/>
                </a:tc>
                <a:extLst>
                  <a:ext uri="{0D108BD9-81ED-4DB2-BD59-A6C34878D82A}">
                    <a16:rowId xmlns:a16="http://schemas.microsoft.com/office/drawing/2014/main" val="2565116356"/>
                  </a:ext>
                </a:extLst>
              </a:tr>
              <a:tr h="370838">
                <a:tc>
                  <a:txBody>
                    <a:bodyPr/>
                    <a:lstStyle/>
                    <a:p>
                      <a:pPr marL="171450" lvl="0" indent="-171450">
                        <a:buFont typeface="Arial"/>
                        <a:buChar char="•"/>
                      </a:pPr>
                      <a:r>
                        <a:rPr lang="en-GB" sz="1200" b="0" i="0" u="none" strike="noStrike" noProof="0">
                          <a:solidFill>
                            <a:srgbClr val="000000"/>
                          </a:solidFill>
                          <a:latin typeface="Calibri"/>
                        </a:rPr>
                        <a:t>Explain how each channel meets different users’ needs.</a:t>
                      </a:r>
                      <a:endParaRPr lang="en-US"/>
                    </a:p>
                  </a:txBody>
                  <a:tcPr/>
                </a:tc>
                <a:tc>
                  <a:txBody>
                    <a:bodyPr/>
                    <a:lstStyle/>
                    <a:p>
                      <a:pPr marL="0" lvl="0" indent="0" algn="l">
                        <a:lnSpc>
                          <a:spcPct val="100000"/>
                        </a:lnSpc>
                        <a:spcBef>
                          <a:spcPts val="0"/>
                        </a:spcBef>
                        <a:spcAft>
                          <a:spcPts val="0"/>
                        </a:spcAft>
                        <a:buNone/>
                      </a:pPr>
                      <a:r>
                        <a:rPr lang="en-GB" sz="1200" b="0" i="1" u="none" strike="noStrike" noProof="0">
                          <a:solidFill>
                            <a:srgbClr val="000000"/>
                          </a:solidFill>
                          <a:latin typeface="Calibri"/>
                        </a:rPr>
                        <a:t>WMA requirements were designed around the personas developed as part of the Work Management Discovery – Personas can be found on page 22</a:t>
                      </a:r>
                    </a:p>
                  </a:txBody>
                  <a:tcPr/>
                </a:tc>
                <a:extLst>
                  <a:ext uri="{0D108BD9-81ED-4DB2-BD59-A6C34878D82A}">
                    <a16:rowId xmlns:a16="http://schemas.microsoft.com/office/drawing/2014/main" val="2031554928"/>
                  </a:ext>
                </a:extLst>
              </a:tr>
            </a:tbl>
          </a:graphicData>
        </a:graphic>
      </p:graphicFrame>
    </p:spTree>
    <p:extLst>
      <p:ext uri="{BB962C8B-B14F-4D97-AF65-F5344CB8AC3E}">
        <p14:creationId xmlns:p14="http://schemas.microsoft.com/office/powerpoint/2010/main" val="4058928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5857-22C6-EB4E-25D5-27EB3CC0B19D}"/>
            </a:ext>
          </a:extLst>
        </p:cNvPr>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3D2E9F65-8C1A-D5FC-651E-D485C15A3106}"/>
              </a:ext>
            </a:extLst>
          </p:cNvPr>
          <p:cNvGraphicFramePr>
            <a:graphicFrameLocks noGrp="1"/>
          </p:cNvGraphicFramePr>
          <p:nvPr/>
        </p:nvGraphicFramePr>
        <p:xfrm>
          <a:off x="1346629" y="459289"/>
          <a:ext cx="10362008" cy="5161787"/>
        </p:xfrm>
        <a:graphic>
          <a:graphicData uri="http://schemas.openxmlformats.org/drawingml/2006/table">
            <a:tbl>
              <a:tblPr firstRow="1"/>
              <a:tblGrid>
                <a:gridCol w="1295251">
                  <a:extLst>
                    <a:ext uri="{9D8B030D-6E8A-4147-A177-3AD203B41FA5}">
                      <a16:colId xmlns:a16="http://schemas.microsoft.com/office/drawing/2014/main" val="4046162824"/>
                    </a:ext>
                  </a:extLst>
                </a:gridCol>
                <a:gridCol w="1295251">
                  <a:extLst>
                    <a:ext uri="{9D8B030D-6E8A-4147-A177-3AD203B41FA5}">
                      <a16:colId xmlns:a16="http://schemas.microsoft.com/office/drawing/2014/main" val="2761072779"/>
                    </a:ext>
                  </a:extLst>
                </a:gridCol>
                <a:gridCol w="1295251">
                  <a:extLst>
                    <a:ext uri="{9D8B030D-6E8A-4147-A177-3AD203B41FA5}">
                      <a16:colId xmlns:a16="http://schemas.microsoft.com/office/drawing/2014/main" val="2726910593"/>
                    </a:ext>
                  </a:extLst>
                </a:gridCol>
                <a:gridCol w="1295251">
                  <a:extLst>
                    <a:ext uri="{9D8B030D-6E8A-4147-A177-3AD203B41FA5}">
                      <a16:colId xmlns:a16="http://schemas.microsoft.com/office/drawing/2014/main" val="1628589207"/>
                    </a:ext>
                  </a:extLst>
                </a:gridCol>
                <a:gridCol w="1295251">
                  <a:extLst>
                    <a:ext uri="{9D8B030D-6E8A-4147-A177-3AD203B41FA5}">
                      <a16:colId xmlns:a16="http://schemas.microsoft.com/office/drawing/2014/main" val="3356425551"/>
                    </a:ext>
                  </a:extLst>
                </a:gridCol>
                <a:gridCol w="1295251">
                  <a:extLst>
                    <a:ext uri="{9D8B030D-6E8A-4147-A177-3AD203B41FA5}">
                      <a16:colId xmlns:a16="http://schemas.microsoft.com/office/drawing/2014/main" val="2143212202"/>
                    </a:ext>
                  </a:extLst>
                </a:gridCol>
                <a:gridCol w="1295251">
                  <a:extLst>
                    <a:ext uri="{9D8B030D-6E8A-4147-A177-3AD203B41FA5}">
                      <a16:colId xmlns:a16="http://schemas.microsoft.com/office/drawing/2014/main" val="1280034474"/>
                    </a:ext>
                  </a:extLst>
                </a:gridCol>
                <a:gridCol w="1295251">
                  <a:extLst>
                    <a:ext uri="{9D8B030D-6E8A-4147-A177-3AD203B41FA5}">
                      <a16:colId xmlns:a16="http://schemas.microsoft.com/office/drawing/2014/main" val="1486987452"/>
                    </a:ext>
                  </a:extLst>
                </a:gridCol>
              </a:tblGrid>
              <a:tr h="495857">
                <a:tc>
                  <a:txBody>
                    <a:bodyPr/>
                    <a:lstStyle>
                      <a:lvl1pPr marL="0" algn="l" defTabSz="914400" rtl="0" eaLnBrk="1" latinLnBrk="0" hangingPunct="1">
                        <a:defRPr sz="1800" b="1" kern="1200">
                          <a:solidFill>
                            <a:schemeClr val="lt1"/>
                          </a:solidFill>
                          <a:latin typeface="Helvetica"/>
                        </a:defRPr>
                      </a:lvl1pPr>
                      <a:lvl2pPr marL="457200" algn="l" defTabSz="914400" rtl="0" eaLnBrk="1" latinLnBrk="0" hangingPunct="1">
                        <a:defRPr sz="1800" b="1" kern="1200">
                          <a:solidFill>
                            <a:schemeClr val="lt1"/>
                          </a:solidFill>
                          <a:latin typeface="Helvetica"/>
                        </a:defRPr>
                      </a:lvl2pPr>
                      <a:lvl3pPr marL="914400" algn="l" defTabSz="914400" rtl="0" eaLnBrk="1" latinLnBrk="0" hangingPunct="1">
                        <a:defRPr sz="1800" b="1" kern="1200">
                          <a:solidFill>
                            <a:schemeClr val="lt1"/>
                          </a:solidFill>
                          <a:latin typeface="Helvetica"/>
                        </a:defRPr>
                      </a:lvl3pPr>
                      <a:lvl4pPr marL="1371600" algn="l" defTabSz="914400" rtl="0" eaLnBrk="1" latinLnBrk="0" hangingPunct="1">
                        <a:defRPr sz="1800" b="1" kern="1200">
                          <a:solidFill>
                            <a:schemeClr val="lt1"/>
                          </a:solidFill>
                          <a:latin typeface="Helvetica"/>
                        </a:defRPr>
                      </a:lvl4pPr>
                      <a:lvl5pPr marL="1828800" algn="l" defTabSz="914400" rtl="0" eaLnBrk="1" latinLnBrk="0" hangingPunct="1">
                        <a:defRPr sz="1800" b="1" kern="1200">
                          <a:solidFill>
                            <a:schemeClr val="lt1"/>
                          </a:solidFill>
                          <a:latin typeface="Helvetica"/>
                        </a:defRPr>
                      </a:lvl5pPr>
                      <a:lvl6pPr marL="2286000" algn="l" defTabSz="914400" rtl="0" eaLnBrk="1" latinLnBrk="0" hangingPunct="1">
                        <a:defRPr sz="1800" b="1" kern="1200">
                          <a:solidFill>
                            <a:schemeClr val="lt1"/>
                          </a:solidFill>
                          <a:latin typeface="Helvetica"/>
                        </a:defRPr>
                      </a:lvl6pPr>
                      <a:lvl7pPr marL="2743200" algn="l" defTabSz="914400" rtl="0" eaLnBrk="1" latinLnBrk="0" hangingPunct="1">
                        <a:defRPr sz="1800" b="1" kern="1200">
                          <a:solidFill>
                            <a:schemeClr val="lt1"/>
                          </a:solidFill>
                          <a:latin typeface="Helvetica"/>
                        </a:defRPr>
                      </a:lvl7pPr>
                      <a:lvl8pPr marL="3200400" algn="l" defTabSz="914400" rtl="0" eaLnBrk="1" latinLnBrk="0" hangingPunct="1">
                        <a:defRPr sz="1800" b="1" kern="1200">
                          <a:solidFill>
                            <a:schemeClr val="lt1"/>
                          </a:solidFill>
                          <a:latin typeface="Helvetica"/>
                        </a:defRPr>
                      </a:lvl8pPr>
                      <a:lvl9pPr marL="3657600" algn="l" defTabSz="914400" rtl="0" eaLnBrk="1" latinLnBrk="0" hangingPunct="1">
                        <a:defRPr sz="1800" b="1" kern="1200">
                          <a:solidFill>
                            <a:schemeClr val="lt1"/>
                          </a:solidFill>
                          <a:latin typeface="Helvetica"/>
                        </a:defRPr>
                      </a:lvl9pPr>
                    </a:lstStyle>
                    <a:p>
                      <a:pPr marL="0" lvl="0" algn="ctr" defTabSz="914400" rtl="0">
                        <a:buNone/>
                      </a:pPr>
                      <a:r>
                        <a:rPr lang="en-GB" sz="1200" b="1" kern="1200">
                          <a:solidFill>
                            <a:schemeClr val="lt1"/>
                          </a:solidFill>
                          <a:latin typeface="+mn-lt"/>
                          <a:ea typeface="+mn-ea"/>
                          <a:cs typeface="+mn-cs"/>
                        </a:rPr>
                        <a:t>Sprint 8</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a:solidFill>
                            <a:schemeClr val="bg1"/>
                          </a:solidFill>
                          <a:latin typeface="+mn-lt"/>
                          <a:ea typeface="+mn-ea"/>
                          <a:cs typeface="Arial"/>
                        </a:rPr>
                        <a:t>04/12-22/12</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Helvetica"/>
                        </a:defRPr>
                      </a:lvl1pPr>
                      <a:lvl2pPr marL="457200" algn="l" defTabSz="914400" rtl="0" eaLnBrk="1" latinLnBrk="0" hangingPunct="1">
                        <a:defRPr sz="1800" b="1" kern="1200">
                          <a:solidFill>
                            <a:schemeClr val="lt1"/>
                          </a:solidFill>
                          <a:latin typeface="Helvetica"/>
                        </a:defRPr>
                      </a:lvl2pPr>
                      <a:lvl3pPr marL="914400" algn="l" defTabSz="914400" rtl="0" eaLnBrk="1" latinLnBrk="0" hangingPunct="1">
                        <a:defRPr sz="1800" b="1" kern="1200">
                          <a:solidFill>
                            <a:schemeClr val="lt1"/>
                          </a:solidFill>
                          <a:latin typeface="Helvetica"/>
                        </a:defRPr>
                      </a:lvl3pPr>
                      <a:lvl4pPr marL="1371600" algn="l" defTabSz="914400" rtl="0" eaLnBrk="1" latinLnBrk="0" hangingPunct="1">
                        <a:defRPr sz="1800" b="1" kern="1200">
                          <a:solidFill>
                            <a:schemeClr val="lt1"/>
                          </a:solidFill>
                          <a:latin typeface="Helvetica"/>
                        </a:defRPr>
                      </a:lvl4pPr>
                      <a:lvl5pPr marL="1828800" algn="l" defTabSz="914400" rtl="0" eaLnBrk="1" latinLnBrk="0" hangingPunct="1">
                        <a:defRPr sz="1800" b="1" kern="1200">
                          <a:solidFill>
                            <a:schemeClr val="lt1"/>
                          </a:solidFill>
                          <a:latin typeface="Helvetica"/>
                        </a:defRPr>
                      </a:lvl5pPr>
                      <a:lvl6pPr marL="2286000" algn="l" defTabSz="914400" rtl="0" eaLnBrk="1" latinLnBrk="0" hangingPunct="1">
                        <a:defRPr sz="1800" b="1" kern="1200">
                          <a:solidFill>
                            <a:schemeClr val="lt1"/>
                          </a:solidFill>
                          <a:latin typeface="Helvetica"/>
                        </a:defRPr>
                      </a:lvl6pPr>
                      <a:lvl7pPr marL="2743200" algn="l" defTabSz="914400" rtl="0" eaLnBrk="1" latinLnBrk="0" hangingPunct="1">
                        <a:defRPr sz="1800" b="1" kern="1200">
                          <a:solidFill>
                            <a:schemeClr val="lt1"/>
                          </a:solidFill>
                          <a:latin typeface="Helvetica"/>
                        </a:defRPr>
                      </a:lvl7pPr>
                      <a:lvl8pPr marL="3200400" algn="l" defTabSz="914400" rtl="0" eaLnBrk="1" latinLnBrk="0" hangingPunct="1">
                        <a:defRPr sz="1800" b="1" kern="1200">
                          <a:solidFill>
                            <a:schemeClr val="lt1"/>
                          </a:solidFill>
                          <a:latin typeface="Helvetica"/>
                        </a:defRPr>
                      </a:lvl8pPr>
                      <a:lvl9pPr marL="3657600" algn="l" defTabSz="914400" rtl="0" eaLnBrk="1" latinLnBrk="0" hangingPunct="1">
                        <a:defRPr sz="1800" b="1" kern="1200">
                          <a:solidFill>
                            <a:schemeClr val="lt1"/>
                          </a:solidFill>
                          <a:latin typeface="Helvetica"/>
                        </a:defRPr>
                      </a:lvl9pPr>
                    </a:lstStyle>
                    <a:p>
                      <a:pPr lvl="0" algn="ctr">
                        <a:buNone/>
                      </a:pPr>
                      <a:r>
                        <a:rPr lang="en-GB" sz="1200">
                          <a:latin typeface="+mn-lt"/>
                        </a:rPr>
                        <a:t>Sprint 9</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a:solidFill>
                            <a:schemeClr val="bg1"/>
                          </a:solidFill>
                          <a:latin typeface="+mn-lt"/>
                          <a:ea typeface="+mn-ea"/>
                          <a:cs typeface="Arial"/>
                        </a:rPr>
                        <a:t>02/01-15/01</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Helvetica"/>
                        </a:defRPr>
                      </a:lvl1pPr>
                      <a:lvl2pPr marL="457200" algn="l" defTabSz="914400" rtl="0" eaLnBrk="1" latinLnBrk="0" hangingPunct="1">
                        <a:defRPr sz="1800" b="1" kern="1200">
                          <a:solidFill>
                            <a:schemeClr val="lt1"/>
                          </a:solidFill>
                          <a:latin typeface="Helvetica"/>
                        </a:defRPr>
                      </a:lvl2pPr>
                      <a:lvl3pPr marL="914400" algn="l" defTabSz="914400" rtl="0" eaLnBrk="1" latinLnBrk="0" hangingPunct="1">
                        <a:defRPr sz="1800" b="1" kern="1200">
                          <a:solidFill>
                            <a:schemeClr val="lt1"/>
                          </a:solidFill>
                          <a:latin typeface="Helvetica"/>
                        </a:defRPr>
                      </a:lvl3pPr>
                      <a:lvl4pPr marL="1371600" algn="l" defTabSz="914400" rtl="0" eaLnBrk="1" latinLnBrk="0" hangingPunct="1">
                        <a:defRPr sz="1800" b="1" kern="1200">
                          <a:solidFill>
                            <a:schemeClr val="lt1"/>
                          </a:solidFill>
                          <a:latin typeface="Helvetica"/>
                        </a:defRPr>
                      </a:lvl4pPr>
                      <a:lvl5pPr marL="1828800" algn="l" defTabSz="914400" rtl="0" eaLnBrk="1" latinLnBrk="0" hangingPunct="1">
                        <a:defRPr sz="1800" b="1" kern="1200">
                          <a:solidFill>
                            <a:schemeClr val="lt1"/>
                          </a:solidFill>
                          <a:latin typeface="Helvetica"/>
                        </a:defRPr>
                      </a:lvl5pPr>
                      <a:lvl6pPr marL="2286000" algn="l" defTabSz="914400" rtl="0" eaLnBrk="1" latinLnBrk="0" hangingPunct="1">
                        <a:defRPr sz="1800" b="1" kern="1200">
                          <a:solidFill>
                            <a:schemeClr val="lt1"/>
                          </a:solidFill>
                          <a:latin typeface="Helvetica"/>
                        </a:defRPr>
                      </a:lvl6pPr>
                      <a:lvl7pPr marL="2743200" algn="l" defTabSz="914400" rtl="0" eaLnBrk="1" latinLnBrk="0" hangingPunct="1">
                        <a:defRPr sz="1800" b="1" kern="1200">
                          <a:solidFill>
                            <a:schemeClr val="lt1"/>
                          </a:solidFill>
                          <a:latin typeface="Helvetica"/>
                        </a:defRPr>
                      </a:lvl7pPr>
                      <a:lvl8pPr marL="3200400" algn="l" defTabSz="914400" rtl="0" eaLnBrk="1" latinLnBrk="0" hangingPunct="1">
                        <a:defRPr sz="1800" b="1" kern="1200">
                          <a:solidFill>
                            <a:schemeClr val="lt1"/>
                          </a:solidFill>
                          <a:latin typeface="Helvetica"/>
                        </a:defRPr>
                      </a:lvl8pPr>
                      <a:lvl9pPr marL="3657600" algn="l" defTabSz="914400" rtl="0" eaLnBrk="1" latinLnBrk="0" hangingPunct="1">
                        <a:defRPr sz="1800" b="1" kern="1200">
                          <a:solidFill>
                            <a:schemeClr val="lt1"/>
                          </a:solidFill>
                          <a:latin typeface="Helvetica"/>
                        </a:defRPr>
                      </a:lvl9pPr>
                    </a:lstStyle>
                    <a:p>
                      <a:pPr lvl="0" algn="ctr">
                        <a:buNone/>
                      </a:pPr>
                      <a:r>
                        <a:rPr lang="en-GB" sz="1200">
                          <a:solidFill>
                            <a:schemeClr val="bg1"/>
                          </a:solidFill>
                          <a:latin typeface="+mn-lt"/>
                        </a:rPr>
                        <a:t>Sprint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a:solidFill>
                            <a:schemeClr val="bg1"/>
                          </a:solidFill>
                          <a:latin typeface="+mn-lt"/>
                          <a:ea typeface="+mn-ea"/>
                          <a:cs typeface="Arial"/>
                        </a:rPr>
                        <a:t>16/01-29/01</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Helvetica"/>
                        </a:defRPr>
                      </a:lvl1pPr>
                      <a:lvl2pPr marL="457200" algn="l" defTabSz="914400" rtl="0" eaLnBrk="1" latinLnBrk="0" hangingPunct="1">
                        <a:defRPr sz="1800" b="1" kern="1200">
                          <a:solidFill>
                            <a:schemeClr val="lt1"/>
                          </a:solidFill>
                          <a:latin typeface="Helvetica"/>
                        </a:defRPr>
                      </a:lvl2pPr>
                      <a:lvl3pPr marL="914400" algn="l" defTabSz="914400" rtl="0" eaLnBrk="1" latinLnBrk="0" hangingPunct="1">
                        <a:defRPr sz="1800" b="1" kern="1200">
                          <a:solidFill>
                            <a:schemeClr val="lt1"/>
                          </a:solidFill>
                          <a:latin typeface="Helvetica"/>
                        </a:defRPr>
                      </a:lvl3pPr>
                      <a:lvl4pPr marL="1371600" algn="l" defTabSz="914400" rtl="0" eaLnBrk="1" latinLnBrk="0" hangingPunct="1">
                        <a:defRPr sz="1800" b="1" kern="1200">
                          <a:solidFill>
                            <a:schemeClr val="lt1"/>
                          </a:solidFill>
                          <a:latin typeface="Helvetica"/>
                        </a:defRPr>
                      </a:lvl4pPr>
                      <a:lvl5pPr marL="1828800" algn="l" defTabSz="914400" rtl="0" eaLnBrk="1" latinLnBrk="0" hangingPunct="1">
                        <a:defRPr sz="1800" b="1" kern="1200">
                          <a:solidFill>
                            <a:schemeClr val="lt1"/>
                          </a:solidFill>
                          <a:latin typeface="Helvetica"/>
                        </a:defRPr>
                      </a:lvl5pPr>
                      <a:lvl6pPr marL="2286000" algn="l" defTabSz="914400" rtl="0" eaLnBrk="1" latinLnBrk="0" hangingPunct="1">
                        <a:defRPr sz="1800" b="1" kern="1200">
                          <a:solidFill>
                            <a:schemeClr val="lt1"/>
                          </a:solidFill>
                          <a:latin typeface="Helvetica"/>
                        </a:defRPr>
                      </a:lvl6pPr>
                      <a:lvl7pPr marL="2743200" algn="l" defTabSz="914400" rtl="0" eaLnBrk="1" latinLnBrk="0" hangingPunct="1">
                        <a:defRPr sz="1800" b="1" kern="1200">
                          <a:solidFill>
                            <a:schemeClr val="lt1"/>
                          </a:solidFill>
                          <a:latin typeface="Helvetica"/>
                        </a:defRPr>
                      </a:lvl7pPr>
                      <a:lvl8pPr marL="3200400" algn="l" defTabSz="914400" rtl="0" eaLnBrk="1" latinLnBrk="0" hangingPunct="1">
                        <a:defRPr sz="1800" b="1" kern="1200">
                          <a:solidFill>
                            <a:schemeClr val="lt1"/>
                          </a:solidFill>
                          <a:latin typeface="Helvetica"/>
                        </a:defRPr>
                      </a:lvl8pPr>
                      <a:lvl9pPr marL="3657600" algn="l" defTabSz="914400" rtl="0" eaLnBrk="1" latinLnBrk="0" hangingPunct="1">
                        <a:defRPr sz="1800" b="1" kern="1200">
                          <a:solidFill>
                            <a:schemeClr val="lt1"/>
                          </a:solidFill>
                          <a:latin typeface="Helvetica"/>
                        </a:defRPr>
                      </a:lvl9pPr>
                    </a:lstStyle>
                    <a:p>
                      <a:pPr lvl="0" algn="ctr">
                        <a:buNone/>
                      </a:pPr>
                      <a:r>
                        <a:rPr lang="en-GB" sz="1200">
                          <a:latin typeface="+mn-lt"/>
                        </a:rPr>
                        <a:t>Sprint 11</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a:solidFill>
                            <a:schemeClr val="bg1"/>
                          </a:solidFill>
                          <a:latin typeface="+mn-lt"/>
                          <a:ea typeface="+mn-ea"/>
                          <a:cs typeface="Arial"/>
                        </a:rPr>
                        <a:t>30/01-12/02</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Helvetica"/>
                        </a:defRPr>
                      </a:lvl1pPr>
                      <a:lvl2pPr marL="457200" algn="l" defTabSz="914400" rtl="0" eaLnBrk="1" latinLnBrk="0" hangingPunct="1">
                        <a:defRPr sz="1800" b="1" kern="1200">
                          <a:solidFill>
                            <a:schemeClr val="lt1"/>
                          </a:solidFill>
                          <a:latin typeface="Helvetica"/>
                        </a:defRPr>
                      </a:lvl2pPr>
                      <a:lvl3pPr marL="914400" algn="l" defTabSz="914400" rtl="0" eaLnBrk="1" latinLnBrk="0" hangingPunct="1">
                        <a:defRPr sz="1800" b="1" kern="1200">
                          <a:solidFill>
                            <a:schemeClr val="lt1"/>
                          </a:solidFill>
                          <a:latin typeface="Helvetica"/>
                        </a:defRPr>
                      </a:lvl3pPr>
                      <a:lvl4pPr marL="1371600" algn="l" defTabSz="914400" rtl="0" eaLnBrk="1" latinLnBrk="0" hangingPunct="1">
                        <a:defRPr sz="1800" b="1" kern="1200">
                          <a:solidFill>
                            <a:schemeClr val="lt1"/>
                          </a:solidFill>
                          <a:latin typeface="Helvetica"/>
                        </a:defRPr>
                      </a:lvl4pPr>
                      <a:lvl5pPr marL="1828800" algn="l" defTabSz="914400" rtl="0" eaLnBrk="1" latinLnBrk="0" hangingPunct="1">
                        <a:defRPr sz="1800" b="1" kern="1200">
                          <a:solidFill>
                            <a:schemeClr val="lt1"/>
                          </a:solidFill>
                          <a:latin typeface="Helvetica"/>
                        </a:defRPr>
                      </a:lvl5pPr>
                      <a:lvl6pPr marL="2286000" algn="l" defTabSz="914400" rtl="0" eaLnBrk="1" latinLnBrk="0" hangingPunct="1">
                        <a:defRPr sz="1800" b="1" kern="1200">
                          <a:solidFill>
                            <a:schemeClr val="lt1"/>
                          </a:solidFill>
                          <a:latin typeface="Helvetica"/>
                        </a:defRPr>
                      </a:lvl6pPr>
                      <a:lvl7pPr marL="2743200" algn="l" defTabSz="914400" rtl="0" eaLnBrk="1" latinLnBrk="0" hangingPunct="1">
                        <a:defRPr sz="1800" b="1" kern="1200">
                          <a:solidFill>
                            <a:schemeClr val="lt1"/>
                          </a:solidFill>
                          <a:latin typeface="Helvetica"/>
                        </a:defRPr>
                      </a:lvl7pPr>
                      <a:lvl8pPr marL="3200400" algn="l" defTabSz="914400" rtl="0" eaLnBrk="1" latinLnBrk="0" hangingPunct="1">
                        <a:defRPr sz="1800" b="1" kern="1200">
                          <a:solidFill>
                            <a:schemeClr val="lt1"/>
                          </a:solidFill>
                          <a:latin typeface="Helvetica"/>
                        </a:defRPr>
                      </a:lvl8pPr>
                      <a:lvl9pPr marL="3657600" algn="l" defTabSz="914400" rtl="0" eaLnBrk="1" latinLnBrk="0" hangingPunct="1">
                        <a:defRPr sz="1800" b="1" kern="1200">
                          <a:solidFill>
                            <a:schemeClr val="lt1"/>
                          </a:solidFill>
                          <a:latin typeface="Helvetica"/>
                        </a:defRPr>
                      </a:lvl9pPr>
                    </a:lstStyle>
                    <a:p>
                      <a:pPr lvl="0" algn="ctr">
                        <a:buNone/>
                      </a:pPr>
                      <a:r>
                        <a:rPr lang="en-GB" sz="1200">
                          <a:latin typeface="+mn-lt"/>
                        </a:rPr>
                        <a:t>Sprint 12</a:t>
                      </a:r>
                    </a:p>
                    <a:p>
                      <a:pPr lvl="0" algn="ctr">
                        <a:buNone/>
                      </a:pPr>
                      <a:r>
                        <a:rPr lang="en-GB" sz="1200">
                          <a:latin typeface="+mn-lt"/>
                        </a:rPr>
                        <a:t> 13/02-26/02</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0000"/>
                    </a:solidFill>
                  </a:tcPr>
                </a:tc>
                <a:tc>
                  <a:txBody>
                    <a:bodyPr/>
                    <a:lstStyle/>
                    <a:p>
                      <a:pPr lvl="0" algn="ctr">
                        <a:buNone/>
                      </a:pPr>
                      <a:r>
                        <a:rPr lang="en-GB" sz="1200" b="1">
                          <a:solidFill>
                            <a:schemeClr val="bg1"/>
                          </a:solidFill>
                          <a:latin typeface="+mn-lt"/>
                        </a:rPr>
                        <a:t>Sprint 13</a:t>
                      </a:r>
                    </a:p>
                    <a:p>
                      <a:pPr lvl="0" algn="ctr">
                        <a:buNone/>
                      </a:pPr>
                      <a:r>
                        <a:rPr lang="en-GB" sz="1200" b="1">
                          <a:solidFill>
                            <a:schemeClr val="bg1"/>
                          </a:solidFill>
                          <a:latin typeface="+mn-lt"/>
                        </a:rPr>
                        <a:t>27/02-11/03</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lvl="0" algn="ctr">
                        <a:buNone/>
                      </a:pPr>
                      <a:r>
                        <a:rPr lang="en-GB" sz="1200" b="1">
                          <a:solidFill>
                            <a:schemeClr val="bg1"/>
                          </a:solidFill>
                          <a:latin typeface="+mn-lt"/>
                        </a:rPr>
                        <a:t>Sprint 14</a:t>
                      </a:r>
                    </a:p>
                    <a:p>
                      <a:pPr lvl="0" algn="ctr">
                        <a:buNone/>
                      </a:pPr>
                      <a:r>
                        <a:rPr lang="en-GB" sz="1200" b="1">
                          <a:solidFill>
                            <a:schemeClr val="bg1"/>
                          </a:solidFill>
                          <a:latin typeface="+mn-lt"/>
                        </a:rPr>
                        <a:t>12/03-25/03</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lvl="0" algn="ctr">
                        <a:buNone/>
                      </a:pPr>
                      <a:r>
                        <a:rPr lang="en-GB" sz="1200" b="1">
                          <a:solidFill>
                            <a:schemeClr val="bg1"/>
                          </a:solidFill>
                          <a:latin typeface="+mn-lt"/>
                        </a:rPr>
                        <a:t>Sprint 15</a:t>
                      </a:r>
                    </a:p>
                    <a:p>
                      <a:pPr lvl="0" algn="ctr">
                        <a:buNone/>
                      </a:pPr>
                      <a:r>
                        <a:rPr lang="en-GB" sz="1200" b="1">
                          <a:solidFill>
                            <a:schemeClr val="bg1"/>
                          </a:solidFill>
                          <a:latin typeface="+mn-lt"/>
                        </a:rPr>
                        <a:t>26/03-30/03</a:t>
                      </a:r>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904888207"/>
                  </a:ext>
                </a:extLst>
              </a:tr>
              <a:tr h="2528057">
                <a:tc>
                  <a:txBody>
                    <a:bodyPr/>
                    <a:lstStyle>
                      <a:lvl1pPr marL="0" algn="l" defTabSz="914400" rtl="0" eaLnBrk="1" latinLnBrk="0" hangingPunct="1">
                        <a:defRPr sz="1800" kern="1200">
                          <a:solidFill>
                            <a:schemeClr val="dk1"/>
                          </a:solidFill>
                          <a:latin typeface="Helvetica"/>
                        </a:defRPr>
                      </a:lvl1pPr>
                      <a:lvl2pPr marL="457200" algn="l" defTabSz="914400" rtl="0" eaLnBrk="1" latinLnBrk="0" hangingPunct="1">
                        <a:defRPr sz="1800" kern="1200">
                          <a:solidFill>
                            <a:schemeClr val="dk1"/>
                          </a:solidFill>
                          <a:latin typeface="Helvetica"/>
                        </a:defRPr>
                      </a:lvl2pPr>
                      <a:lvl3pPr marL="914400" algn="l" defTabSz="914400" rtl="0" eaLnBrk="1" latinLnBrk="0" hangingPunct="1">
                        <a:defRPr sz="1800" kern="1200">
                          <a:solidFill>
                            <a:schemeClr val="dk1"/>
                          </a:solidFill>
                          <a:latin typeface="Helvetica"/>
                        </a:defRPr>
                      </a:lvl3pPr>
                      <a:lvl4pPr marL="1371600" algn="l" defTabSz="914400" rtl="0" eaLnBrk="1" latinLnBrk="0" hangingPunct="1">
                        <a:defRPr sz="1800" kern="1200">
                          <a:solidFill>
                            <a:schemeClr val="dk1"/>
                          </a:solidFill>
                          <a:latin typeface="Helvetica"/>
                        </a:defRPr>
                      </a:lvl4pPr>
                      <a:lvl5pPr marL="1828800" algn="l" defTabSz="914400" rtl="0" eaLnBrk="1" latinLnBrk="0" hangingPunct="1">
                        <a:defRPr sz="1800" kern="1200">
                          <a:solidFill>
                            <a:schemeClr val="dk1"/>
                          </a:solidFill>
                          <a:latin typeface="Helvetica"/>
                        </a:defRPr>
                      </a:lvl5pPr>
                      <a:lvl6pPr marL="2286000" algn="l" defTabSz="914400" rtl="0" eaLnBrk="1" latinLnBrk="0" hangingPunct="1">
                        <a:defRPr sz="1800" kern="1200">
                          <a:solidFill>
                            <a:schemeClr val="dk1"/>
                          </a:solidFill>
                          <a:latin typeface="Helvetica"/>
                        </a:defRPr>
                      </a:lvl6pPr>
                      <a:lvl7pPr marL="2743200" algn="l" defTabSz="914400" rtl="0" eaLnBrk="1" latinLnBrk="0" hangingPunct="1">
                        <a:defRPr sz="1800" kern="1200">
                          <a:solidFill>
                            <a:schemeClr val="dk1"/>
                          </a:solidFill>
                          <a:latin typeface="Helvetica"/>
                        </a:defRPr>
                      </a:lvl7pPr>
                      <a:lvl8pPr marL="3200400" algn="l" defTabSz="914400" rtl="0" eaLnBrk="1" latinLnBrk="0" hangingPunct="1">
                        <a:defRPr sz="1800" kern="1200">
                          <a:solidFill>
                            <a:schemeClr val="dk1"/>
                          </a:solidFill>
                          <a:latin typeface="Helvetica"/>
                        </a:defRPr>
                      </a:lvl8pPr>
                      <a:lvl9pPr marL="3657600" algn="l" defTabSz="914400" rtl="0" eaLnBrk="1" latinLnBrk="0" hangingPunct="1">
                        <a:defRPr sz="1800" kern="1200">
                          <a:solidFill>
                            <a:schemeClr val="dk1"/>
                          </a:solidFill>
                          <a:latin typeface="Helvetica"/>
                        </a:defRPr>
                      </a:lvl9pPr>
                    </a:lstStyle>
                    <a:p>
                      <a:endParaRPr lang="en-GB"/>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Helvetica"/>
                        </a:defRPr>
                      </a:lvl1pPr>
                      <a:lvl2pPr marL="457200" algn="l" defTabSz="914400" rtl="0" eaLnBrk="1" latinLnBrk="0" hangingPunct="1">
                        <a:defRPr sz="1800" kern="1200">
                          <a:solidFill>
                            <a:schemeClr val="dk1"/>
                          </a:solidFill>
                          <a:latin typeface="Helvetica"/>
                        </a:defRPr>
                      </a:lvl2pPr>
                      <a:lvl3pPr marL="914400" algn="l" defTabSz="914400" rtl="0" eaLnBrk="1" latinLnBrk="0" hangingPunct="1">
                        <a:defRPr sz="1800" kern="1200">
                          <a:solidFill>
                            <a:schemeClr val="dk1"/>
                          </a:solidFill>
                          <a:latin typeface="Helvetica"/>
                        </a:defRPr>
                      </a:lvl3pPr>
                      <a:lvl4pPr marL="1371600" algn="l" defTabSz="914400" rtl="0" eaLnBrk="1" latinLnBrk="0" hangingPunct="1">
                        <a:defRPr sz="1800" kern="1200">
                          <a:solidFill>
                            <a:schemeClr val="dk1"/>
                          </a:solidFill>
                          <a:latin typeface="Helvetica"/>
                        </a:defRPr>
                      </a:lvl4pPr>
                      <a:lvl5pPr marL="1828800" algn="l" defTabSz="914400" rtl="0" eaLnBrk="1" latinLnBrk="0" hangingPunct="1">
                        <a:defRPr sz="1800" kern="1200">
                          <a:solidFill>
                            <a:schemeClr val="dk1"/>
                          </a:solidFill>
                          <a:latin typeface="Helvetica"/>
                        </a:defRPr>
                      </a:lvl5pPr>
                      <a:lvl6pPr marL="2286000" algn="l" defTabSz="914400" rtl="0" eaLnBrk="1" latinLnBrk="0" hangingPunct="1">
                        <a:defRPr sz="1800" kern="1200">
                          <a:solidFill>
                            <a:schemeClr val="dk1"/>
                          </a:solidFill>
                          <a:latin typeface="Helvetica"/>
                        </a:defRPr>
                      </a:lvl6pPr>
                      <a:lvl7pPr marL="2743200" algn="l" defTabSz="914400" rtl="0" eaLnBrk="1" latinLnBrk="0" hangingPunct="1">
                        <a:defRPr sz="1800" kern="1200">
                          <a:solidFill>
                            <a:schemeClr val="dk1"/>
                          </a:solidFill>
                          <a:latin typeface="Helvetica"/>
                        </a:defRPr>
                      </a:lvl7pPr>
                      <a:lvl8pPr marL="3200400" algn="l" defTabSz="914400" rtl="0" eaLnBrk="1" latinLnBrk="0" hangingPunct="1">
                        <a:defRPr sz="1800" kern="1200">
                          <a:solidFill>
                            <a:schemeClr val="dk1"/>
                          </a:solidFill>
                          <a:latin typeface="Helvetica"/>
                        </a:defRPr>
                      </a:lvl8pPr>
                      <a:lvl9pPr marL="3657600" algn="l" defTabSz="914400" rtl="0" eaLnBrk="1" latinLnBrk="0" hangingPunct="1">
                        <a:defRPr sz="1800" kern="1200">
                          <a:solidFill>
                            <a:schemeClr val="dk1"/>
                          </a:solidFill>
                          <a:latin typeface="Helvetica"/>
                        </a:defRPr>
                      </a:lvl9pPr>
                    </a:lstStyle>
                    <a:p>
                      <a:endParaRPr lang="en-GB"/>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Helvetica"/>
                        </a:defRPr>
                      </a:lvl1pPr>
                      <a:lvl2pPr marL="457200" algn="l" defTabSz="914400" rtl="0" eaLnBrk="1" latinLnBrk="0" hangingPunct="1">
                        <a:defRPr sz="1800" kern="1200">
                          <a:solidFill>
                            <a:schemeClr val="dk1"/>
                          </a:solidFill>
                          <a:latin typeface="Helvetica"/>
                        </a:defRPr>
                      </a:lvl2pPr>
                      <a:lvl3pPr marL="914400" algn="l" defTabSz="914400" rtl="0" eaLnBrk="1" latinLnBrk="0" hangingPunct="1">
                        <a:defRPr sz="1800" kern="1200">
                          <a:solidFill>
                            <a:schemeClr val="dk1"/>
                          </a:solidFill>
                          <a:latin typeface="Helvetica"/>
                        </a:defRPr>
                      </a:lvl3pPr>
                      <a:lvl4pPr marL="1371600" algn="l" defTabSz="914400" rtl="0" eaLnBrk="1" latinLnBrk="0" hangingPunct="1">
                        <a:defRPr sz="1800" kern="1200">
                          <a:solidFill>
                            <a:schemeClr val="dk1"/>
                          </a:solidFill>
                          <a:latin typeface="Helvetica"/>
                        </a:defRPr>
                      </a:lvl4pPr>
                      <a:lvl5pPr marL="1828800" algn="l" defTabSz="914400" rtl="0" eaLnBrk="1" latinLnBrk="0" hangingPunct="1">
                        <a:defRPr sz="1800" kern="1200">
                          <a:solidFill>
                            <a:schemeClr val="dk1"/>
                          </a:solidFill>
                          <a:latin typeface="Helvetica"/>
                        </a:defRPr>
                      </a:lvl5pPr>
                      <a:lvl6pPr marL="2286000" algn="l" defTabSz="914400" rtl="0" eaLnBrk="1" latinLnBrk="0" hangingPunct="1">
                        <a:defRPr sz="1800" kern="1200">
                          <a:solidFill>
                            <a:schemeClr val="dk1"/>
                          </a:solidFill>
                          <a:latin typeface="Helvetica"/>
                        </a:defRPr>
                      </a:lvl6pPr>
                      <a:lvl7pPr marL="2743200" algn="l" defTabSz="914400" rtl="0" eaLnBrk="1" latinLnBrk="0" hangingPunct="1">
                        <a:defRPr sz="1800" kern="1200">
                          <a:solidFill>
                            <a:schemeClr val="dk1"/>
                          </a:solidFill>
                          <a:latin typeface="Helvetica"/>
                        </a:defRPr>
                      </a:lvl7pPr>
                      <a:lvl8pPr marL="3200400" algn="l" defTabSz="914400" rtl="0" eaLnBrk="1" latinLnBrk="0" hangingPunct="1">
                        <a:defRPr sz="1800" kern="1200">
                          <a:solidFill>
                            <a:schemeClr val="dk1"/>
                          </a:solidFill>
                          <a:latin typeface="Helvetica"/>
                        </a:defRPr>
                      </a:lvl8pPr>
                      <a:lvl9pPr marL="3657600" algn="l" defTabSz="914400" rtl="0" eaLnBrk="1" latinLnBrk="0" hangingPunct="1">
                        <a:defRPr sz="1800" kern="1200">
                          <a:solidFill>
                            <a:schemeClr val="dk1"/>
                          </a:solidFill>
                          <a:latin typeface="Helvetica"/>
                        </a:defRPr>
                      </a:lvl9pPr>
                    </a:lstStyle>
                    <a:p>
                      <a:endParaRPr lang="en-GB"/>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Helvetica"/>
                        </a:defRPr>
                      </a:lvl1pPr>
                      <a:lvl2pPr marL="457200" algn="l" defTabSz="914400" rtl="0" eaLnBrk="1" latinLnBrk="0" hangingPunct="1">
                        <a:defRPr sz="1800" kern="1200">
                          <a:solidFill>
                            <a:schemeClr val="dk1"/>
                          </a:solidFill>
                          <a:latin typeface="Helvetica"/>
                        </a:defRPr>
                      </a:lvl2pPr>
                      <a:lvl3pPr marL="914400" algn="l" defTabSz="914400" rtl="0" eaLnBrk="1" latinLnBrk="0" hangingPunct="1">
                        <a:defRPr sz="1800" kern="1200">
                          <a:solidFill>
                            <a:schemeClr val="dk1"/>
                          </a:solidFill>
                          <a:latin typeface="Helvetica"/>
                        </a:defRPr>
                      </a:lvl3pPr>
                      <a:lvl4pPr marL="1371600" algn="l" defTabSz="914400" rtl="0" eaLnBrk="1" latinLnBrk="0" hangingPunct="1">
                        <a:defRPr sz="1800" kern="1200">
                          <a:solidFill>
                            <a:schemeClr val="dk1"/>
                          </a:solidFill>
                          <a:latin typeface="Helvetica"/>
                        </a:defRPr>
                      </a:lvl4pPr>
                      <a:lvl5pPr marL="1828800" algn="l" defTabSz="914400" rtl="0" eaLnBrk="1" latinLnBrk="0" hangingPunct="1">
                        <a:defRPr sz="1800" kern="1200">
                          <a:solidFill>
                            <a:schemeClr val="dk1"/>
                          </a:solidFill>
                          <a:latin typeface="Helvetica"/>
                        </a:defRPr>
                      </a:lvl5pPr>
                      <a:lvl6pPr marL="2286000" algn="l" defTabSz="914400" rtl="0" eaLnBrk="1" latinLnBrk="0" hangingPunct="1">
                        <a:defRPr sz="1800" kern="1200">
                          <a:solidFill>
                            <a:schemeClr val="dk1"/>
                          </a:solidFill>
                          <a:latin typeface="Helvetica"/>
                        </a:defRPr>
                      </a:lvl6pPr>
                      <a:lvl7pPr marL="2743200" algn="l" defTabSz="914400" rtl="0" eaLnBrk="1" latinLnBrk="0" hangingPunct="1">
                        <a:defRPr sz="1800" kern="1200">
                          <a:solidFill>
                            <a:schemeClr val="dk1"/>
                          </a:solidFill>
                          <a:latin typeface="Helvetica"/>
                        </a:defRPr>
                      </a:lvl7pPr>
                      <a:lvl8pPr marL="3200400" algn="l" defTabSz="914400" rtl="0" eaLnBrk="1" latinLnBrk="0" hangingPunct="1">
                        <a:defRPr sz="1800" kern="1200">
                          <a:solidFill>
                            <a:schemeClr val="dk1"/>
                          </a:solidFill>
                          <a:latin typeface="Helvetica"/>
                        </a:defRPr>
                      </a:lvl8pPr>
                      <a:lvl9pPr marL="3657600" algn="l" defTabSz="914400" rtl="0" eaLnBrk="1" latinLnBrk="0" hangingPunct="1">
                        <a:defRPr sz="1800" kern="1200">
                          <a:solidFill>
                            <a:schemeClr val="dk1"/>
                          </a:solidFill>
                          <a:latin typeface="Helvetica"/>
                        </a:defRPr>
                      </a:lvl9pPr>
                    </a:lstStyle>
                    <a:p>
                      <a:endParaRPr lang="en-GB"/>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Helvetica"/>
                        </a:defRPr>
                      </a:lvl1pPr>
                      <a:lvl2pPr marL="457200" algn="l" defTabSz="914400" rtl="0" eaLnBrk="1" latinLnBrk="0" hangingPunct="1">
                        <a:defRPr sz="1800" kern="1200">
                          <a:solidFill>
                            <a:schemeClr val="dk1"/>
                          </a:solidFill>
                          <a:latin typeface="Helvetica"/>
                        </a:defRPr>
                      </a:lvl2pPr>
                      <a:lvl3pPr marL="914400" algn="l" defTabSz="914400" rtl="0" eaLnBrk="1" latinLnBrk="0" hangingPunct="1">
                        <a:defRPr sz="1800" kern="1200">
                          <a:solidFill>
                            <a:schemeClr val="dk1"/>
                          </a:solidFill>
                          <a:latin typeface="Helvetica"/>
                        </a:defRPr>
                      </a:lvl3pPr>
                      <a:lvl4pPr marL="1371600" algn="l" defTabSz="914400" rtl="0" eaLnBrk="1" latinLnBrk="0" hangingPunct="1">
                        <a:defRPr sz="1800" kern="1200">
                          <a:solidFill>
                            <a:schemeClr val="dk1"/>
                          </a:solidFill>
                          <a:latin typeface="Helvetica"/>
                        </a:defRPr>
                      </a:lvl4pPr>
                      <a:lvl5pPr marL="1828800" algn="l" defTabSz="914400" rtl="0" eaLnBrk="1" latinLnBrk="0" hangingPunct="1">
                        <a:defRPr sz="1800" kern="1200">
                          <a:solidFill>
                            <a:schemeClr val="dk1"/>
                          </a:solidFill>
                          <a:latin typeface="Helvetica"/>
                        </a:defRPr>
                      </a:lvl5pPr>
                      <a:lvl6pPr marL="2286000" algn="l" defTabSz="914400" rtl="0" eaLnBrk="1" latinLnBrk="0" hangingPunct="1">
                        <a:defRPr sz="1800" kern="1200">
                          <a:solidFill>
                            <a:schemeClr val="dk1"/>
                          </a:solidFill>
                          <a:latin typeface="Helvetica"/>
                        </a:defRPr>
                      </a:lvl6pPr>
                      <a:lvl7pPr marL="2743200" algn="l" defTabSz="914400" rtl="0" eaLnBrk="1" latinLnBrk="0" hangingPunct="1">
                        <a:defRPr sz="1800" kern="1200">
                          <a:solidFill>
                            <a:schemeClr val="dk1"/>
                          </a:solidFill>
                          <a:latin typeface="Helvetica"/>
                        </a:defRPr>
                      </a:lvl7pPr>
                      <a:lvl8pPr marL="3200400" algn="l" defTabSz="914400" rtl="0" eaLnBrk="1" latinLnBrk="0" hangingPunct="1">
                        <a:defRPr sz="1800" kern="1200">
                          <a:solidFill>
                            <a:schemeClr val="dk1"/>
                          </a:solidFill>
                          <a:latin typeface="Helvetica"/>
                        </a:defRPr>
                      </a:lvl8pPr>
                      <a:lvl9pPr marL="3657600" algn="l" defTabSz="914400" rtl="0" eaLnBrk="1" latinLnBrk="0" hangingPunct="1">
                        <a:defRPr sz="1800" kern="1200">
                          <a:solidFill>
                            <a:schemeClr val="dk1"/>
                          </a:solidFill>
                          <a:latin typeface="Helvetica"/>
                        </a:defRPr>
                      </a:lvl9pPr>
                    </a:lstStyle>
                    <a:p>
                      <a:endParaRPr lang="en-GB"/>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0000">
                        <a:tint val="20000"/>
                      </a:srgbClr>
                    </a:solidFill>
                  </a:tcPr>
                </a:tc>
                <a:tc>
                  <a:txBody>
                    <a:bodyPr/>
                    <a:lstStyle/>
                    <a:p>
                      <a:endParaRPr lang="en-GB"/>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p>
                      <a:endParaRPr lang="en-GB"/>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p>
                      <a:endParaRPr lang="en-GB"/>
                    </a:p>
                  </a:txBody>
                  <a:tcP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80738336"/>
                  </a:ext>
                </a:extLst>
              </a:tr>
              <a:tr h="2137873">
                <a:tc>
                  <a:txBody>
                    <a:bodyPr/>
                    <a:lstStyle>
                      <a:lvl1pPr marL="0" algn="l" defTabSz="914400" rtl="0" eaLnBrk="1" latinLnBrk="0" hangingPunct="1">
                        <a:defRPr sz="1800" kern="1200">
                          <a:solidFill>
                            <a:schemeClr val="dk1"/>
                          </a:solidFill>
                          <a:latin typeface="Helvetica"/>
                        </a:defRPr>
                      </a:lvl1pPr>
                      <a:lvl2pPr marL="457200" algn="l" defTabSz="914400" rtl="0" eaLnBrk="1" latinLnBrk="0" hangingPunct="1">
                        <a:defRPr sz="1800" kern="1200">
                          <a:solidFill>
                            <a:schemeClr val="dk1"/>
                          </a:solidFill>
                          <a:latin typeface="Helvetica"/>
                        </a:defRPr>
                      </a:lvl2pPr>
                      <a:lvl3pPr marL="914400" algn="l" defTabSz="914400" rtl="0" eaLnBrk="1" latinLnBrk="0" hangingPunct="1">
                        <a:defRPr sz="1800" kern="1200">
                          <a:solidFill>
                            <a:schemeClr val="dk1"/>
                          </a:solidFill>
                          <a:latin typeface="Helvetica"/>
                        </a:defRPr>
                      </a:lvl3pPr>
                      <a:lvl4pPr marL="1371600" algn="l" defTabSz="914400" rtl="0" eaLnBrk="1" latinLnBrk="0" hangingPunct="1">
                        <a:defRPr sz="1800" kern="1200">
                          <a:solidFill>
                            <a:schemeClr val="dk1"/>
                          </a:solidFill>
                          <a:latin typeface="Helvetica"/>
                        </a:defRPr>
                      </a:lvl4pPr>
                      <a:lvl5pPr marL="1828800" algn="l" defTabSz="914400" rtl="0" eaLnBrk="1" latinLnBrk="0" hangingPunct="1">
                        <a:defRPr sz="1800" kern="1200">
                          <a:solidFill>
                            <a:schemeClr val="dk1"/>
                          </a:solidFill>
                          <a:latin typeface="Helvetica"/>
                        </a:defRPr>
                      </a:lvl5pPr>
                      <a:lvl6pPr marL="2286000" algn="l" defTabSz="914400" rtl="0" eaLnBrk="1" latinLnBrk="0" hangingPunct="1">
                        <a:defRPr sz="1800" kern="1200">
                          <a:solidFill>
                            <a:schemeClr val="dk1"/>
                          </a:solidFill>
                          <a:latin typeface="Helvetica"/>
                        </a:defRPr>
                      </a:lvl6pPr>
                      <a:lvl7pPr marL="2743200" algn="l" defTabSz="914400" rtl="0" eaLnBrk="1" latinLnBrk="0" hangingPunct="1">
                        <a:defRPr sz="1800" kern="1200">
                          <a:solidFill>
                            <a:schemeClr val="dk1"/>
                          </a:solidFill>
                          <a:latin typeface="Helvetica"/>
                        </a:defRPr>
                      </a:lvl7pPr>
                      <a:lvl8pPr marL="3200400" algn="l" defTabSz="914400" rtl="0" eaLnBrk="1" latinLnBrk="0" hangingPunct="1">
                        <a:defRPr sz="1800" kern="1200">
                          <a:solidFill>
                            <a:schemeClr val="dk1"/>
                          </a:solidFill>
                          <a:latin typeface="Helvetica"/>
                        </a:defRPr>
                      </a:lvl8pPr>
                      <a:lvl9pPr marL="3657600" algn="l" defTabSz="914400" rtl="0" eaLnBrk="1" latinLnBrk="0" hangingPunct="1">
                        <a:defRPr sz="1800" kern="1200">
                          <a:solidFill>
                            <a:schemeClr val="dk1"/>
                          </a:solidFill>
                          <a:latin typeface="Helvetica"/>
                        </a:defRPr>
                      </a:lvl9pPr>
                    </a:lstStyle>
                    <a:p>
                      <a:endParaRPr lang="en-GB"/>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Helvetica"/>
                        </a:defRPr>
                      </a:lvl1pPr>
                      <a:lvl2pPr marL="457200" algn="l" defTabSz="914400" rtl="0" eaLnBrk="1" latinLnBrk="0" hangingPunct="1">
                        <a:defRPr sz="1800" kern="1200">
                          <a:solidFill>
                            <a:schemeClr val="dk1"/>
                          </a:solidFill>
                          <a:latin typeface="Helvetica"/>
                        </a:defRPr>
                      </a:lvl2pPr>
                      <a:lvl3pPr marL="914400" algn="l" defTabSz="914400" rtl="0" eaLnBrk="1" latinLnBrk="0" hangingPunct="1">
                        <a:defRPr sz="1800" kern="1200">
                          <a:solidFill>
                            <a:schemeClr val="dk1"/>
                          </a:solidFill>
                          <a:latin typeface="Helvetica"/>
                        </a:defRPr>
                      </a:lvl3pPr>
                      <a:lvl4pPr marL="1371600" algn="l" defTabSz="914400" rtl="0" eaLnBrk="1" latinLnBrk="0" hangingPunct="1">
                        <a:defRPr sz="1800" kern="1200">
                          <a:solidFill>
                            <a:schemeClr val="dk1"/>
                          </a:solidFill>
                          <a:latin typeface="Helvetica"/>
                        </a:defRPr>
                      </a:lvl4pPr>
                      <a:lvl5pPr marL="1828800" algn="l" defTabSz="914400" rtl="0" eaLnBrk="1" latinLnBrk="0" hangingPunct="1">
                        <a:defRPr sz="1800" kern="1200">
                          <a:solidFill>
                            <a:schemeClr val="dk1"/>
                          </a:solidFill>
                          <a:latin typeface="Helvetica"/>
                        </a:defRPr>
                      </a:lvl5pPr>
                      <a:lvl6pPr marL="2286000" algn="l" defTabSz="914400" rtl="0" eaLnBrk="1" latinLnBrk="0" hangingPunct="1">
                        <a:defRPr sz="1800" kern="1200">
                          <a:solidFill>
                            <a:schemeClr val="dk1"/>
                          </a:solidFill>
                          <a:latin typeface="Helvetica"/>
                        </a:defRPr>
                      </a:lvl6pPr>
                      <a:lvl7pPr marL="2743200" algn="l" defTabSz="914400" rtl="0" eaLnBrk="1" latinLnBrk="0" hangingPunct="1">
                        <a:defRPr sz="1800" kern="1200">
                          <a:solidFill>
                            <a:schemeClr val="dk1"/>
                          </a:solidFill>
                          <a:latin typeface="Helvetica"/>
                        </a:defRPr>
                      </a:lvl7pPr>
                      <a:lvl8pPr marL="3200400" algn="l" defTabSz="914400" rtl="0" eaLnBrk="1" latinLnBrk="0" hangingPunct="1">
                        <a:defRPr sz="1800" kern="1200">
                          <a:solidFill>
                            <a:schemeClr val="dk1"/>
                          </a:solidFill>
                          <a:latin typeface="Helvetica"/>
                        </a:defRPr>
                      </a:lvl8pPr>
                      <a:lvl9pPr marL="3657600" algn="l" defTabSz="914400" rtl="0" eaLnBrk="1" latinLnBrk="0" hangingPunct="1">
                        <a:defRPr sz="1800" kern="1200">
                          <a:solidFill>
                            <a:schemeClr val="dk1"/>
                          </a:solidFill>
                          <a:latin typeface="Helvetica"/>
                        </a:defRPr>
                      </a:lvl9pPr>
                    </a:lstStyle>
                    <a:p>
                      <a:endParaRPr lang="en-GB"/>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Helvetica"/>
                        </a:defRPr>
                      </a:lvl1pPr>
                      <a:lvl2pPr marL="457200" algn="l" defTabSz="914400" rtl="0" eaLnBrk="1" latinLnBrk="0" hangingPunct="1">
                        <a:defRPr sz="1800" kern="1200">
                          <a:solidFill>
                            <a:schemeClr val="dk1"/>
                          </a:solidFill>
                          <a:latin typeface="Helvetica"/>
                        </a:defRPr>
                      </a:lvl2pPr>
                      <a:lvl3pPr marL="914400" algn="l" defTabSz="914400" rtl="0" eaLnBrk="1" latinLnBrk="0" hangingPunct="1">
                        <a:defRPr sz="1800" kern="1200">
                          <a:solidFill>
                            <a:schemeClr val="dk1"/>
                          </a:solidFill>
                          <a:latin typeface="Helvetica"/>
                        </a:defRPr>
                      </a:lvl3pPr>
                      <a:lvl4pPr marL="1371600" algn="l" defTabSz="914400" rtl="0" eaLnBrk="1" latinLnBrk="0" hangingPunct="1">
                        <a:defRPr sz="1800" kern="1200">
                          <a:solidFill>
                            <a:schemeClr val="dk1"/>
                          </a:solidFill>
                          <a:latin typeface="Helvetica"/>
                        </a:defRPr>
                      </a:lvl4pPr>
                      <a:lvl5pPr marL="1828800" algn="l" defTabSz="914400" rtl="0" eaLnBrk="1" latinLnBrk="0" hangingPunct="1">
                        <a:defRPr sz="1800" kern="1200">
                          <a:solidFill>
                            <a:schemeClr val="dk1"/>
                          </a:solidFill>
                          <a:latin typeface="Helvetica"/>
                        </a:defRPr>
                      </a:lvl5pPr>
                      <a:lvl6pPr marL="2286000" algn="l" defTabSz="914400" rtl="0" eaLnBrk="1" latinLnBrk="0" hangingPunct="1">
                        <a:defRPr sz="1800" kern="1200">
                          <a:solidFill>
                            <a:schemeClr val="dk1"/>
                          </a:solidFill>
                          <a:latin typeface="Helvetica"/>
                        </a:defRPr>
                      </a:lvl6pPr>
                      <a:lvl7pPr marL="2743200" algn="l" defTabSz="914400" rtl="0" eaLnBrk="1" latinLnBrk="0" hangingPunct="1">
                        <a:defRPr sz="1800" kern="1200">
                          <a:solidFill>
                            <a:schemeClr val="dk1"/>
                          </a:solidFill>
                          <a:latin typeface="Helvetica"/>
                        </a:defRPr>
                      </a:lvl7pPr>
                      <a:lvl8pPr marL="3200400" algn="l" defTabSz="914400" rtl="0" eaLnBrk="1" latinLnBrk="0" hangingPunct="1">
                        <a:defRPr sz="1800" kern="1200">
                          <a:solidFill>
                            <a:schemeClr val="dk1"/>
                          </a:solidFill>
                          <a:latin typeface="Helvetica"/>
                        </a:defRPr>
                      </a:lvl8pPr>
                      <a:lvl9pPr marL="3657600" algn="l" defTabSz="914400" rtl="0" eaLnBrk="1" latinLnBrk="0" hangingPunct="1">
                        <a:defRPr sz="1800" kern="1200">
                          <a:solidFill>
                            <a:schemeClr val="dk1"/>
                          </a:solidFill>
                          <a:latin typeface="Helvetica"/>
                        </a:defRPr>
                      </a:lvl9pPr>
                    </a:lstStyle>
                    <a:p>
                      <a:endParaRPr lang="en-GB"/>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Helvetica"/>
                        </a:defRPr>
                      </a:lvl1pPr>
                      <a:lvl2pPr marL="457200" algn="l" defTabSz="914400" rtl="0" eaLnBrk="1" latinLnBrk="0" hangingPunct="1">
                        <a:defRPr sz="1800" kern="1200">
                          <a:solidFill>
                            <a:schemeClr val="dk1"/>
                          </a:solidFill>
                          <a:latin typeface="Helvetica"/>
                        </a:defRPr>
                      </a:lvl2pPr>
                      <a:lvl3pPr marL="914400" algn="l" defTabSz="914400" rtl="0" eaLnBrk="1" latinLnBrk="0" hangingPunct="1">
                        <a:defRPr sz="1800" kern="1200">
                          <a:solidFill>
                            <a:schemeClr val="dk1"/>
                          </a:solidFill>
                          <a:latin typeface="Helvetica"/>
                        </a:defRPr>
                      </a:lvl3pPr>
                      <a:lvl4pPr marL="1371600" algn="l" defTabSz="914400" rtl="0" eaLnBrk="1" latinLnBrk="0" hangingPunct="1">
                        <a:defRPr sz="1800" kern="1200">
                          <a:solidFill>
                            <a:schemeClr val="dk1"/>
                          </a:solidFill>
                          <a:latin typeface="Helvetica"/>
                        </a:defRPr>
                      </a:lvl4pPr>
                      <a:lvl5pPr marL="1828800" algn="l" defTabSz="914400" rtl="0" eaLnBrk="1" latinLnBrk="0" hangingPunct="1">
                        <a:defRPr sz="1800" kern="1200">
                          <a:solidFill>
                            <a:schemeClr val="dk1"/>
                          </a:solidFill>
                          <a:latin typeface="Helvetica"/>
                        </a:defRPr>
                      </a:lvl5pPr>
                      <a:lvl6pPr marL="2286000" algn="l" defTabSz="914400" rtl="0" eaLnBrk="1" latinLnBrk="0" hangingPunct="1">
                        <a:defRPr sz="1800" kern="1200">
                          <a:solidFill>
                            <a:schemeClr val="dk1"/>
                          </a:solidFill>
                          <a:latin typeface="Helvetica"/>
                        </a:defRPr>
                      </a:lvl6pPr>
                      <a:lvl7pPr marL="2743200" algn="l" defTabSz="914400" rtl="0" eaLnBrk="1" latinLnBrk="0" hangingPunct="1">
                        <a:defRPr sz="1800" kern="1200">
                          <a:solidFill>
                            <a:schemeClr val="dk1"/>
                          </a:solidFill>
                          <a:latin typeface="Helvetica"/>
                        </a:defRPr>
                      </a:lvl7pPr>
                      <a:lvl8pPr marL="3200400" algn="l" defTabSz="914400" rtl="0" eaLnBrk="1" latinLnBrk="0" hangingPunct="1">
                        <a:defRPr sz="1800" kern="1200">
                          <a:solidFill>
                            <a:schemeClr val="dk1"/>
                          </a:solidFill>
                          <a:latin typeface="Helvetica"/>
                        </a:defRPr>
                      </a:lvl8pPr>
                      <a:lvl9pPr marL="3657600" algn="l" defTabSz="914400" rtl="0" eaLnBrk="1" latinLnBrk="0" hangingPunct="1">
                        <a:defRPr sz="1800" kern="1200">
                          <a:solidFill>
                            <a:schemeClr val="dk1"/>
                          </a:solidFill>
                          <a:latin typeface="Helvetica"/>
                        </a:defRPr>
                      </a:lvl9pPr>
                    </a:lstStyle>
                    <a:p>
                      <a:endParaRPr lang="en-GB"/>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Helvetica"/>
                        </a:defRPr>
                      </a:lvl1pPr>
                      <a:lvl2pPr marL="457200" algn="l" defTabSz="914400" rtl="0" eaLnBrk="1" latinLnBrk="0" hangingPunct="1">
                        <a:defRPr sz="1800" kern="1200">
                          <a:solidFill>
                            <a:schemeClr val="dk1"/>
                          </a:solidFill>
                          <a:latin typeface="Helvetica"/>
                        </a:defRPr>
                      </a:lvl2pPr>
                      <a:lvl3pPr marL="914400" algn="l" defTabSz="914400" rtl="0" eaLnBrk="1" latinLnBrk="0" hangingPunct="1">
                        <a:defRPr sz="1800" kern="1200">
                          <a:solidFill>
                            <a:schemeClr val="dk1"/>
                          </a:solidFill>
                          <a:latin typeface="Helvetica"/>
                        </a:defRPr>
                      </a:lvl3pPr>
                      <a:lvl4pPr marL="1371600" algn="l" defTabSz="914400" rtl="0" eaLnBrk="1" latinLnBrk="0" hangingPunct="1">
                        <a:defRPr sz="1800" kern="1200">
                          <a:solidFill>
                            <a:schemeClr val="dk1"/>
                          </a:solidFill>
                          <a:latin typeface="Helvetica"/>
                        </a:defRPr>
                      </a:lvl4pPr>
                      <a:lvl5pPr marL="1828800" algn="l" defTabSz="914400" rtl="0" eaLnBrk="1" latinLnBrk="0" hangingPunct="1">
                        <a:defRPr sz="1800" kern="1200">
                          <a:solidFill>
                            <a:schemeClr val="dk1"/>
                          </a:solidFill>
                          <a:latin typeface="Helvetica"/>
                        </a:defRPr>
                      </a:lvl5pPr>
                      <a:lvl6pPr marL="2286000" algn="l" defTabSz="914400" rtl="0" eaLnBrk="1" latinLnBrk="0" hangingPunct="1">
                        <a:defRPr sz="1800" kern="1200">
                          <a:solidFill>
                            <a:schemeClr val="dk1"/>
                          </a:solidFill>
                          <a:latin typeface="Helvetica"/>
                        </a:defRPr>
                      </a:lvl6pPr>
                      <a:lvl7pPr marL="2743200" algn="l" defTabSz="914400" rtl="0" eaLnBrk="1" latinLnBrk="0" hangingPunct="1">
                        <a:defRPr sz="1800" kern="1200">
                          <a:solidFill>
                            <a:schemeClr val="dk1"/>
                          </a:solidFill>
                          <a:latin typeface="Helvetica"/>
                        </a:defRPr>
                      </a:lvl7pPr>
                      <a:lvl8pPr marL="3200400" algn="l" defTabSz="914400" rtl="0" eaLnBrk="1" latinLnBrk="0" hangingPunct="1">
                        <a:defRPr sz="1800" kern="1200">
                          <a:solidFill>
                            <a:schemeClr val="dk1"/>
                          </a:solidFill>
                          <a:latin typeface="Helvetica"/>
                        </a:defRPr>
                      </a:lvl8pPr>
                      <a:lvl9pPr marL="3657600" algn="l" defTabSz="914400" rtl="0" eaLnBrk="1" latinLnBrk="0" hangingPunct="1">
                        <a:defRPr sz="1800" kern="1200">
                          <a:solidFill>
                            <a:schemeClr val="dk1"/>
                          </a:solidFill>
                          <a:latin typeface="Helvetica"/>
                        </a:defRPr>
                      </a:lvl9pPr>
                    </a:lstStyle>
                    <a:p>
                      <a:endParaRPr lang="en-GB"/>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0000">
                        <a:tint val="20000"/>
                      </a:srgbClr>
                    </a:solidFill>
                  </a:tcPr>
                </a:tc>
                <a:tc>
                  <a:txBody>
                    <a:bodyPr/>
                    <a:lstStyle/>
                    <a:p>
                      <a:endParaRPr lang="en-GB"/>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p>
                      <a:endParaRPr lang="en-GB"/>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p>
                      <a:endParaRPr lang="en-GB"/>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83307160"/>
                  </a:ext>
                </a:extLst>
              </a:tr>
            </a:tbl>
          </a:graphicData>
        </a:graphic>
      </p:graphicFrame>
      <p:sp>
        <p:nvSpPr>
          <p:cNvPr id="16" name="Rectangle 15">
            <a:extLst>
              <a:ext uri="{FF2B5EF4-FFF2-40B4-BE49-F238E27FC236}">
                <a16:creationId xmlns:a16="http://schemas.microsoft.com/office/drawing/2014/main" id="{9EF66E35-1E31-72BC-4786-48F5512C3ED9}"/>
              </a:ext>
            </a:extLst>
          </p:cNvPr>
          <p:cNvSpPr/>
          <p:nvPr/>
        </p:nvSpPr>
        <p:spPr>
          <a:xfrm>
            <a:off x="2667906" y="3207920"/>
            <a:ext cx="2512180" cy="224296"/>
          </a:xfrm>
          <a:prstGeom prst="rect">
            <a:avLst/>
          </a:prstGeom>
          <a:solidFill>
            <a:srgbClr val="B06F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Deploy Production Infra for ITHC</a:t>
            </a:r>
          </a:p>
        </p:txBody>
      </p:sp>
      <p:sp>
        <p:nvSpPr>
          <p:cNvPr id="4" name="Rectangle 3">
            <a:extLst>
              <a:ext uri="{FF2B5EF4-FFF2-40B4-BE49-F238E27FC236}">
                <a16:creationId xmlns:a16="http://schemas.microsoft.com/office/drawing/2014/main" id="{41DE2D7C-2769-A8F7-5A29-E2FA418BE884}"/>
              </a:ext>
            </a:extLst>
          </p:cNvPr>
          <p:cNvSpPr/>
          <p:nvPr/>
        </p:nvSpPr>
        <p:spPr>
          <a:xfrm>
            <a:off x="1411841" y="6057372"/>
            <a:ext cx="825993" cy="369332"/>
          </a:xfrm>
          <a:prstGeom prst="rect">
            <a:avLst/>
          </a:prstGeom>
          <a:solidFill>
            <a:srgbClr val="882345"/>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prstClr val="white"/>
                </a:solidFill>
                <a:effectLst/>
                <a:uLnTx/>
                <a:uFillTx/>
                <a:latin typeface="Arial"/>
                <a:ea typeface="+mn-ea"/>
                <a:cs typeface="Arial"/>
              </a:rPr>
              <a:t>Users &amp; Business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CC6A4F00-2DEF-2167-10C8-EEA7110EDE04}"/>
              </a:ext>
            </a:extLst>
          </p:cNvPr>
          <p:cNvSpPr/>
          <p:nvPr/>
        </p:nvSpPr>
        <p:spPr>
          <a:xfrm>
            <a:off x="3203472" y="6061189"/>
            <a:ext cx="825993" cy="369332"/>
          </a:xfrm>
          <a:prstGeom prst="rect">
            <a:avLst/>
          </a:prstGeom>
          <a:solidFill>
            <a:srgbClr val="9C9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Set-up and governance</a:t>
            </a:r>
          </a:p>
        </p:txBody>
      </p:sp>
      <p:sp>
        <p:nvSpPr>
          <p:cNvPr id="7" name="Rectangle 6">
            <a:extLst>
              <a:ext uri="{FF2B5EF4-FFF2-40B4-BE49-F238E27FC236}">
                <a16:creationId xmlns:a16="http://schemas.microsoft.com/office/drawing/2014/main" id="{C60BFC5C-D6FF-0128-1E4B-59E3C96448BE}"/>
              </a:ext>
            </a:extLst>
          </p:cNvPr>
          <p:cNvSpPr/>
          <p:nvPr/>
        </p:nvSpPr>
        <p:spPr>
          <a:xfrm>
            <a:off x="2305511" y="6057373"/>
            <a:ext cx="825993" cy="369332"/>
          </a:xfrm>
          <a:prstGeom prst="rect">
            <a:avLst/>
          </a:prstGeom>
          <a:solidFill>
            <a:srgbClr val="B06F00"/>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prstClr val="white"/>
                </a:solidFill>
                <a:effectLst/>
                <a:uLnTx/>
                <a:uFillTx/>
                <a:latin typeface="Arial"/>
                <a:ea typeface="+mn-ea"/>
                <a:cs typeface="Arial"/>
              </a:rPr>
              <a:t>Tech Activities</a:t>
            </a:r>
            <a:endParaRPr kumimoji="0" lang="en-GB" sz="8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1498ECB6-E2E6-2F9B-4E99-AD6705A02B4F}"/>
              </a:ext>
            </a:extLst>
          </p:cNvPr>
          <p:cNvSpPr txBox="1"/>
          <p:nvPr/>
        </p:nvSpPr>
        <p:spPr>
          <a:xfrm>
            <a:off x="6127" y="2263"/>
            <a:ext cx="12185873" cy="369332"/>
          </a:xfrm>
          <a:prstGeom prst="rect">
            <a:avLst/>
          </a:prstGeom>
          <a:solidFill>
            <a:srgbClr val="0070C0"/>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ea"/>
                <a:cs typeface="+mn-cs"/>
              </a:rPr>
              <a:t>Work Management Beta high-level plan</a:t>
            </a:r>
          </a:p>
        </p:txBody>
      </p:sp>
      <p:sp>
        <p:nvSpPr>
          <p:cNvPr id="28" name="Rectangle 27">
            <a:extLst>
              <a:ext uri="{FF2B5EF4-FFF2-40B4-BE49-F238E27FC236}">
                <a16:creationId xmlns:a16="http://schemas.microsoft.com/office/drawing/2014/main" id="{47AEFA15-A3E9-903D-EB31-98630D22C920}"/>
              </a:ext>
            </a:extLst>
          </p:cNvPr>
          <p:cNvSpPr/>
          <p:nvPr/>
        </p:nvSpPr>
        <p:spPr>
          <a:xfrm>
            <a:off x="497260" y="1449022"/>
            <a:ext cx="796686" cy="2361095"/>
          </a:xfrm>
          <a:prstGeom prst="rect">
            <a:avLst/>
          </a:prstGeom>
          <a:solidFill>
            <a:schemeClr val="accent6">
              <a:lumMod val="75000"/>
            </a:schemeClr>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prstClr val="white"/>
                </a:solidFill>
                <a:effectLst/>
                <a:uLnTx/>
                <a:uFillTx/>
                <a:latin typeface="Arial"/>
                <a:ea typeface="+mn-ea"/>
                <a:cs typeface="Arial"/>
              </a:rPr>
              <a:t>WM App</a:t>
            </a:r>
            <a:endParaRPr kumimoji="0" lang="en-GB" sz="8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 name="Rectangle 36">
            <a:extLst>
              <a:ext uri="{FF2B5EF4-FFF2-40B4-BE49-F238E27FC236}">
                <a16:creationId xmlns:a16="http://schemas.microsoft.com/office/drawing/2014/main" id="{AC77800D-09AA-02B5-14F7-4A95A7AA95EF}"/>
              </a:ext>
            </a:extLst>
          </p:cNvPr>
          <p:cNvSpPr/>
          <p:nvPr/>
        </p:nvSpPr>
        <p:spPr>
          <a:xfrm>
            <a:off x="5232769" y="3210865"/>
            <a:ext cx="1281639" cy="224296"/>
          </a:xfrm>
          <a:prstGeom prst="rect">
            <a:avLst/>
          </a:prstGeom>
          <a:solidFill>
            <a:srgbClr val="B06F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ITHC</a:t>
            </a:r>
          </a:p>
        </p:txBody>
      </p:sp>
      <p:sp>
        <p:nvSpPr>
          <p:cNvPr id="40" name="Rectangle 39">
            <a:extLst>
              <a:ext uri="{FF2B5EF4-FFF2-40B4-BE49-F238E27FC236}">
                <a16:creationId xmlns:a16="http://schemas.microsoft.com/office/drawing/2014/main" id="{B483BEC3-8528-49FA-450E-A1610023BB12}"/>
              </a:ext>
            </a:extLst>
          </p:cNvPr>
          <p:cNvSpPr/>
          <p:nvPr/>
        </p:nvSpPr>
        <p:spPr>
          <a:xfrm>
            <a:off x="1379896" y="1486892"/>
            <a:ext cx="10304317" cy="229269"/>
          </a:xfrm>
          <a:prstGeom prst="rect">
            <a:avLst/>
          </a:prstGeom>
          <a:solidFill>
            <a:srgbClr val="882345"/>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a:ea typeface="+mn-ea"/>
                <a:cs typeface="Arial"/>
              </a:rPr>
              <a:t>Iterative requirements  to support UX/UI design and continue to build backlog for as-is CMS functionality</a:t>
            </a:r>
          </a:p>
        </p:txBody>
      </p:sp>
      <p:sp>
        <p:nvSpPr>
          <p:cNvPr id="46" name="Rectangle 45">
            <a:extLst>
              <a:ext uri="{FF2B5EF4-FFF2-40B4-BE49-F238E27FC236}">
                <a16:creationId xmlns:a16="http://schemas.microsoft.com/office/drawing/2014/main" id="{3C506934-4733-4A0E-507F-191BAC7D1B63}"/>
              </a:ext>
            </a:extLst>
          </p:cNvPr>
          <p:cNvSpPr/>
          <p:nvPr/>
        </p:nvSpPr>
        <p:spPr>
          <a:xfrm>
            <a:off x="7850064" y="1725750"/>
            <a:ext cx="3832235" cy="158978"/>
          </a:xfrm>
          <a:prstGeom prst="rect">
            <a:avLst/>
          </a:prstGeom>
          <a:solidFill>
            <a:srgbClr val="882345"/>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Firm up benefits case </a:t>
            </a:r>
          </a:p>
        </p:txBody>
      </p:sp>
      <p:sp>
        <p:nvSpPr>
          <p:cNvPr id="63" name="TextBox 62">
            <a:extLst>
              <a:ext uri="{FF2B5EF4-FFF2-40B4-BE49-F238E27FC236}">
                <a16:creationId xmlns:a16="http://schemas.microsoft.com/office/drawing/2014/main" id="{E7FD97B6-CB90-B015-867D-D8AF0738AA55}"/>
              </a:ext>
            </a:extLst>
          </p:cNvPr>
          <p:cNvSpPr txBox="1"/>
          <p:nvPr/>
        </p:nvSpPr>
        <p:spPr>
          <a:xfrm>
            <a:off x="4610322" y="6123868"/>
            <a:ext cx="764502" cy="2308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Calibri" panose="020F0502020204030204"/>
                <a:ea typeface="+mn-ea"/>
                <a:cs typeface="Calibri"/>
              </a:rPr>
              <a:t>Milestone</a:t>
            </a:r>
          </a:p>
        </p:txBody>
      </p:sp>
      <p:sp>
        <p:nvSpPr>
          <p:cNvPr id="11" name="Flowchart: Decision 10">
            <a:extLst>
              <a:ext uri="{FF2B5EF4-FFF2-40B4-BE49-F238E27FC236}">
                <a16:creationId xmlns:a16="http://schemas.microsoft.com/office/drawing/2014/main" id="{AEE86590-C4A5-D9F0-A8CF-9082AAEFA51C}"/>
              </a:ext>
            </a:extLst>
          </p:cNvPr>
          <p:cNvSpPr/>
          <p:nvPr/>
        </p:nvSpPr>
        <p:spPr>
          <a:xfrm>
            <a:off x="4279683" y="6087861"/>
            <a:ext cx="296141" cy="296450"/>
          </a:xfrm>
          <a:prstGeom prst="flowChartDecisi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lowchart: Decision 11">
            <a:extLst>
              <a:ext uri="{FF2B5EF4-FFF2-40B4-BE49-F238E27FC236}">
                <a16:creationId xmlns:a16="http://schemas.microsoft.com/office/drawing/2014/main" id="{C4BF288B-2158-E487-F546-EA8CE65BDE9D}"/>
              </a:ext>
            </a:extLst>
          </p:cNvPr>
          <p:cNvSpPr/>
          <p:nvPr/>
        </p:nvSpPr>
        <p:spPr>
          <a:xfrm>
            <a:off x="11536664" y="1148522"/>
            <a:ext cx="296141" cy="296450"/>
          </a:xfrm>
          <a:prstGeom prst="flowChartDecisi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E8249F6-A2D1-4FAC-77BB-29D2A8B8154F}"/>
              </a:ext>
            </a:extLst>
          </p:cNvPr>
          <p:cNvSpPr txBox="1"/>
          <p:nvPr/>
        </p:nvSpPr>
        <p:spPr>
          <a:xfrm>
            <a:off x="11220291" y="1167388"/>
            <a:ext cx="9005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Calibri" panose="020F0502020204030204"/>
                <a:ea typeface="+mn-ea"/>
                <a:cs typeface="Calibri"/>
              </a:rPr>
              <a:t>End MVP</a:t>
            </a: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14" name="Flowchart: Decision 13">
            <a:extLst>
              <a:ext uri="{FF2B5EF4-FFF2-40B4-BE49-F238E27FC236}">
                <a16:creationId xmlns:a16="http://schemas.microsoft.com/office/drawing/2014/main" id="{3F666A7E-647A-CFF2-A0A9-D3D7369B1A06}"/>
              </a:ext>
            </a:extLst>
          </p:cNvPr>
          <p:cNvSpPr/>
          <p:nvPr/>
        </p:nvSpPr>
        <p:spPr>
          <a:xfrm>
            <a:off x="7697652" y="1148522"/>
            <a:ext cx="296141" cy="296450"/>
          </a:xfrm>
          <a:prstGeom prst="flowChartDecisi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208FFA4-9A55-59D9-ECCD-F91173A7842E}"/>
              </a:ext>
            </a:extLst>
          </p:cNvPr>
          <p:cNvSpPr txBox="1"/>
          <p:nvPr/>
        </p:nvSpPr>
        <p:spPr>
          <a:xfrm>
            <a:off x="7387373" y="1141317"/>
            <a:ext cx="90054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Calibri" panose="020F0502020204030204"/>
                <a:ea typeface="+mn-ea"/>
                <a:cs typeface="Calibri"/>
              </a:rPr>
              <a:t>    End Pre-MVP</a:t>
            </a: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17" name="Rectangle 16">
            <a:extLst>
              <a:ext uri="{FF2B5EF4-FFF2-40B4-BE49-F238E27FC236}">
                <a16:creationId xmlns:a16="http://schemas.microsoft.com/office/drawing/2014/main" id="{1D45325A-8F18-D002-884C-12439AC7308C}"/>
              </a:ext>
            </a:extLst>
          </p:cNvPr>
          <p:cNvSpPr/>
          <p:nvPr/>
        </p:nvSpPr>
        <p:spPr>
          <a:xfrm>
            <a:off x="2666175" y="1716679"/>
            <a:ext cx="2543547" cy="161955"/>
          </a:xfrm>
          <a:prstGeom prst="rect">
            <a:avLst/>
          </a:prstGeom>
          <a:solidFill>
            <a:srgbClr val="882345"/>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Create user engagement / testing approach</a:t>
            </a:r>
          </a:p>
        </p:txBody>
      </p:sp>
      <p:sp>
        <p:nvSpPr>
          <p:cNvPr id="18" name="Rectangle 17">
            <a:extLst>
              <a:ext uri="{FF2B5EF4-FFF2-40B4-BE49-F238E27FC236}">
                <a16:creationId xmlns:a16="http://schemas.microsoft.com/office/drawing/2014/main" id="{BD258A2F-B009-AA0E-8AAA-D34F999670C2}"/>
              </a:ext>
            </a:extLst>
          </p:cNvPr>
          <p:cNvSpPr/>
          <p:nvPr/>
        </p:nvSpPr>
        <p:spPr>
          <a:xfrm>
            <a:off x="7845722" y="2812545"/>
            <a:ext cx="1281639" cy="330908"/>
          </a:xfrm>
          <a:prstGeom prst="rect">
            <a:avLst/>
          </a:prstGeom>
          <a:solidFill>
            <a:srgbClr val="B06F00"/>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a:ea typeface="+mn-ea"/>
                <a:cs typeface="Arial"/>
              </a:rPr>
              <a:t>Performance testing</a:t>
            </a:r>
          </a:p>
        </p:txBody>
      </p:sp>
      <p:sp>
        <p:nvSpPr>
          <p:cNvPr id="19" name="Rectangle 18">
            <a:extLst>
              <a:ext uri="{FF2B5EF4-FFF2-40B4-BE49-F238E27FC236}">
                <a16:creationId xmlns:a16="http://schemas.microsoft.com/office/drawing/2014/main" id="{A0ED7617-419E-4FBC-E29E-D28AD1C76647}"/>
              </a:ext>
            </a:extLst>
          </p:cNvPr>
          <p:cNvSpPr/>
          <p:nvPr/>
        </p:nvSpPr>
        <p:spPr>
          <a:xfrm>
            <a:off x="7060867" y="3470150"/>
            <a:ext cx="1993331" cy="261689"/>
          </a:xfrm>
          <a:prstGeom prst="rect">
            <a:avLst/>
          </a:prstGeom>
          <a:solidFill>
            <a:srgbClr val="B06F00"/>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Add users to Active directory for testing and iterate functionality based on the feedback</a:t>
            </a:r>
          </a:p>
        </p:txBody>
      </p:sp>
      <p:sp>
        <p:nvSpPr>
          <p:cNvPr id="21" name="Rectangle 20">
            <a:extLst>
              <a:ext uri="{FF2B5EF4-FFF2-40B4-BE49-F238E27FC236}">
                <a16:creationId xmlns:a16="http://schemas.microsoft.com/office/drawing/2014/main" id="{AE3D9622-2B9A-7F90-E765-E0BD297F0EC8}"/>
              </a:ext>
            </a:extLst>
          </p:cNvPr>
          <p:cNvSpPr/>
          <p:nvPr/>
        </p:nvSpPr>
        <p:spPr>
          <a:xfrm>
            <a:off x="3939723" y="2815313"/>
            <a:ext cx="3285222" cy="330909"/>
          </a:xfrm>
          <a:prstGeom prst="rect">
            <a:avLst/>
          </a:prstGeom>
          <a:solidFill>
            <a:srgbClr val="B06F00"/>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a:ea typeface="+mn-ea"/>
                <a:cs typeface="Arial"/>
              </a:rPr>
              <a:t>Preparation and implementation of infrastructure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a:ea typeface="+mn-ea"/>
                <a:cs typeface="Arial"/>
              </a:rPr>
              <a:t>for performance testing and production</a:t>
            </a:r>
          </a:p>
        </p:txBody>
      </p:sp>
      <p:sp>
        <p:nvSpPr>
          <p:cNvPr id="20" name="Rectangle 19">
            <a:extLst>
              <a:ext uri="{FF2B5EF4-FFF2-40B4-BE49-F238E27FC236}">
                <a16:creationId xmlns:a16="http://schemas.microsoft.com/office/drawing/2014/main" id="{18B63D94-391A-919D-14E8-C6BE04BE09C9}"/>
              </a:ext>
            </a:extLst>
          </p:cNvPr>
          <p:cNvSpPr/>
          <p:nvPr/>
        </p:nvSpPr>
        <p:spPr>
          <a:xfrm>
            <a:off x="5228855" y="1716679"/>
            <a:ext cx="2617862" cy="163349"/>
          </a:xfrm>
          <a:prstGeom prst="rect">
            <a:avLst/>
          </a:prstGeom>
          <a:solidFill>
            <a:srgbClr val="882345"/>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a:ea typeface="+mn-ea"/>
                <a:cs typeface="Arial"/>
              </a:rPr>
              <a:t>Training material for Private Beta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866CAE1-577F-6AB1-F8C2-43A9A6BF7939}"/>
              </a:ext>
            </a:extLst>
          </p:cNvPr>
          <p:cNvSpPr/>
          <p:nvPr/>
        </p:nvSpPr>
        <p:spPr>
          <a:xfrm>
            <a:off x="2657403" y="2534730"/>
            <a:ext cx="2512180" cy="224296"/>
          </a:xfrm>
          <a:prstGeom prst="rect">
            <a:avLst/>
          </a:prstGeom>
          <a:solidFill>
            <a:srgbClr val="B06F00"/>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Implement redirection with the help of CGI (like Polaris)</a:t>
            </a:r>
          </a:p>
        </p:txBody>
      </p:sp>
      <p:sp>
        <p:nvSpPr>
          <p:cNvPr id="29" name="Rectangle 28">
            <a:extLst>
              <a:ext uri="{FF2B5EF4-FFF2-40B4-BE49-F238E27FC236}">
                <a16:creationId xmlns:a16="http://schemas.microsoft.com/office/drawing/2014/main" id="{FC8EC28A-5FB5-837C-7000-48BC0D781A99}"/>
              </a:ext>
            </a:extLst>
          </p:cNvPr>
          <p:cNvSpPr/>
          <p:nvPr/>
        </p:nvSpPr>
        <p:spPr>
          <a:xfrm>
            <a:off x="1379896" y="2050623"/>
            <a:ext cx="10293559" cy="177597"/>
          </a:xfrm>
          <a:prstGeom prst="rect">
            <a:avLst/>
          </a:prstGeom>
          <a:solidFill>
            <a:srgbClr val="00747A"/>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a:ea typeface="+mn-ea"/>
                <a:cs typeface="Arial"/>
              </a:rPr>
              <a:t>Iterative UX/UI design (Figma)</a:t>
            </a:r>
          </a:p>
        </p:txBody>
      </p:sp>
      <p:sp>
        <p:nvSpPr>
          <p:cNvPr id="30" name="Rectangle 29">
            <a:extLst>
              <a:ext uri="{FF2B5EF4-FFF2-40B4-BE49-F238E27FC236}">
                <a16:creationId xmlns:a16="http://schemas.microsoft.com/office/drawing/2014/main" id="{1F6A0864-712E-7F59-9FE0-80542D542AD2}"/>
              </a:ext>
            </a:extLst>
          </p:cNvPr>
          <p:cNvSpPr/>
          <p:nvPr/>
        </p:nvSpPr>
        <p:spPr>
          <a:xfrm>
            <a:off x="1810496" y="2337659"/>
            <a:ext cx="8602836" cy="166491"/>
          </a:xfrm>
          <a:prstGeom prst="rect">
            <a:avLst/>
          </a:prstGeom>
          <a:solidFill>
            <a:srgbClr val="B06F00"/>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Develop and harden the code for MVP  (DDEI and </a:t>
            </a:r>
            <a:r>
              <a:rPr kumimoji="0" lang="en-GB" sz="7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rPr>
              <a:t>Outsystems</a:t>
            </a:r>
            <a:r>
              <a:rPr kumimoji="0" lang="en-GB" sz="7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t>
            </a:r>
          </a:p>
        </p:txBody>
      </p:sp>
      <p:sp>
        <p:nvSpPr>
          <p:cNvPr id="32" name="Flowchart: Decision 31">
            <a:extLst>
              <a:ext uri="{FF2B5EF4-FFF2-40B4-BE49-F238E27FC236}">
                <a16:creationId xmlns:a16="http://schemas.microsoft.com/office/drawing/2014/main" id="{B1967B61-13BB-6FAF-1479-3C0F8CEADD14}"/>
              </a:ext>
            </a:extLst>
          </p:cNvPr>
          <p:cNvSpPr/>
          <p:nvPr/>
        </p:nvSpPr>
        <p:spPr>
          <a:xfrm>
            <a:off x="8920781" y="3142180"/>
            <a:ext cx="296141" cy="296450"/>
          </a:xfrm>
          <a:prstGeom prst="flowChartDecisi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E49ABDB4-A23A-016A-5328-1E264012B620}"/>
              </a:ext>
            </a:extLst>
          </p:cNvPr>
          <p:cNvSpPr txBox="1"/>
          <p:nvPr/>
        </p:nvSpPr>
        <p:spPr>
          <a:xfrm>
            <a:off x="8536483" y="3119446"/>
            <a:ext cx="11407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Calibri" panose="020F0502020204030204"/>
                <a:ea typeface="+mn-ea"/>
                <a:cs typeface="Calibri"/>
              </a:rPr>
              <a:t>Production code deployment</a:t>
            </a: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51" name="Rectangle 50">
            <a:extLst>
              <a:ext uri="{FF2B5EF4-FFF2-40B4-BE49-F238E27FC236}">
                <a16:creationId xmlns:a16="http://schemas.microsoft.com/office/drawing/2014/main" id="{E8474AA4-2B7E-0318-C537-444A6A103E60}"/>
              </a:ext>
            </a:extLst>
          </p:cNvPr>
          <p:cNvSpPr/>
          <p:nvPr/>
        </p:nvSpPr>
        <p:spPr>
          <a:xfrm>
            <a:off x="9766262" y="3456156"/>
            <a:ext cx="1905740" cy="261689"/>
          </a:xfrm>
          <a:prstGeom prst="rect">
            <a:avLst/>
          </a:prstGeom>
          <a:solidFill>
            <a:srgbClr val="B06F00"/>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Bug fix and harden the infra &amp; code</a:t>
            </a:r>
          </a:p>
        </p:txBody>
      </p:sp>
      <p:sp>
        <p:nvSpPr>
          <p:cNvPr id="5" name="Rectangle 4">
            <a:extLst>
              <a:ext uri="{FF2B5EF4-FFF2-40B4-BE49-F238E27FC236}">
                <a16:creationId xmlns:a16="http://schemas.microsoft.com/office/drawing/2014/main" id="{EB82C7B0-5B60-956E-C001-89BF956FD69E}"/>
              </a:ext>
            </a:extLst>
          </p:cNvPr>
          <p:cNvSpPr/>
          <p:nvPr/>
        </p:nvSpPr>
        <p:spPr>
          <a:xfrm>
            <a:off x="460489" y="6059797"/>
            <a:ext cx="865809" cy="368097"/>
          </a:xfrm>
          <a:prstGeom prst="rect">
            <a:avLst/>
          </a:prstGeom>
          <a:solidFill>
            <a:srgbClr val="00747A"/>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0" cap="none" spc="0" normalizeH="0" baseline="0" noProof="0">
                <a:ln>
                  <a:noFill/>
                </a:ln>
                <a:solidFill>
                  <a:srgbClr val="FFFFFF"/>
                </a:solidFill>
                <a:effectLst/>
                <a:uLnTx/>
                <a:uFillTx/>
                <a:latin typeface="Arial"/>
                <a:ea typeface="+mn-ea"/>
                <a:cs typeface="Arial"/>
              </a:rPr>
              <a:t>UX/UI Design</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10" name="Rectangle 9">
            <a:extLst>
              <a:ext uri="{FF2B5EF4-FFF2-40B4-BE49-F238E27FC236}">
                <a16:creationId xmlns:a16="http://schemas.microsoft.com/office/drawing/2014/main" id="{AB5FBC51-B5A0-179C-79A6-EFB0267AE7E8}"/>
              </a:ext>
            </a:extLst>
          </p:cNvPr>
          <p:cNvSpPr/>
          <p:nvPr/>
        </p:nvSpPr>
        <p:spPr>
          <a:xfrm>
            <a:off x="497260" y="3872130"/>
            <a:ext cx="823267" cy="1743101"/>
          </a:xfrm>
          <a:prstGeom prst="rect">
            <a:avLst/>
          </a:prstGeom>
          <a:solidFill>
            <a:schemeClr val="accent4"/>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000000"/>
                </a:solidFill>
                <a:effectLst/>
                <a:uLnTx/>
                <a:uFillTx/>
                <a:latin typeface="Arial"/>
                <a:ea typeface="+mn-ea"/>
                <a:cs typeface="Arial"/>
              </a:rPr>
              <a:t>User engagement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2F8E2F65-9FB8-B713-C414-DD7002135D35}"/>
              </a:ext>
            </a:extLst>
          </p:cNvPr>
          <p:cNvSpPr/>
          <p:nvPr/>
        </p:nvSpPr>
        <p:spPr>
          <a:xfrm>
            <a:off x="3945117" y="3875958"/>
            <a:ext cx="5109081" cy="3736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1" i="0" u="none" strike="noStrike" kern="0" cap="none" spc="0" normalizeH="0" baseline="0" noProof="0">
                <a:ln>
                  <a:noFill/>
                </a:ln>
                <a:solidFill>
                  <a:srgbClr val="000000"/>
                </a:solidFill>
                <a:effectLst/>
                <a:uLnTx/>
                <a:uFillTx/>
                <a:latin typeface="Arial"/>
                <a:ea typeface="+mn-ea"/>
                <a:cs typeface="Arial"/>
              </a:rPr>
              <a:t>Iterative/ ad-hoc design testing in Figma </a:t>
            </a:r>
            <a:br>
              <a:rPr kumimoji="0" lang="en-GB" sz="700" b="0" i="0" u="none" strike="noStrike" kern="0" cap="none" spc="0" normalizeH="0" baseline="0" noProof="0">
                <a:ln>
                  <a:noFill/>
                </a:ln>
                <a:solidFill>
                  <a:prstClr val="black"/>
                </a:solidFill>
                <a:effectLst/>
                <a:uLnTx/>
                <a:uFillTx/>
                <a:latin typeface="Arial"/>
                <a:ea typeface="+mn-ea"/>
                <a:cs typeface="Arial"/>
              </a:rPr>
            </a:br>
            <a:r>
              <a:rPr kumimoji="0" lang="en-GB" sz="700" b="0" i="0" u="none" strike="noStrike" kern="0" cap="none" spc="0" normalizeH="0" baseline="0" noProof="0">
                <a:ln>
                  <a:noFill/>
                </a:ln>
                <a:solidFill>
                  <a:srgbClr val="000000"/>
                </a:solidFill>
                <a:effectLst/>
                <a:uLnTx/>
                <a:uFillTx/>
                <a:latin typeface="Arial"/>
                <a:ea typeface="+mn-ea"/>
                <a:cs typeface="Arial"/>
              </a:rPr>
              <a:t>Users: Existing 12 Alpha end-users </a:t>
            </a:r>
            <a:endParaRPr kumimoji="0" lang="en-GB" sz="700" b="0" i="0" u="none" strike="noStrike" kern="0" cap="none" spc="0" normalizeH="0" baseline="0" noProof="0">
              <a:ln>
                <a:noFill/>
              </a:ln>
              <a:solidFill>
                <a:prstClr val="black"/>
              </a:solidFill>
              <a:effectLst/>
              <a:uLnTx/>
              <a:uFillTx/>
              <a:latin typeface="Arial"/>
              <a:ea typeface="+mn-ea"/>
              <a:cs typeface="Arial"/>
            </a:endParaRPr>
          </a:p>
        </p:txBody>
      </p:sp>
      <p:sp>
        <p:nvSpPr>
          <p:cNvPr id="27" name="Rectangle 26">
            <a:extLst>
              <a:ext uri="{FF2B5EF4-FFF2-40B4-BE49-F238E27FC236}">
                <a16:creationId xmlns:a16="http://schemas.microsoft.com/office/drawing/2014/main" id="{B4FAFE7E-03A4-FCF1-9C83-DD417AC31C39}"/>
              </a:ext>
            </a:extLst>
          </p:cNvPr>
          <p:cNvSpPr/>
          <p:nvPr/>
        </p:nvSpPr>
        <p:spPr>
          <a:xfrm>
            <a:off x="9126419" y="3875957"/>
            <a:ext cx="2549712" cy="1288883"/>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700" b="1" i="0" u="none" strike="noStrike" kern="0" cap="none" spc="0" normalizeH="0" baseline="0" noProof="0">
                <a:ln>
                  <a:noFill/>
                </a:ln>
                <a:solidFill>
                  <a:srgbClr val="000000"/>
                </a:solidFill>
                <a:effectLst/>
                <a:uLnTx/>
                <a:uFillTx/>
                <a:latin typeface="Arial"/>
                <a:ea typeface="+mn-ea"/>
                <a:cs typeface="Arial"/>
              </a:rPr>
              <a:t>OAT testing in Production for end-users</a:t>
            </a:r>
            <a:br>
              <a:rPr kumimoji="0" lang="en-GB" sz="700" b="1" i="0" u="none" strike="noStrike" kern="0" cap="none" spc="0" normalizeH="0" baseline="0" noProof="0">
                <a:ln>
                  <a:noFill/>
                </a:ln>
                <a:solidFill>
                  <a:prstClr val="black"/>
                </a:solidFill>
                <a:effectLst/>
                <a:uLnTx/>
                <a:uFillTx/>
                <a:latin typeface="Arial"/>
                <a:ea typeface="+mn-ea"/>
                <a:cs typeface="Arial"/>
              </a:rPr>
            </a:br>
            <a:br>
              <a:rPr kumimoji="0" lang="en-GB" sz="700" b="0" i="0" u="none" strike="noStrike" kern="0" cap="none" spc="0" normalizeH="0" baseline="0" noProof="0">
                <a:ln>
                  <a:noFill/>
                </a:ln>
                <a:solidFill>
                  <a:prstClr val="black"/>
                </a:solidFill>
                <a:effectLst/>
                <a:uLnTx/>
                <a:uFillTx/>
                <a:latin typeface="Arial"/>
                <a:ea typeface="+mn-ea"/>
                <a:cs typeface="Arial"/>
              </a:rPr>
            </a:br>
            <a:r>
              <a:rPr kumimoji="0" lang="en-GB" sz="700" b="0" i="0" u="none" strike="noStrike" kern="0" cap="none" spc="0" normalizeH="0" baseline="0" noProof="0">
                <a:ln>
                  <a:noFill/>
                </a:ln>
                <a:solidFill>
                  <a:prstClr val="black"/>
                </a:solidFill>
                <a:effectLst/>
                <a:uLnTx/>
                <a:uFillTx/>
                <a:latin typeface="Arial"/>
                <a:ea typeface="+mn-ea"/>
                <a:cs typeface="Arial"/>
              </a:rPr>
              <a:t>Users: 5 end-users (one per each role) from Yorkshire &amp; Humberside Area</a:t>
            </a:r>
          </a:p>
        </p:txBody>
      </p:sp>
      <p:sp>
        <p:nvSpPr>
          <p:cNvPr id="31" name="Rectangle 30">
            <a:extLst>
              <a:ext uri="{FF2B5EF4-FFF2-40B4-BE49-F238E27FC236}">
                <a16:creationId xmlns:a16="http://schemas.microsoft.com/office/drawing/2014/main" id="{AFEDDA53-D67C-99E3-D495-94FB970CF2C2}"/>
              </a:ext>
            </a:extLst>
          </p:cNvPr>
          <p:cNvSpPr/>
          <p:nvPr/>
        </p:nvSpPr>
        <p:spPr>
          <a:xfrm>
            <a:off x="6541393" y="4300919"/>
            <a:ext cx="2512805" cy="863629"/>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700" b="1" i="0" u="none" strike="noStrike" kern="0" cap="none" spc="0" normalizeH="0" baseline="0" noProof="0">
                <a:ln>
                  <a:noFill/>
                </a:ln>
                <a:solidFill>
                  <a:prstClr val="black"/>
                </a:solidFill>
                <a:effectLst/>
                <a:uLnTx/>
                <a:uFillTx/>
                <a:latin typeface="Arial"/>
                <a:ea typeface="+mn-ea"/>
                <a:cs typeface="Arial"/>
              </a:rPr>
              <a:t>UAT (CIN3/4)  for internal users</a:t>
            </a:r>
            <a:br>
              <a:rPr kumimoji="0" lang="en-GB" sz="700" b="1" i="0" u="none" strike="noStrike" kern="0" cap="none" spc="0" normalizeH="0" baseline="0" noProof="0">
                <a:ln>
                  <a:noFill/>
                </a:ln>
                <a:solidFill>
                  <a:prstClr val="black"/>
                </a:solidFill>
                <a:effectLst/>
                <a:uLnTx/>
                <a:uFillTx/>
                <a:latin typeface="Arial"/>
                <a:ea typeface="+mn-ea"/>
                <a:cs typeface="Arial"/>
              </a:rPr>
            </a:br>
            <a:br>
              <a:rPr kumimoji="0" lang="en-GB" sz="700" b="1" i="0" u="none" strike="noStrike" kern="0" cap="none" spc="0" normalizeH="0" baseline="0" noProof="0">
                <a:ln>
                  <a:noFill/>
                </a:ln>
                <a:solidFill>
                  <a:prstClr val="black"/>
                </a:solidFill>
                <a:effectLst/>
                <a:uLnTx/>
                <a:uFillTx/>
                <a:latin typeface="Arial"/>
                <a:ea typeface="+mn-ea"/>
                <a:cs typeface="Arial"/>
              </a:rPr>
            </a:br>
            <a:r>
              <a:rPr kumimoji="0" lang="en-GB" sz="700" b="0" i="0" u="none" strike="noStrike" kern="0" cap="none" spc="0" normalizeH="0" baseline="0" noProof="0">
                <a:ln>
                  <a:noFill/>
                </a:ln>
                <a:solidFill>
                  <a:prstClr val="black"/>
                </a:solidFill>
                <a:effectLst/>
                <a:uLnTx/>
                <a:uFillTx/>
                <a:latin typeface="Arial"/>
                <a:ea typeface="+mn-ea"/>
                <a:cs typeface="Arial"/>
              </a:rPr>
              <a:t>Users: </a:t>
            </a:r>
            <a:br>
              <a:rPr kumimoji="0" lang="en-GB" sz="700" b="0" i="0" u="none" strike="noStrike" kern="0" cap="none" spc="0" normalizeH="0" baseline="0" noProof="0">
                <a:ln>
                  <a:noFill/>
                </a:ln>
                <a:solidFill>
                  <a:prstClr val="black"/>
                </a:solidFill>
                <a:effectLst/>
                <a:uLnTx/>
                <a:uFillTx/>
                <a:latin typeface="Arial"/>
                <a:ea typeface="+mn-ea"/>
                <a:cs typeface="Arial"/>
              </a:rPr>
            </a:br>
            <a:r>
              <a:rPr kumimoji="0" lang="en-GB" sz="700" b="0" i="0" u="none" strike="noStrike" kern="0" cap="none" spc="0" normalizeH="0" baseline="0" noProof="0">
                <a:ln>
                  <a:noFill/>
                </a:ln>
                <a:solidFill>
                  <a:prstClr val="black"/>
                </a:solidFill>
                <a:effectLst/>
                <a:uLnTx/>
                <a:uFillTx/>
                <a:latin typeface="Arial"/>
                <a:ea typeface="+mn-ea"/>
                <a:cs typeface="Arial"/>
              </a:rPr>
              <a:t>- HQ/DID/ OPTU</a:t>
            </a:r>
            <a:br>
              <a:rPr kumimoji="0" lang="en-GB" sz="700" b="0" i="0" u="none" strike="noStrike" kern="0" cap="none" spc="0" normalizeH="0" baseline="0" noProof="0">
                <a:ln>
                  <a:noFill/>
                </a:ln>
                <a:solidFill>
                  <a:prstClr val="black"/>
                </a:solidFill>
                <a:effectLst/>
                <a:uLnTx/>
                <a:uFillTx/>
                <a:latin typeface="Arial"/>
                <a:ea typeface="+mn-ea"/>
                <a:cs typeface="Arial"/>
              </a:rPr>
            </a:br>
            <a:r>
              <a:rPr kumimoji="0" lang="en-GB" sz="700" b="0" i="0" u="none" strike="noStrike" kern="0" cap="none" spc="0" normalizeH="0" baseline="0" noProof="0">
                <a:ln>
                  <a:noFill/>
                </a:ln>
                <a:solidFill>
                  <a:prstClr val="black"/>
                </a:solidFill>
                <a:effectLst/>
                <a:uLnTx/>
                <a:uFillTx/>
                <a:latin typeface="Arial"/>
                <a:ea typeface="+mn-ea"/>
                <a:cs typeface="Arial"/>
              </a:rPr>
              <a:t>- WM team</a:t>
            </a:r>
            <a:br>
              <a:rPr kumimoji="0" lang="en-GB" sz="700" b="0" i="0" u="none" strike="noStrike" kern="0" cap="none" spc="0" normalizeH="0" baseline="0" noProof="0">
                <a:ln>
                  <a:noFill/>
                </a:ln>
                <a:solidFill>
                  <a:prstClr val="black"/>
                </a:solidFill>
                <a:effectLst/>
                <a:uLnTx/>
                <a:uFillTx/>
                <a:latin typeface="Arial"/>
                <a:ea typeface="+mn-ea"/>
                <a:cs typeface="Arial"/>
              </a:rPr>
            </a:br>
            <a:r>
              <a:rPr kumimoji="0" lang="en-GB" sz="700" b="0" i="0" u="none" strike="noStrike" kern="0" cap="none" spc="0" normalizeH="0" baseline="0" noProof="0">
                <a:ln>
                  <a:noFill/>
                </a:ln>
                <a:solidFill>
                  <a:prstClr val="black"/>
                </a:solidFill>
                <a:effectLst/>
                <a:uLnTx/>
                <a:uFillTx/>
                <a:latin typeface="Arial"/>
                <a:ea typeface="+mn-ea"/>
                <a:cs typeface="Arial"/>
              </a:rPr>
              <a:t>- Accessibility team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grpSp>
        <p:nvGrpSpPr>
          <p:cNvPr id="35" name="Group 34">
            <a:extLst>
              <a:ext uri="{FF2B5EF4-FFF2-40B4-BE49-F238E27FC236}">
                <a16:creationId xmlns:a16="http://schemas.microsoft.com/office/drawing/2014/main" id="{17759D37-04BA-16D4-51E5-D70961D932AF}"/>
              </a:ext>
            </a:extLst>
          </p:cNvPr>
          <p:cNvGrpSpPr/>
          <p:nvPr/>
        </p:nvGrpSpPr>
        <p:grpSpPr>
          <a:xfrm>
            <a:off x="4741990" y="3413773"/>
            <a:ext cx="979114" cy="400110"/>
            <a:chOff x="4728717" y="4699112"/>
            <a:chExt cx="979114" cy="400110"/>
          </a:xfrm>
        </p:grpSpPr>
        <p:sp>
          <p:nvSpPr>
            <p:cNvPr id="48" name="Flowchart: Decision 47">
              <a:extLst>
                <a:ext uri="{FF2B5EF4-FFF2-40B4-BE49-F238E27FC236}">
                  <a16:creationId xmlns:a16="http://schemas.microsoft.com/office/drawing/2014/main" id="{9776EA54-9F35-B770-1138-EA625EF4909D}"/>
                </a:ext>
              </a:extLst>
            </p:cNvPr>
            <p:cNvSpPr/>
            <p:nvPr/>
          </p:nvSpPr>
          <p:spPr>
            <a:xfrm flipV="1">
              <a:off x="5078683" y="4725060"/>
              <a:ext cx="296141" cy="361537"/>
            </a:xfrm>
            <a:prstGeom prst="flowChartDecisi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90C01F27-7E8D-3739-98AA-5BCAFE622D7E}"/>
                </a:ext>
              </a:extLst>
            </p:cNvPr>
            <p:cNvSpPr txBox="1"/>
            <p:nvPr/>
          </p:nvSpPr>
          <p:spPr>
            <a:xfrm>
              <a:off x="4728717" y="4699112"/>
              <a:ext cx="9791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Calibri" panose="020F0502020204030204"/>
                  <a:ea typeface="+mn-ea"/>
                  <a:cs typeface="Calibri"/>
                </a:rPr>
                <a:t>Production infra complete</a:t>
              </a: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sp>
        <p:nvSpPr>
          <p:cNvPr id="34" name="Rectangle 33">
            <a:extLst>
              <a:ext uri="{FF2B5EF4-FFF2-40B4-BE49-F238E27FC236}">
                <a16:creationId xmlns:a16="http://schemas.microsoft.com/office/drawing/2014/main" id="{35EA04A7-6E34-B319-F59B-9CE29F482272}"/>
              </a:ext>
            </a:extLst>
          </p:cNvPr>
          <p:cNvSpPr/>
          <p:nvPr/>
        </p:nvSpPr>
        <p:spPr>
          <a:xfrm>
            <a:off x="6538971" y="3222437"/>
            <a:ext cx="1281639" cy="201589"/>
          </a:xfrm>
          <a:prstGeom prst="rect">
            <a:avLst/>
          </a:prstGeom>
          <a:solidFill>
            <a:srgbClr val="B06F00"/>
          </a:solidFill>
          <a:ln w="12700" cap="flat" cmpd="sng" algn="ctr">
            <a:noFill/>
            <a:prstDash val="solid"/>
            <a:miter lim="800000"/>
          </a:ln>
          <a:effectLst/>
        </p:spPr>
        <p:txBody>
          <a:bodyPr rot="0" spcFirstLastPara="0" vertOverflow="overflow" horzOverflow="overflow" vert="horz" wrap="square" lIns="108000" tIns="144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7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Remedial work from ITHC</a:t>
            </a:r>
          </a:p>
        </p:txBody>
      </p:sp>
    </p:spTree>
    <p:extLst>
      <p:ext uri="{BB962C8B-B14F-4D97-AF65-F5344CB8AC3E}">
        <p14:creationId xmlns:p14="http://schemas.microsoft.com/office/powerpoint/2010/main" val="1042041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08C02-90DF-9E33-AB17-6F0F80044BF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EED707A-ECB0-A5B9-D9AC-71F54587F4E9}"/>
              </a:ext>
            </a:extLst>
          </p:cNvPr>
          <p:cNvSpPr txBox="1"/>
          <p:nvPr/>
        </p:nvSpPr>
        <p:spPr>
          <a:xfrm>
            <a:off x="676265" y="417897"/>
            <a:ext cx="326967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Beta testing approach</a:t>
            </a: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cxnSp>
        <p:nvCxnSpPr>
          <p:cNvPr id="5" name="Straight Arrow Connector 4">
            <a:extLst>
              <a:ext uri="{FF2B5EF4-FFF2-40B4-BE49-F238E27FC236}">
                <a16:creationId xmlns:a16="http://schemas.microsoft.com/office/drawing/2014/main" id="{D791DE74-E9A2-5ECA-D9F2-5BA233C99192}"/>
              </a:ext>
            </a:extLst>
          </p:cNvPr>
          <p:cNvCxnSpPr/>
          <p:nvPr/>
        </p:nvCxnSpPr>
        <p:spPr>
          <a:xfrm flipV="1">
            <a:off x="742511" y="779586"/>
            <a:ext cx="10474798" cy="2892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B593FCD2-FF85-8C61-7DDC-6EED4573822B}"/>
              </a:ext>
            </a:extLst>
          </p:cNvPr>
          <p:cNvGraphicFramePr>
            <a:graphicFrameLocks noGrp="1"/>
          </p:cNvGraphicFramePr>
          <p:nvPr/>
        </p:nvGraphicFramePr>
        <p:xfrm>
          <a:off x="741680" y="878684"/>
          <a:ext cx="11023839" cy="5105400"/>
        </p:xfrm>
        <a:graphic>
          <a:graphicData uri="http://schemas.openxmlformats.org/drawingml/2006/table">
            <a:tbl>
              <a:tblPr firstRow="1" bandRow="1">
                <a:tableStyleId>{5C22544A-7EE6-4342-B048-85BDC9FD1C3A}</a:tableStyleId>
              </a:tblPr>
              <a:tblGrid>
                <a:gridCol w="2111071">
                  <a:extLst>
                    <a:ext uri="{9D8B030D-6E8A-4147-A177-3AD203B41FA5}">
                      <a16:colId xmlns:a16="http://schemas.microsoft.com/office/drawing/2014/main" val="2867582989"/>
                    </a:ext>
                  </a:extLst>
                </a:gridCol>
                <a:gridCol w="1378191">
                  <a:extLst>
                    <a:ext uri="{9D8B030D-6E8A-4147-A177-3AD203B41FA5}">
                      <a16:colId xmlns:a16="http://schemas.microsoft.com/office/drawing/2014/main" val="86633507"/>
                    </a:ext>
                  </a:extLst>
                </a:gridCol>
                <a:gridCol w="2659168">
                  <a:extLst>
                    <a:ext uri="{9D8B030D-6E8A-4147-A177-3AD203B41FA5}">
                      <a16:colId xmlns:a16="http://schemas.microsoft.com/office/drawing/2014/main" val="1096108554"/>
                    </a:ext>
                  </a:extLst>
                </a:gridCol>
                <a:gridCol w="2239672">
                  <a:extLst>
                    <a:ext uri="{9D8B030D-6E8A-4147-A177-3AD203B41FA5}">
                      <a16:colId xmlns:a16="http://schemas.microsoft.com/office/drawing/2014/main" val="2859300944"/>
                    </a:ext>
                  </a:extLst>
                </a:gridCol>
                <a:gridCol w="1681422">
                  <a:extLst>
                    <a:ext uri="{9D8B030D-6E8A-4147-A177-3AD203B41FA5}">
                      <a16:colId xmlns:a16="http://schemas.microsoft.com/office/drawing/2014/main" val="2865669801"/>
                    </a:ext>
                  </a:extLst>
                </a:gridCol>
                <a:gridCol w="954315">
                  <a:extLst>
                    <a:ext uri="{9D8B030D-6E8A-4147-A177-3AD203B41FA5}">
                      <a16:colId xmlns:a16="http://schemas.microsoft.com/office/drawing/2014/main" val="1041941592"/>
                    </a:ext>
                  </a:extLst>
                </a:gridCol>
              </a:tblGrid>
              <a:tr h="254976">
                <a:tc>
                  <a:txBody>
                    <a:bodyPr/>
                    <a:lstStyle/>
                    <a:p>
                      <a:pPr lvl="0">
                        <a:buNone/>
                      </a:pPr>
                      <a:r>
                        <a:rPr lang="en-GB" sz="1100"/>
                        <a:t>Phase</a:t>
                      </a:r>
                    </a:p>
                  </a:txBody>
                  <a:tcPr/>
                </a:tc>
                <a:tc>
                  <a:txBody>
                    <a:bodyPr/>
                    <a:lstStyle/>
                    <a:p>
                      <a:pPr lvl="0">
                        <a:buNone/>
                      </a:pPr>
                      <a:r>
                        <a:rPr lang="en-GB" sz="1100"/>
                        <a:t>Users</a:t>
                      </a:r>
                    </a:p>
                  </a:txBody>
                  <a:tcPr/>
                </a:tc>
                <a:tc>
                  <a:txBody>
                    <a:bodyPr/>
                    <a:lstStyle/>
                    <a:p>
                      <a:pPr lvl="0">
                        <a:buNone/>
                      </a:pPr>
                      <a:r>
                        <a:rPr lang="en-GB" sz="1100"/>
                        <a:t>User profile</a:t>
                      </a:r>
                    </a:p>
                  </a:txBody>
                  <a:tcPr/>
                </a:tc>
                <a:tc>
                  <a:txBody>
                    <a:bodyPr/>
                    <a:lstStyle/>
                    <a:p>
                      <a:pPr lvl="0">
                        <a:buNone/>
                      </a:pPr>
                      <a:r>
                        <a:rPr lang="en-GB" sz="1100"/>
                        <a:t>Method</a:t>
                      </a:r>
                    </a:p>
                  </a:txBody>
                  <a:tcPr/>
                </a:tc>
                <a:tc>
                  <a:txBody>
                    <a:bodyPr/>
                    <a:lstStyle/>
                    <a:p>
                      <a:pPr lvl="0">
                        <a:buNone/>
                      </a:pPr>
                      <a:r>
                        <a:rPr lang="en-GB" sz="1100"/>
                        <a:t>Data collection</a:t>
                      </a:r>
                    </a:p>
                  </a:txBody>
                  <a:tcPr/>
                </a:tc>
                <a:tc>
                  <a:txBody>
                    <a:bodyPr/>
                    <a:lstStyle/>
                    <a:p>
                      <a:pPr lvl="0">
                        <a:buNone/>
                      </a:pPr>
                      <a:r>
                        <a:rPr lang="en-GB" sz="1100"/>
                        <a:t>Notes</a:t>
                      </a:r>
                    </a:p>
                  </a:txBody>
                  <a:tcPr/>
                </a:tc>
                <a:extLst>
                  <a:ext uri="{0D108BD9-81ED-4DB2-BD59-A6C34878D82A}">
                    <a16:rowId xmlns:a16="http://schemas.microsoft.com/office/drawing/2014/main" val="2954435108"/>
                  </a:ext>
                </a:extLst>
              </a:tr>
              <a:tr h="697726">
                <a:tc>
                  <a:txBody>
                    <a:bodyPr/>
                    <a:lstStyle/>
                    <a:p>
                      <a:pPr marL="0" lvl="1" indent="0" algn="l">
                        <a:lnSpc>
                          <a:spcPct val="100000"/>
                        </a:lnSpc>
                        <a:spcBef>
                          <a:spcPts val="0"/>
                        </a:spcBef>
                        <a:spcAft>
                          <a:spcPts val="0"/>
                        </a:spcAft>
                        <a:buNone/>
                      </a:pPr>
                      <a:r>
                        <a:rPr lang="en-GB" sz="1000" b="1" i="0" u="none" strike="noStrike" kern="1200" noProof="0">
                          <a:solidFill>
                            <a:srgbClr val="000000"/>
                          </a:solidFill>
                          <a:latin typeface="Calibri"/>
                          <a:ea typeface="+mn-ea"/>
                          <a:cs typeface="+mn-cs"/>
                        </a:rPr>
                        <a:t>Iterative Figma design testing</a:t>
                      </a:r>
                    </a:p>
                    <a:p>
                      <a:pPr marL="0" lvl="1" indent="0" algn="l">
                        <a:lnSpc>
                          <a:spcPct val="100000"/>
                        </a:lnSpc>
                        <a:spcBef>
                          <a:spcPts val="0"/>
                        </a:spcBef>
                        <a:spcAft>
                          <a:spcPts val="0"/>
                        </a:spcAft>
                        <a:buNone/>
                      </a:pPr>
                      <a:endParaRPr lang="en-GB" sz="1000" b="1" i="0" u="none" strike="noStrike" kern="1200" noProof="0">
                        <a:solidFill>
                          <a:srgbClr val="000000"/>
                        </a:solidFill>
                        <a:latin typeface="Calibri"/>
                        <a:ea typeface="+mn-ea"/>
                        <a:cs typeface="+mn-cs"/>
                      </a:endParaRPr>
                    </a:p>
                    <a:p>
                      <a:pPr marL="0" lvl="1" indent="0" algn="l">
                        <a:lnSpc>
                          <a:spcPct val="100000"/>
                        </a:lnSpc>
                        <a:spcBef>
                          <a:spcPts val="0"/>
                        </a:spcBef>
                        <a:spcAft>
                          <a:spcPts val="0"/>
                        </a:spcAft>
                        <a:buNone/>
                      </a:pPr>
                      <a:r>
                        <a:rPr lang="en-GB" sz="1000" b="1" i="1" u="none" strike="noStrike" kern="1200" noProof="0">
                          <a:solidFill>
                            <a:srgbClr val="000000"/>
                          </a:solidFill>
                          <a:latin typeface="Calibri"/>
                        </a:rPr>
                        <a:t>Purpose: </a:t>
                      </a:r>
                      <a:r>
                        <a:rPr lang="en-GB" sz="1000" b="0" i="1" u="none" strike="noStrike" kern="1200" noProof="0">
                          <a:solidFill>
                            <a:srgbClr val="000000"/>
                          </a:solidFill>
                          <a:latin typeface="Calibri"/>
                          <a:ea typeface="+mn-ea"/>
                          <a:cs typeface="+mn-cs"/>
                        </a:rPr>
                        <a:t>Design testing, capturing requirements for any outstanding functionality</a:t>
                      </a:r>
                    </a:p>
                  </a:txBody>
                  <a:tcPr/>
                </a:tc>
                <a:tc>
                  <a:txBody>
                    <a:bodyPr/>
                    <a:lstStyle/>
                    <a:p>
                      <a:pPr marL="0" lvl="0" indent="0" algn="l">
                        <a:lnSpc>
                          <a:spcPct val="100000"/>
                        </a:lnSpc>
                        <a:spcBef>
                          <a:spcPts val="0"/>
                        </a:spcBef>
                        <a:spcAft>
                          <a:spcPts val="0"/>
                        </a:spcAft>
                        <a:buNone/>
                      </a:pPr>
                      <a:r>
                        <a:rPr lang="en-GB" sz="1000" b="0" i="0" u="none" strike="noStrike" kern="1200" noProof="0">
                          <a:solidFill>
                            <a:srgbClr val="000000"/>
                          </a:solidFill>
                          <a:latin typeface="Calibri"/>
                          <a:ea typeface="+mn-ea"/>
                          <a:cs typeface="+mn-cs"/>
                        </a:rPr>
                        <a:t>Existing 12 Alpha end- users </a:t>
                      </a:r>
                    </a:p>
                  </a:txBody>
                  <a:tcPr/>
                </a:tc>
                <a:tc>
                  <a:txBody>
                    <a:bodyPr/>
                    <a:lstStyle/>
                    <a:p>
                      <a:pPr marL="0" lvl="0" indent="0" algn="l">
                        <a:lnSpc>
                          <a:spcPct val="100000"/>
                        </a:lnSpc>
                        <a:spcBef>
                          <a:spcPts val="0"/>
                        </a:spcBef>
                        <a:spcAft>
                          <a:spcPts val="0"/>
                        </a:spcAft>
                        <a:buNone/>
                      </a:pPr>
                      <a:r>
                        <a:rPr lang="en-GB" sz="1000" b="0" i="0" u="none" strike="noStrike" kern="1200" noProof="0">
                          <a:solidFill>
                            <a:srgbClr val="000000"/>
                          </a:solidFill>
                          <a:latin typeface="Calibri"/>
                        </a:rPr>
                        <a:t>Existing 12 Alpha end- users </a:t>
                      </a:r>
                    </a:p>
                  </a:txBody>
                  <a:tcPr/>
                </a:tc>
                <a:tc>
                  <a:txBody>
                    <a:bodyPr/>
                    <a:lstStyle/>
                    <a:p>
                      <a:pPr marL="171450" lvl="0" indent="-171450" algn="l">
                        <a:lnSpc>
                          <a:spcPct val="100000"/>
                        </a:lnSpc>
                        <a:spcBef>
                          <a:spcPts val="0"/>
                        </a:spcBef>
                        <a:spcAft>
                          <a:spcPts val="0"/>
                        </a:spcAft>
                        <a:buFont typeface="Arial"/>
                        <a:buChar char="•"/>
                      </a:pPr>
                      <a:r>
                        <a:rPr lang="en-GB" sz="1000" b="0" i="0" u="none" strike="noStrike" noProof="0">
                          <a:solidFill>
                            <a:schemeClr val="tx1"/>
                          </a:solidFill>
                          <a:latin typeface="Calibri"/>
                        </a:rPr>
                        <a:t>Moderated testing, continue with ad-hoc one to one sessions as per Alpha phase</a:t>
                      </a:r>
                    </a:p>
                    <a:p>
                      <a:pPr marL="171450" lvl="0" indent="-171450" algn="l">
                        <a:lnSpc>
                          <a:spcPct val="100000"/>
                        </a:lnSpc>
                        <a:spcBef>
                          <a:spcPts val="0"/>
                        </a:spcBef>
                        <a:spcAft>
                          <a:spcPts val="0"/>
                        </a:spcAft>
                        <a:buFont typeface="Arial"/>
                        <a:buChar char="•"/>
                      </a:pPr>
                      <a:r>
                        <a:rPr lang="en-GB" sz="1000" b="0" i="0" u="none" strike="noStrike" noProof="0">
                          <a:solidFill>
                            <a:schemeClr val="tx1"/>
                          </a:solidFill>
                          <a:latin typeface="Calibri"/>
                        </a:rPr>
                        <a:t>Runs in parallel to UAT testing</a:t>
                      </a:r>
                    </a:p>
                    <a:p>
                      <a:pPr marL="171450" lvl="0" indent="-171450" algn="l">
                        <a:lnSpc>
                          <a:spcPct val="100000"/>
                        </a:lnSpc>
                        <a:spcBef>
                          <a:spcPts val="0"/>
                        </a:spcBef>
                        <a:spcAft>
                          <a:spcPts val="0"/>
                        </a:spcAft>
                        <a:buFont typeface="Arial"/>
                        <a:buChar char="•"/>
                      </a:pPr>
                      <a:endParaRPr lang="en-GB" sz="1000" b="0" i="0" u="none" strike="noStrike" noProof="0">
                        <a:solidFill>
                          <a:schemeClr val="tx1"/>
                        </a:solidFill>
                        <a:latin typeface="Calibri"/>
                      </a:endParaRPr>
                    </a:p>
                  </a:txBody>
                  <a:tcPr/>
                </a:tc>
                <a:tc>
                  <a:txBody>
                    <a:bodyPr/>
                    <a:lstStyle/>
                    <a:p>
                      <a:pPr marL="0" lvl="0" indent="0" algn="l">
                        <a:lnSpc>
                          <a:spcPct val="100000"/>
                        </a:lnSpc>
                        <a:spcBef>
                          <a:spcPts val="0"/>
                        </a:spcBef>
                        <a:spcAft>
                          <a:spcPts val="0"/>
                        </a:spcAft>
                        <a:buNone/>
                      </a:pPr>
                      <a:r>
                        <a:rPr lang="en-GB" sz="1000" b="0" i="0" u="none" strike="noStrike" kern="1200" noProof="0">
                          <a:solidFill>
                            <a:schemeClr val="tx1"/>
                          </a:solidFill>
                          <a:latin typeface="Calibri"/>
                          <a:ea typeface="+mn-ea"/>
                          <a:cs typeface="+mn-cs"/>
                        </a:rPr>
                        <a:t>Confluence</a:t>
                      </a:r>
                    </a:p>
                  </a:txBody>
                  <a:tcPr/>
                </a:tc>
                <a:tc>
                  <a:txBody>
                    <a:bodyPr/>
                    <a:lstStyle/>
                    <a:p>
                      <a:pPr marL="0" lvl="0" indent="0" algn="l">
                        <a:lnSpc>
                          <a:spcPct val="100000"/>
                        </a:lnSpc>
                        <a:spcBef>
                          <a:spcPts val="0"/>
                        </a:spcBef>
                        <a:spcAft>
                          <a:spcPts val="0"/>
                        </a:spcAft>
                        <a:buNone/>
                      </a:pPr>
                      <a:endParaRPr lang="en-GB" sz="1000" b="0" i="0" u="none" strike="noStrike" noProof="0">
                        <a:solidFill>
                          <a:srgbClr val="000000"/>
                        </a:solidFill>
                        <a:latin typeface="Calibri"/>
                      </a:endParaRPr>
                    </a:p>
                  </a:txBody>
                  <a:tcPr/>
                </a:tc>
                <a:extLst>
                  <a:ext uri="{0D108BD9-81ED-4DB2-BD59-A6C34878D82A}">
                    <a16:rowId xmlns:a16="http://schemas.microsoft.com/office/drawing/2014/main" val="2028172220"/>
                  </a:ext>
                </a:extLst>
              </a:tr>
              <a:tr h="1001864">
                <a:tc>
                  <a:txBody>
                    <a:bodyPr/>
                    <a:lstStyle/>
                    <a:p>
                      <a:pPr marL="0" lvl="1" indent="0" algn="l" rtl="0" eaLnBrk="1" latinLnBrk="0" hangingPunct="1">
                        <a:lnSpc>
                          <a:spcPct val="100000"/>
                        </a:lnSpc>
                        <a:spcBef>
                          <a:spcPts val="0"/>
                        </a:spcBef>
                        <a:spcAft>
                          <a:spcPts val="0"/>
                        </a:spcAft>
                        <a:buNone/>
                      </a:pPr>
                      <a:r>
                        <a:rPr lang="en-GB" sz="1000" b="1" i="0" u="none" strike="noStrike" kern="1200" noProof="0">
                          <a:solidFill>
                            <a:srgbClr val="000000"/>
                          </a:solidFill>
                          <a:latin typeface="Calibri"/>
                          <a:ea typeface="+mn-ea"/>
                          <a:cs typeface="+mn-cs"/>
                        </a:rPr>
                        <a:t>UAT </a:t>
                      </a:r>
                    </a:p>
                    <a:p>
                      <a:pPr marL="0" lvl="1" indent="0" algn="l">
                        <a:lnSpc>
                          <a:spcPct val="100000"/>
                        </a:lnSpc>
                        <a:spcBef>
                          <a:spcPts val="0"/>
                        </a:spcBef>
                        <a:spcAft>
                          <a:spcPts val="0"/>
                        </a:spcAft>
                        <a:buNone/>
                      </a:pPr>
                      <a:r>
                        <a:rPr lang="en-GB" sz="1000" b="1" i="0" u="none" strike="noStrike" kern="1200" noProof="0">
                          <a:solidFill>
                            <a:srgbClr val="000000"/>
                          </a:solidFill>
                          <a:latin typeface="Calibri"/>
                          <a:ea typeface="+mn-ea"/>
                          <a:cs typeface="+mn-cs"/>
                        </a:rPr>
                        <a:t>CIN3/ CIN4</a:t>
                      </a:r>
                    </a:p>
                    <a:p>
                      <a:pPr marL="0" lvl="1" indent="0" algn="l">
                        <a:lnSpc>
                          <a:spcPct val="100000"/>
                        </a:lnSpc>
                        <a:spcBef>
                          <a:spcPts val="0"/>
                        </a:spcBef>
                        <a:spcAft>
                          <a:spcPts val="0"/>
                        </a:spcAft>
                        <a:buNone/>
                      </a:pPr>
                      <a:endParaRPr lang="en-GB" sz="1000" b="1" i="0" u="none" strike="noStrike" kern="1200" noProof="0">
                        <a:solidFill>
                          <a:srgbClr val="000000"/>
                        </a:solidFill>
                        <a:latin typeface="Calibri"/>
                        <a:ea typeface="+mn-ea"/>
                        <a:cs typeface="+mn-cs"/>
                      </a:endParaRPr>
                    </a:p>
                    <a:p>
                      <a:pPr marL="0" lvl="1" indent="0" algn="l">
                        <a:lnSpc>
                          <a:spcPct val="100000"/>
                        </a:lnSpc>
                        <a:spcBef>
                          <a:spcPts val="0"/>
                        </a:spcBef>
                        <a:spcAft>
                          <a:spcPts val="0"/>
                        </a:spcAft>
                        <a:buNone/>
                      </a:pPr>
                      <a:r>
                        <a:rPr lang="en-GB" sz="1000" b="1" i="1" u="none" strike="noStrike" kern="1200" noProof="0">
                          <a:solidFill>
                            <a:srgbClr val="000000"/>
                          </a:solidFill>
                          <a:latin typeface="Calibri"/>
                          <a:ea typeface="+mn-ea"/>
                          <a:cs typeface="+mn-cs"/>
                        </a:rPr>
                        <a:t>Purpose: </a:t>
                      </a:r>
                      <a:r>
                        <a:rPr lang="en-GB" sz="1000" b="0" i="1" u="none" strike="noStrike" kern="1200" noProof="0">
                          <a:solidFill>
                            <a:srgbClr val="000000"/>
                          </a:solidFill>
                          <a:latin typeface="Calibri"/>
                          <a:ea typeface="+mn-ea"/>
                          <a:cs typeface="+mn-cs"/>
                        </a:rPr>
                        <a:t>test functionality with internal CPS users before releasing into production</a:t>
                      </a:r>
                    </a:p>
                  </a:txBody>
                  <a:tcPr/>
                </a:tc>
                <a:tc>
                  <a:txBody>
                    <a:bodyPr/>
                    <a:lstStyle/>
                    <a:p>
                      <a:pPr marL="0" marR="0" lvl="0" indent="0" algn="l">
                        <a:lnSpc>
                          <a:spcPct val="100000"/>
                        </a:lnSpc>
                        <a:spcBef>
                          <a:spcPts val="0"/>
                        </a:spcBef>
                        <a:spcAft>
                          <a:spcPts val="0"/>
                        </a:spcAft>
                        <a:buNone/>
                      </a:pPr>
                      <a:r>
                        <a:rPr lang="en-GB" sz="1000" b="0" i="0" u="none" strike="noStrike" kern="1200" noProof="0">
                          <a:solidFill>
                            <a:srgbClr val="000000"/>
                          </a:solidFill>
                          <a:latin typeface="Calibri"/>
                          <a:ea typeface="+mn-ea"/>
                          <a:cs typeface="+mn-cs"/>
                        </a:rPr>
                        <a:t>Internal users </a:t>
                      </a:r>
                    </a:p>
                    <a:p>
                      <a:pPr marL="0" marR="0" lvl="0" indent="0" algn="l">
                        <a:lnSpc>
                          <a:spcPct val="100000"/>
                        </a:lnSpc>
                        <a:spcBef>
                          <a:spcPts val="0"/>
                        </a:spcBef>
                        <a:spcAft>
                          <a:spcPts val="0"/>
                        </a:spcAft>
                        <a:buNone/>
                      </a:pPr>
                      <a:endParaRPr lang="en-GB" sz="1000" b="0" i="0" u="none" strike="noStrike" kern="1200" noProof="0">
                        <a:solidFill>
                          <a:srgbClr val="000000"/>
                        </a:solidFill>
                        <a:latin typeface="Calibri"/>
                        <a:ea typeface="+mn-ea"/>
                        <a:cs typeface="+mn-cs"/>
                      </a:endParaRPr>
                    </a:p>
                    <a:p>
                      <a:pPr marL="0" marR="0" lvl="0" indent="0" algn="l">
                        <a:lnSpc>
                          <a:spcPct val="100000"/>
                        </a:lnSpc>
                        <a:spcBef>
                          <a:spcPts val="0"/>
                        </a:spcBef>
                        <a:spcAft>
                          <a:spcPts val="0"/>
                        </a:spcAft>
                        <a:buClr>
                          <a:srgbClr val="000000"/>
                        </a:buClr>
                        <a:buNone/>
                      </a:pPr>
                      <a:endParaRPr lang="en-GB" sz="1000" b="0" i="0" u="none" strike="noStrike" kern="1200" noProof="0">
                        <a:solidFill>
                          <a:srgbClr val="000000"/>
                        </a:solidFill>
                        <a:latin typeface="Calibri"/>
                        <a:ea typeface="+mn-ea"/>
                        <a:cs typeface="+mn-cs"/>
                      </a:endParaRPr>
                    </a:p>
                    <a:p>
                      <a:pPr marL="685800" marR="0" lvl="1" indent="-228600" algn="l">
                        <a:lnSpc>
                          <a:spcPct val="100000"/>
                        </a:lnSpc>
                        <a:spcBef>
                          <a:spcPts val="0"/>
                        </a:spcBef>
                        <a:spcAft>
                          <a:spcPts val="0"/>
                        </a:spcAft>
                        <a:buClr>
                          <a:srgbClr val="000000"/>
                        </a:buClr>
                        <a:buFont typeface="Courier New,monospace"/>
                        <a:buChar char="o"/>
                      </a:pPr>
                      <a:endParaRPr lang="en-GB" sz="1000" b="0" i="0" u="none" strike="noStrike" kern="1200" noProof="0">
                        <a:solidFill>
                          <a:srgbClr val="000000"/>
                        </a:solidFill>
                        <a:latin typeface="Calibri"/>
                        <a:ea typeface="+mn-ea"/>
                        <a:cs typeface="+mn-cs"/>
                      </a:endParaRPr>
                    </a:p>
                    <a:p>
                      <a:pPr marL="457200" marR="0" lvl="1" indent="0" algn="l">
                        <a:lnSpc>
                          <a:spcPct val="100000"/>
                        </a:lnSpc>
                        <a:spcBef>
                          <a:spcPts val="0"/>
                        </a:spcBef>
                        <a:spcAft>
                          <a:spcPts val="0"/>
                        </a:spcAft>
                        <a:buClr>
                          <a:srgbClr val="000000"/>
                        </a:buClr>
                        <a:buNone/>
                      </a:pPr>
                      <a:endParaRPr lang="en-GB" sz="1000" b="0" i="0" u="none" strike="noStrike" kern="1200" noProof="0">
                        <a:solidFill>
                          <a:srgbClr val="000000"/>
                        </a:solidFill>
                        <a:latin typeface="Calibri"/>
                        <a:ea typeface="+mn-ea"/>
                        <a:cs typeface="+mn-cs"/>
                      </a:endParaRPr>
                    </a:p>
                  </a:txBody>
                  <a:tcPr/>
                </a:tc>
                <a:tc>
                  <a:txBody>
                    <a:bodyPr/>
                    <a:lstStyle/>
                    <a:p>
                      <a:pPr marL="171450" marR="0" lvl="0" indent="-171450" algn="l" defTabSz="914400" rtl="0" eaLnBrk="1" latinLnBrk="0" hangingPunct="1">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ea typeface="+mn-ea"/>
                          <a:cs typeface="+mn-cs"/>
                        </a:rPr>
                        <a:t>HQ/DID/ OPTU: Edward Woods, Rosalind Collingwood</a:t>
                      </a:r>
                      <a:endParaRPr lang="en-US" sz="1000" b="0" i="0" u="none" strike="noStrike" kern="1200" noProof="0">
                        <a:solidFill>
                          <a:srgbClr val="000000"/>
                        </a:solidFill>
                        <a:latin typeface="Calibri"/>
                        <a:ea typeface="+mn-ea"/>
                        <a:cs typeface="+mn-cs"/>
                      </a:endParaRPr>
                    </a:p>
                    <a:p>
                      <a:pPr marL="171450" marR="0" lvl="0" indent="-171450" algn="l" defTabSz="914400" rtl="0" eaLnBrk="1" latinLnBrk="0" hangingPunct="1">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ea typeface="+mn-ea"/>
                          <a:cs typeface="+mn-cs"/>
                        </a:rPr>
                        <a:t>WM team: BAs, UX Designer, Julie, Nicky, Nicola/Nicola's team</a:t>
                      </a:r>
                    </a:p>
                    <a:p>
                      <a:pPr marL="171450" marR="0" lvl="0" indent="-171450" algn="l" defTabSz="914400" rtl="0" eaLnBrk="1" latinLnBrk="0" hangingPunct="1">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ea typeface="+mn-ea"/>
                          <a:cs typeface="+mn-cs"/>
                        </a:rPr>
                        <a:t>Accessibility team's assessment</a:t>
                      </a:r>
                    </a:p>
                    <a:p>
                      <a:pPr marL="0" marR="0" lvl="0" indent="0" algn="l">
                        <a:lnSpc>
                          <a:spcPct val="100000"/>
                        </a:lnSpc>
                        <a:spcBef>
                          <a:spcPts val="0"/>
                        </a:spcBef>
                        <a:spcAft>
                          <a:spcPts val="0"/>
                        </a:spcAft>
                        <a:buNone/>
                      </a:pPr>
                      <a:endParaRPr lang="en-GB" sz="1000" b="0" i="0" u="none" strike="noStrike" kern="1200" noProof="0">
                        <a:solidFill>
                          <a:srgbClr val="000000"/>
                        </a:solidFill>
                        <a:latin typeface="Calibri"/>
                        <a:ea typeface="+mn-ea"/>
                        <a:cs typeface="+mn-cs"/>
                      </a:endParaRPr>
                    </a:p>
                  </a:txBody>
                  <a:tcPr/>
                </a:tc>
                <a:tc>
                  <a:txBody>
                    <a:bodyPr/>
                    <a:lstStyle/>
                    <a:p>
                      <a:pPr marL="171450" lvl="0" indent="-171450" algn="l">
                        <a:lnSpc>
                          <a:spcPct val="100000"/>
                        </a:lnSpc>
                        <a:spcBef>
                          <a:spcPts val="0"/>
                        </a:spcBef>
                        <a:spcAft>
                          <a:spcPts val="0"/>
                        </a:spcAft>
                        <a:buFont typeface="Arial"/>
                        <a:buChar char="•"/>
                      </a:pPr>
                      <a:r>
                        <a:rPr lang="en-GB" sz="1000" b="0" i="0" u="none" strike="noStrike" noProof="0">
                          <a:solidFill>
                            <a:srgbClr val="000000"/>
                          </a:solidFill>
                          <a:latin typeface="Calibri"/>
                        </a:rPr>
                        <a:t>Users executing pre-defined test scenarios and record bugs and any other feedback</a:t>
                      </a:r>
                    </a:p>
                    <a:p>
                      <a:pPr marL="171450" lvl="0" indent="-171450" algn="l">
                        <a:lnSpc>
                          <a:spcPct val="100000"/>
                        </a:lnSpc>
                        <a:spcBef>
                          <a:spcPts val="0"/>
                        </a:spcBef>
                        <a:spcAft>
                          <a:spcPts val="0"/>
                        </a:spcAft>
                        <a:buFont typeface="Arial"/>
                        <a:buChar char="•"/>
                      </a:pPr>
                      <a:r>
                        <a:rPr lang="en-GB" sz="1000" b="0" i="0" u="none" strike="noStrike" noProof="0">
                          <a:solidFill>
                            <a:srgbClr val="000000"/>
                          </a:solidFill>
                          <a:latin typeface="Calibri"/>
                        </a:rPr>
                        <a:t>Unmoderated Testing against the defined deadlines </a:t>
                      </a:r>
                    </a:p>
                    <a:p>
                      <a:pPr marL="171450" lvl="0" indent="-171450" algn="l">
                        <a:lnSpc>
                          <a:spcPct val="100000"/>
                        </a:lnSpc>
                        <a:spcBef>
                          <a:spcPts val="0"/>
                        </a:spcBef>
                        <a:spcAft>
                          <a:spcPts val="0"/>
                        </a:spcAft>
                        <a:buFont typeface="Arial"/>
                        <a:buChar char="•"/>
                      </a:pPr>
                      <a:r>
                        <a:rPr lang="en-GB" sz="1000" b="0" i="0" u="none" strike="noStrike" noProof="0">
                          <a:solidFill>
                            <a:srgbClr val="000000"/>
                          </a:solidFill>
                          <a:latin typeface="Calibri"/>
                        </a:rPr>
                        <a:t>Focus group for feedback</a:t>
                      </a:r>
                    </a:p>
                  </a:txBody>
                  <a:tcPr/>
                </a:tc>
                <a:tc>
                  <a:txBody>
                    <a:bodyPr/>
                    <a:lstStyle/>
                    <a:p>
                      <a:pPr marL="0" lvl="0" indent="0" algn="l">
                        <a:lnSpc>
                          <a:spcPct val="100000"/>
                        </a:lnSpc>
                        <a:spcBef>
                          <a:spcPts val="0"/>
                        </a:spcBef>
                        <a:spcAft>
                          <a:spcPts val="0"/>
                        </a:spcAft>
                        <a:buNone/>
                      </a:pPr>
                      <a:r>
                        <a:rPr lang="en-GB" sz="1000" b="0" i="0" u="none" strike="noStrike" noProof="0">
                          <a:solidFill>
                            <a:schemeClr val="tx1"/>
                          </a:solidFill>
                          <a:latin typeface="Calibri"/>
                        </a:rPr>
                        <a:t>Confluence/ Jira/ Teams for users to record observations</a:t>
                      </a:r>
                      <a:endParaRPr lang="en-US">
                        <a:solidFill>
                          <a:schemeClr val="tx1"/>
                        </a:solidFill>
                      </a:endParaRPr>
                    </a:p>
                  </a:txBody>
                  <a:tcPr/>
                </a:tc>
                <a:tc>
                  <a:txBody>
                    <a:bodyPr/>
                    <a:lstStyle/>
                    <a:p>
                      <a:pPr marL="0" lvl="0" indent="0" algn="l">
                        <a:lnSpc>
                          <a:spcPct val="100000"/>
                        </a:lnSpc>
                        <a:spcBef>
                          <a:spcPts val="0"/>
                        </a:spcBef>
                        <a:spcAft>
                          <a:spcPts val="0"/>
                        </a:spcAft>
                        <a:buNone/>
                      </a:pPr>
                      <a:r>
                        <a:rPr lang="en-GB" sz="1000" b="0" i="0" u="none" strike="noStrike" noProof="0">
                          <a:solidFill>
                            <a:schemeClr val="tx1"/>
                          </a:solidFill>
                          <a:latin typeface="Calibri"/>
                        </a:rPr>
                        <a:t>Define UAT scenarios and required test data</a:t>
                      </a:r>
                    </a:p>
                  </a:txBody>
                  <a:tcPr/>
                </a:tc>
                <a:extLst>
                  <a:ext uri="{0D108BD9-81ED-4DB2-BD59-A6C34878D82A}">
                    <a16:rowId xmlns:a16="http://schemas.microsoft.com/office/drawing/2014/main" val="2981231636"/>
                  </a:ext>
                </a:extLst>
              </a:tr>
              <a:tr h="1081453">
                <a:tc>
                  <a:txBody>
                    <a:bodyPr/>
                    <a:lstStyle/>
                    <a:p>
                      <a:pPr marL="0" lvl="1" indent="0" algn="l" rtl="0" eaLnBrk="1" latinLnBrk="0" hangingPunct="1">
                        <a:lnSpc>
                          <a:spcPct val="100000"/>
                        </a:lnSpc>
                        <a:spcBef>
                          <a:spcPts val="0"/>
                        </a:spcBef>
                        <a:spcAft>
                          <a:spcPts val="0"/>
                        </a:spcAft>
                        <a:buNone/>
                      </a:pPr>
                      <a:r>
                        <a:rPr lang="en-GB" sz="1000" b="1" i="0" u="none" strike="noStrike" kern="1200">
                          <a:solidFill>
                            <a:srgbClr val="000000"/>
                          </a:solidFill>
                          <a:latin typeface="Calibri"/>
                          <a:ea typeface="+mn-ea"/>
                          <a:cs typeface="+mn-cs"/>
                        </a:rPr>
                        <a:t>OAT </a:t>
                      </a:r>
                    </a:p>
                    <a:p>
                      <a:pPr marL="0" lvl="1" indent="0" algn="l" defTabSz="914400" rtl="0" eaLnBrk="1" latinLnBrk="0" hangingPunct="1">
                        <a:lnSpc>
                          <a:spcPct val="100000"/>
                        </a:lnSpc>
                        <a:spcBef>
                          <a:spcPts val="0"/>
                        </a:spcBef>
                        <a:spcAft>
                          <a:spcPts val="0"/>
                        </a:spcAft>
                        <a:buNone/>
                      </a:pPr>
                      <a:r>
                        <a:rPr lang="en-GB" sz="1000" b="1" i="0" u="none" strike="noStrike" kern="1200">
                          <a:solidFill>
                            <a:srgbClr val="000000"/>
                          </a:solidFill>
                          <a:latin typeface="Calibri"/>
                          <a:ea typeface="+mn-ea"/>
                          <a:cs typeface="+mn-cs"/>
                        </a:rPr>
                        <a:t>Production</a:t>
                      </a:r>
                    </a:p>
                    <a:p>
                      <a:pPr marL="0" lvl="1" indent="0" algn="l">
                        <a:lnSpc>
                          <a:spcPct val="100000"/>
                        </a:lnSpc>
                        <a:spcBef>
                          <a:spcPts val="0"/>
                        </a:spcBef>
                        <a:spcAft>
                          <a:spcPts val="0"/>
                        </a:spcAft>
                        <a:buNone/>
                      </a:pPr>
                      <a:endParaRPr lang="en-GB" sz="1000" b="1" i="0" u="none" strike="noStrike" kern="1200">
                        <a:solidFill>
                          <a:srgbClr val="000000"/>
                        </a:solidFill>
                        <a:latin typeface="Calibri"/>
                        <a:ea typeface="+mn-ea"/>
                        <a:cs typeface="+mn-cs"/>
                      </a:endParaRPr>
                    </a:p>
                    <a:p>
                      <a:pPr lvl="0" algn="l">
                        <a:lnSpc>
                          <a:spcPct val="100000"/>
                        </a:lnSpc>
                        <a:spcBef>
                          <a:spcPts val="0"/>
                        </a:spcBef>
                        <a:spcAft>
                          <a:spcPts val="0"/>
                        </a:spcAft>
                        <a:buNone/>
                      </a:pPr>
                      <a:r>
                        <a:rPr lang="en-GB" sz="1000" b="1" i="1" u="none" strike="noStrike" kern="1200" noProof="0">
                          <a:solidFill>
                            <a:srgbClr val="000000"/>
                          </a:solidFill>
                          <a:latin typeface="Calibri"/>
                          <a:ea typeface="+mn-ea"/>
                          <a:cs typeface="+mn-cs"/>
                        </a:rPr>
                        <a:t>Purpose: </a:t>
                      </a:r>
                      <a:r>
                        <a:rPr lang="en-GB" sz="1000" b="0" i="1" u="none" strike="noStrike" kern="1200" noProof="0">
                          <a:solidFill>
                            <a:srgbClr val="000000"/>
                          </a:solidFill>
                          <a:latin typeface="Calibri"/>
                          <a:ea typeface="+mn-ea"/>
                          <a:cs typeface="+mn-cs"/>
                        </a:rPr>
                        <a:t>test functionality with production infrastructure, data and end-users</a:t>
                      </a:r>
                      <a:endParaRPr lang="en-GB"/>
                    </a:p>
                    <a:p>
                      <a:pPr marL="0" lvl="1" indent="0" algn="l">
                        <a:lnSpc>
                          <a:spcPct val="100000"/>
                        </a:lnSpc>
                        <a:spcBef>
                          <a:spcPts val="0"/>
                        </a:spcBef>
                        <a:spcAft>
                          <a:spcPts val="0"/>
                        </a:spcAft>
                        <a:buNone/>
                      </a:pPr>
                      <a:endParaRPr lang="en-GB" sz="1000" b="1" i="0" u="none" strike="noStrike" kern="1200">
                        <a:solidFill>
                          <a:srgbClr val="000000"/>
                        </a:solidFill>
                        <a:latin typeface="Calibri"/>
                        <a:ea typeface="+mn-ea"/>
                        <a:cs typeface="+mn-cs"/>
                      </a:endParaRPr>
                    </a:p>
                  </a:txBody>
                  <a:tcPr/>
                </a:tc>
                <a:tc>
                  <a:txBody>
                    <a:bodyPr/>
                    <a:lstStyle/>
                    <a:p>
                      <a:pPr lvl="0" algn="l">
                        <a:lnSpc>
                          <a:spcPct val="100000"/>
                        </a:lnSpc>
                        <a:spcBef>
                          <a:spcPts val="0"/>
                        </a:spcBef>
                        <a:spcAft>
                          <a:spcPts val="0"/>
                        </a:spcAft>
                        <a:buNone/>
                      </a:pPr>
                      <a:r>
                        <a:rPr lang="en-GB" sz="1000" b="0" i="0" u="none" strike="noStrike" kern="1200" noProof="0">
                          <a:solidFill>
                            <a:srgbClr val="000000"/>
                          </a:solidFill>
                          <a:latin typeface="Calibri"/>
                          <a:ea typeface="+mn-ea"/>
                          <a:cs typeface="+mn-cs"/>
                        </a:rPr>
                        <a:t>5 new end-users from a selected Area</a:t>
                      </a:r>
                    </a:p>
                  </a:txBody>
                  <a:tcPr/>
                </a:tc>
                <a:tc>
                  <a:txBody>
                    <a:bodyPr/>
                    <a:lstStyle/>
                    <a:p>
                      <a:pPr marL="0" marR="0" lvl="0" indent="0" algn="l">
                        <a:lnSpc>
                          <a:spcPct val="100000"/>
                        </a:lnSpc>
                        <a:spcBef>
                          <a:spcPts val="0"/>
                        </a:spcBef>
                        <a:spcAft>
                          <a:spcPts val="0"/>
                        </a:spcAft>
                        <a:buClr>
                          <a:srgbClr val="000000"/>
                        </a:buClr>
                        <a:buNone/>
                      </a:pPr>
                      <a:r>
                        <a:rPr lang="en-GB" sz="1000" b="0" i="0" u="none" strike="noStrike" kern="1200" noProof="0">
                          <a:solidFill>
                            <a:srgbClr val="000000"/>
                          </a:solidFill>
                          <a:latin typeface="Calibri"/>
                          <a:ea typeface="+mn-ea"/>
                          <a:cs typeface="+mn-cs"/>
                        </a:rPr>
                        <a:t>5 users (one per each role) from Yorkshire &amp; Humberside Area* (mix of Crown and Magistrates Courts):</a:t>
                      </a:r>
                      <a:br>
                        <a:rPr lang="en-GB" sz="1000" b="0" i="0" u="none" strike="noStrike" kern="1200" noProof="0">
                          <a:solidFill>
                            <a:srgbClr val="000000"/>
                          </a:solidFill>
                          <a:latin typeface="Calibri"/>
                          <a:ea typeface="+mn-ea"/>
                          <a:cs typeface="+mn-cs"/>
                        </a:rPr>
                      </a:br>
                      <a:endParaRPr lang="en-US" sz="1000" b="0" i="0" u="none" strike="noStrike" kern="1200">
                        <a:solidFill>
                          <a:srgbClr val="000000"/>
                        </a:solidFill>
                        <a:latin typeface="Calibri"/>
                        <a:ea typeface="+mn-ea"/>
                        <a:cs typeface="+mn-cs"/>
                      </a:endParaRPr>
                    </a:p>
                    <a:p>
                      <a:pPr marL="228600" marR="0" lvl="0" indent="-228600" algn="l">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rPr>
                        <a:t>Paralegal Officer - </a:t>
                      </a:r>
                      <a:r>
                        <a:rPr lang="en-GB" sz="1000" b="0" i="0" u="none" strike="noStrike" kern="1200" noProof="0">
                          <a:solidFill>
                            <a:srgbClr val="000000"/>
                          </a:solidFill>
                          <a:latin typeface="Calibri"/>
                          <a:ea typeface="+mn-ea"/>
                          <a:cs typeface="+mn-cs"/>
                        </a:rPr>
                        <a:t>Kirsty Mathers (CC, RASSO, CCU), continuing from Alpha</a:t>
                      </a:r>
                      <a:br>
                        <a:rPr lang="en-GB" sz="1000" b="0" i="0" u="none" strike="noStrike" kern="1200" noProof="0">
                          <a:solidFill>
                            <a:srgbClr val="000000"/>
                          </a:solidFill>
                          <a:latin typeface="Calibri"/>
                          <a:ea typeface="+mn-ea"/>
                          <a:cs typeface="+mn-cs"/>
                        </a:rPr>
                      </a:br>
                      <a:endParaRPr lang="en-GB" sz="1000" b="0" i="0" u="none" strike="noStrike" kern="1200" noProof="0">
                        <a:solidFill>
                          <a:srgbClr val="000000"/>
                        </a:solidFill>
                        <a:latin typeface="Calibri"/>
                        <a:ea typeface="+mn-ea"/>
                        <a:cs typeface="+mn-cs"/>
                      </a:endParaRPr>
                    </a:p>
                    <a:p>
                      <a:pPr marL="228600" marR="0" lvl="0" indent="-228600" algn="l">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rPr>
                        <a:t>Prosecutor - </a:t>
                      </a:r>
                      <a:r>
                        <a:rPr lang="en-GB" sz="1000" b="0" i="0" u="none" strike="noStrike" kern="1200" noProof="0">
                          <a:solidFill>
                            <a:srgbClr val="000000"/>
                          </a:solidFill>
                          <a:latin typeface="Calibri"/>
                          <a:ea typeface="+mn-ea"/>
                          <a:cs typeface="+mn-cs"/>
                        </a:rPr>
                        <a:t>Lesley Cowling (MC),  continuing from Alpha</a:t>
                      </a:r>
                      <a:br>
                        <a:rPr lang="en-GB" sz="1000" b="0" i="0" u="none" strike="noStrike" kern="1200" noProof="0">
                          <a:solidFill>
                            <a:srgbClr val="000000"/>
                          </a:solidFill>
                          <a:latin typeface="Calibri"/>
                          <a:ea typeface="+mn-ea"/>
                          <a:cs typeface="+mn-cs"/>
                        </a:rPr>
                      </a:br>
                      <a:endParaRPr lang="en-GB" sz="1000" b="0" i="0" u="none" strike="noStrike" kern="1200" noProof="0">
                        <a:solidFill>
                          <a:srgbClr val="000000"/>
                        </a:solidFill>
                        <a:latin typeface="Calibri"/>
                        <a:ea typeface="+mn-ea"/>
                        <a:cs typeface="+mn-cs"/>
                      </a:endParaRPr>
                    </a:p>
                    <a:p>
                      <a:pPr marL="228600" marR="0" lvl="0" indent="-228600" algn="l">
                        <a:lnSpc>
                          <a:spcPct val="100000"/>
                        </a:lnSpc>
                        <a:spcBef>
                          <a:spcPts val="0"/>
                        </a:spcBef>
                        <a:spcAft>
                          <a:spcPts val="0"/>
                        </a:spcAft>
                        <a:buClr>
                          <a:srgbClr val="000000"/>
                        </a:buClr>
                        <a:buFont typeface="Arial"/>
                        <a:buChar char="•"/>
                      </a:pPr>
                      <a:r>
                        <a:rPr lang="en-GB" sz="1000" b="0" i="0" u="none" strike="noStrike" kern="1200" noProof="0">
                          <a:solidFill>
                            <a:schemeClr val="tx1"/>
                          </a:solidFill>
                          <a:latin typeface="Calibri"/>
                        </a:rPr>
                        <a:t>Prosecutor (CC) - to be identified</a:t>
                      </a:r>
                      <a:br>
                        <a:rPr lang="en-GB" sz="1000" b="0" i="0" u="none" strike="noStrike" kern="1200" noProof="0">
                          <a:solidFill>
                            <a:srgbClr val="00B050"/>
                          </a:solidFill>
                          <a:latin typeface="Calibri"/>
                          <a:ea typeface="+mn-ea"/>
                          <a:cs typeface="+mn-cs"/>
                        </a:rPr>
                      </a:br>
                      <a:endParaRPr lang="en-GB" sz="1000" b="0" i="0" u="none" strike="noStrike" kern="1200" noProof="0">
                        <a:solidFill>
                          <a:srgbClr val="00B050"/>
                        </a:solidFill>
                        <a:latin typeface="Calibri"/>
                        <a:ea typeface="+mn-ea"/>
                        <a:cs typeface="+mn-cs"/>
                      </a:endParaRPr>
                    </a:p>
                    <a:p>
                      <a:pPr marL="228600" marR="0" lvl="0" indent="-228600" algn="l">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ea typeface="+mn-ea"/>
                          <a:cs typeface="+mn-cs"/>
                        </a:rPr>
                        <a:t>Casework assistant – to be identified </a:t>
                      </a:r>
                      <a:br>
                        <a:rPr lang="en-GB" sz="1000" b="0" i="0" u="none" strike="noStrike" kern="1200" noProof="0">
                          <a:solidFill>
                            <a:srgbClr val="000000"/>
                          </a:solidFill>
                          <a:latin typeface="Calibri"/>
                          <a:ea typeface="+mn-ea"/>
                          <a:cs typeface="+mn-cs"/>
                        </a:rPr>
                      </a:br>
                      <a:endParaRPr lang="en-GB" sz="1000" b="0" i="0" u="none" strike="noStrike" kern="1200" noProof="0">
                        <a:solidFill>
                          <a:srgbClr val="000000"/>
                        </a:solidFill>
                        <a:latin typeface="Calibri"/>
                        <a:ea typeface="+mn-ea"/>
                        <a:cs typeface="+mn-cs"/>
                      </a:endParaRPr>
                    </a:p>
                    <a:p>
                      <a:pPr marL="228600" marR="0" lvl="0" indent="-228600" algn="l">
                        <a:lnSpc>
                          <a:spcPct val="100000"/>
                        </a:lnSpc>
                        <a:spcBef>
                          <a:spcPts val="0"/>
                        </a:spcBef>
                        <a:spcAft>
                          <a:spcPts val="0"/>
                        </a:spcAft>
                        <a:buClr>
                          <a:srgbClr val="000000"/>
                        </a:buClr>
                        <a:buFont typeface="Arial"/>
                        <a:buChar char="•"/>
                      </a:pPr>
                      <a:r>
                        <a:rPr lang="en-GB" sz="1000" b="0" i="0" u="none" strike="noStrike" kern="1200" noProof="0">
                          <a:solidFill>
                            <a:srgbClr val="000000"/>
                          </a:solidFill>
                          <a:latin typeface="Calibri"/>
                          <a:ea typeface="+mn-ea"/>
                          <a:cs typeface="+mn-cs"/>
                        </a:rPr>
                        <a:t>Paralegal assistant -  to be identified </a:t>
                      </a:r>
                      <a:br>
                        <a:rPr lang="en-GB" sz="1000" b="0" i="0" u="none" strike="noStrike" kern="1200" noProof="0">
                          <a:solidFill>
                            <a:srgbClr val="000000"/>
                          </a:solidFill>
                          <a:latin typeface="Calibri"/>
                          <a:ea typeface="+mn-ea"/>
                          <a:cs typeface="+mn-cs"/>
                        </a:rPr>
                      </a:br>
                      <a:endParaRPr lang="en-GB" sz="1000" b="0" i="0" u="none" strike="noStrike" kern="1200" noProof="0">
                        <a:solidFill>
                          <a:srgbClr val="000000"/>
                        </a:solidFill>
                        <a:latin typeface="Calibri"/>
                        <a:ea typeface="+mn-ea"/>
                        <a:cs typeface="+mn-cs"/>
                      </a:endParaRPr>
                    </a:p>
                    <a:p>
                      <a:pPr marL="0" marR="0" lvl="0" indent="0" algn="l">
                        <a:lnSpc>
                          <a:spcPct val="100000"/>
                        </a:lnSpc>
                        <a:spcBef>
                          <a:spcPts val="0"/>
                        </a:spcBef>
                        <a:spcAft>
                          <a:spcPts val="0"/>
                        </a:spcAft>
                        <a:buClr>
                          <a:srgbClr val="000000"/>
                        </a:buClr>
                        <a:buNone/>
                      </a:pPr>
                      <a:r>
                        <a:rPr lang="en-GB" sz="1000" b="0" i="0" u="none" strike="noStrike" kern="1200" noProof="0">
                          <a:solidFill>
                            <a:srgbClr val="000000"/>
                          </a:solidFill>
                          <a:latin typeface="Calibri"/>
                          <a:ea typeface="+mn-ea"/>
                          <a:cs typeface="+mn-cs"/>
                        </a:rPr>
                        <a:t>*confirm with the Area that they would be happy to be the first area to roll out and continue engagement after Beta</a:t>
                      </a:r>
                    </a:p>
                  </a:txBody>
                  <a:tcPr/>
                </a:tc>
                <a:tc>
                  <a:txBody>
                    <a:bodyPr/>
                    <a:lstStyle/>
                    <a:p>
                      <a:pPr marL="171450" lvl="0" indent="-171450" algn="l">
                        <a:lnSpc>
                          <a:spcPct val="100000"/>
                        </a:lnSpc>
                        <a:spcBef>
                          <a:spcPts val="0"/>
                        </a:spcBef>
                        <a:spcAft>
                          <a:spcPts val="0"/>
                        </a:spcAft>
                        <a:buFont typeface="Arial"/>
                        <a:buChar char="•"/>
                      </a:pPr>
                      <a:r>
                        <a:rPr lang="en-GB" sz="1000" b="0" i="0" u="none" strike="noStrike" noProof="0">
                          <a:solidFill>
                            <a:srgbClr val="000000"/>
                          </a:solidFill>
                          <a:latin typeface="Calibri"/>
                        </a:rPr>
                        <a:t>Users are provided access to environment and asked to use WM app for a period of time for example between 9am – 12pm </a:t>
                      </a:r>
                      <a:endParaRPr lang="en-GB"/>
                    </a:p>
                    <a:p>
                      <a:pPr marL="171450" lvl="0" indent="-171450" algn="l">
                        <a:lnSpc>
                          <a:spcPct val="100000"/>
                        </a:lnSpc>
                        <a:spcBef>
                          <a:spcPts val="0"/>
                        </a:spcBef>
                        <a:spcAft>
                          <a:spcPts val="0"/>
                        </a:spcAft>
                        <a:buFont typeface="Arial"/>
                        <a:buChar char="•"/>
                      </a:pPr>
                      <a:r>
                        <a:rPr lang="en-GB" sz="1000" b="0" i="0" u="none" strike="noStrike" noProof="0">
                          <a:solidFill>
                            <a:srgbClr val="000000"/>
                          </a:solidFill>
                          <a:latin typeface="Calibri"/>
                        </a:rPr>
                        <a:t>Focus group for feedback</a:t>
                      </a:r>
                      <a:endParaRPr lang="en-GB"/>
                    </a:p>
                  </a:txBody>
                  <a:tcPr/>
                </a:tc>
                <a:tc>
                  <a:txBody>
                    <a:bodyPr/>
                    <a:lstStyle/>
                    <a:p>
                      <a:pPr marL="0" lvl="0" indent="0" algn="l">
                        <a:lnSpc>
                          <a:spcPct val="100000"/>
                        </a:lnSpc>
                        <a:spcBef>
                          <a:spcPts val="0"/>
                        </a:spcBef>
                        <a:spcAft>
                          <a:spcPts val="0"/>
                        </a:spcAft>
                        <a:buNone/>
                      </a:pPr>
                      <a:r>
                        <a:rPr lang="en-GB" sz="1000" b="0" i="0" u="none" strike="noStrike" noProof="0">
                          <a:solidFill>
                            <a:srgbClr val="000000"/>
                          </a:solidFill>
                          <a:latin typeface="Calibri"/>
                        </a:rPr>
                        <a:t>Dedicated Teams channel where users can post details of any issues found.</a:t>
                      </a:r>
                    </a:p>
                    <a:p>
                      <a:pPr marL="0" lvl="0" indent="0" algn="l">
                        <a:lnSpc>
                          <a:spcPct val="100000"/>
                        </a:lnSpc>
                        <a:spcBef>
                          <a:spcPts val="0"/>
                        </a:spcBef>
                        <a:spcAft>
                          <a:spcPts val="0"/>
                        </a:spcAft>
                        <a:buNone/>
                      </a:pPr>
                      <a:endParaRPr lang="en-GB" sz="1000" b="0" i="0" u="none" strike="noStrike" noProof="0">
                        <a:solidFill>
                          <a:srgbClr val="000000"/>
                        </a:solidFill>
                        <a:latin typeface="Calibri"/>
                      </a:endParaRPr>
                    </a:p>
                  </a:txBody>
                  <a:tcPr/>
                </a:tc>
                <a:tc>
                  <a:txBody>
                    <a:bodyPr/>
                    <a:lstStyle/>
                    <a:p>
                      <a:pPr marL="0" lvl="0" indent="0" algn="l">
                        <a:lnSpc>
                          <a:spcPct val="100000"/>
                        </a:lnSpc>
                        <a:spcBef>
                          <a:spcPts val="0"/>
                        </a:spcBef>
                        <a:spcAft>
                          <a:spcPts val="0"/>
                        </a:spcAft>
                        <a:buNone/>
                      </a:pPr>
                      <a:endParaRPr lang="en-GB" sz="1000" b="0" i="0" u="none" strike="noStrike" noProof="0">
                        <a:solidFill>
                          <a:srgbClr val="000000"/>
                        </a:solidFill>
                        <a:latin typeface="Calibri"/>
                      </a:endParaRPr>
                    </a:p>
                  </a:txBody>
                  <a:tcPr/>
                </a:tc>
                <a:extLst>
                  <a:ext uri="{0D108BD9-81ED-4DB2-BD59-A6C34878D82A}">
                    <a16:rowId xmlns:a16="http://schemas.microsoft.com/office/drawing/2014/main" val="2300281059"/>
                  </a:ext>
                </a:extLst>
              </a:tr>
            </a:tbl>
          </a:graphicData>
        </a:graphic>
      </p:graphicFrame>
    </p:spTree>
    <p:extLst>
      <p:ext uri="{BB962C8B-B14F-4D97-AF65-F5344CB8AC3E}">
        <p14:creationId xmlns:p14="http://schemas.microsoft.com/office/powerpoint/2010/main" val="2103751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2B784A-1330-4359-84CD-7A8137078411}"/>
              </a:ext>
            </a:extLst>
          </p:cNvPr>
          <p:cNvSpPr/>
          <p:nvPr/>
        </p:nvSpPr>
        <p:spPr>
          <a:xfrm>
            <a:off x="3565897" y="186940"/>
            <a:ext cx="4085285" cy="313266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F81477A-EF9F-27E0-FFA6-C3E1DABDF058}"/>
              </a:ext>
            </a:extLst>
          </p:cNvPr>
          <p:cNvSpPr/>
          <p:nvPr/>
        </p:nvSpPr>
        <p:spPr>
          <a:xfrm>
            <a:off x="7774656" y="192575"/>
            <a:ext cx="4135067" cy="3139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09176E0-23BA-0826-C871-27BF64A512E3}"/>
              </a:ext>
            </a:extLst>
          </p:cNvPr>
          <p:cNvSpPr/>
          <p:nvPr/>
        </p:nvSpPr>
        <p:spPr>
          <a:xfrm>
            <a:off x="7774657" y="3473408"/>
            <a:ext cx="4135066" cy="319616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1E54C35-8D25-2681-EA41-9BD2F36A5951}"/>
              </a:ext>
            </a:extLst>
          </p:cNvPr>
          <p:cNvSpPr/>
          <p:nvPr/>
        </p:nvSpPr>
        <p:spPr>
          <a:xfrm>
            <a:off x="3594119" y="3498529"/>
            <a:ext cx="4057063" cy="318911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AB7397F-1252-373E-3F39-69C5A83984C8}"/>
              </a:ext>
            </a:extLst>
          </p:cNvPr>
          <p:cNvSpPr/>
          <p:nvPr/>
        </p:nvSpPr>
        <p:spPr>
          <a:xfrm>
            <a:off x="-8117" y="7055"/>
            <a:ext cx="3367992" cy="685799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1">
            <a:extLst>
              <a:ext uri="{FF2B5EF4-FFF2-40B4-BE49-F238E27FC236}">
                <a16:creationId xmlns:a16="http://schemas.microsoft.com/office/drawing/2014/main" id="{744331FC-82D8-5AF1-5CAD-2ABC896AA575}"/>
              </a:ext>
            </a:extLst>
          </p:cNvPr>
          <p:cNvSpPr txBox="1"/>
          <p:nvPr/>
        </p:nvSpPr>
        <p:spPr>
          <a:xfrm>
            <a:off x="965325" y="1681371"/>
            <a:ext cx="1342127"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Calibri" panose="020F0502020204030204"/>
                <a:ea typeface="Calibri"/>
                <a:cs typeface="Calibri"/>
              </a:rPr>
              <a:t>Prosecutor</a:t>
            </a:r>
          </a:p>
        </p:txBody>
      </p:sp>
      <p:sp>
        <p:nvSpPr>
          <p:cNvPr id="2" name="TextBox 1">
            <a:extLst>
              <a:ext uri="{FF2B5EF4-FFF2-40B4-BE49-F238E27FC236}">
                <a16:creationId xmlns:a16="http://schemas.microsoft.com/office/drawing/2014/main" id="{D53F9FAF-93EB-D925-4D49-E0A6E8370235}"/>
              </a:ext>
            </a:extLst>
          </p:cNvPr>
          <p:cNvSpPr txBox="1"/>
          <p:nvPr/>
        </p:nvSpPr>
        <p:spPr>
          <a:xfrm>
            <a:off x="174944" y="2620094"/>
            <a:ext cx="1905376"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white"/>
              </a:solidFill>
              <a:effectLst/>
              <a:uLnTx/>
              <a:uFillTx/>
              <a:latin typeface="Calibri Light"/>
              <a:ea typeface="+mn-lt"/>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GB" sz="1000" b="0" i="0" u="none" strike="noStrike" kern="1200" cap="none" spc="0" normalizeH="0" baseline="0" noProof="0">
                <a:ln>
                  <a:noFill/>
                </a:ln>
                <a:solidFill>
                  <a:prstClr val="white"/>
                </a:solidFill>
                <a:effectLst/>
                <a:uLnTx/>
                <a:uFillTx/>
                <a:latin typeface="Calibri Light"/>
                <a:ea typeface="+mn-lt"/>
                <a:cs typeface="Calibri" panose="020F0502020204030204"/>
              </a:rPr>
              <a:t>Senior crown prosecutor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Calibri Light"/>
                <a:ea typeface="+mn-lt"/>
                <a:cs typeface="Calibri" panose="020F0502020204030204"/>
              </a:rPr>
              <a:t>(</a:t>
            </a:r>
            <a:r>
              <a:rPr kumimoji="0" lang="en-GB" sz="1000" b="0" i="1" u="none" strike="noStrike" kern="1200" cap="none" spc="0" normalizeH="0" baseline="0" noProof="0">
                <a:ln>
                  <a:noFill/>
                </a:ln>
                <a:solidFill>
                  <a:prstClr val="white"/>
                </a:solidFill>
                <a:effectLst/>
                <a:uLnTx/>
                <a:uFillTx/>
                <a:latin typeface="Calibri Light"/>
                <a:ea typeface="+mn-lt"/>
                <a:cs typeface="Calibri" panose="020F0502020204030204"/>
              </a:rPr>
              <a:t>Desk based</a:t>
            </a:r>
            <a:r>
              <a:rPr kumimoji="0" lang="en-GB" sz="1000" b="0" i="0" u="none" strike="noStrike" kern="1200" cap="none" spc="0" normalizeH="0" baseline="0" noProof="0">
                <a:ln>
                  <a:noFill/>
                </a:ln>
                <a:solidFill>
                  <a:prstClr val="white"/>
                </a:solidFill>
                <a:effectLst/>
                <a:uLnTx/>
                <a:uFillTx/>
                <a:latin typeface="Calibri Light"/>
                <a:ea typeface="+mn-lt"/>
                <a:cs typeface="Calibri" panose="020F0502020204030204"/>
              </a:rPr>
              <a:t>)</a:t>
            </a:r>
            <a:endParaRPr kumimoji="0" lang="en-US" sz="1000" b="0" i="0" u="none" strike="noStrike" kern="1200" cap="none" spc="0" normalizeH="0" baseline="0" noProof="0">
              <a:ln>
                <a:noFill/>
              </a:ln>
              <a:solidFill>
                <a:prstClr val="white"/>
              </a:solidFill>
              <a:effectLst/>
              <a:uLnTx/>
              <a:uFillTx/>
              <a:latin typeface="Calibri Light"/>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1200" cap="none" spc="0" normalizeH="0" baseline="0" noProof="0">
              <a:ln>
                <a:noFill/>
              </a:ln>
              <a:solidFill>
                <a:prstClr val="white"/>
              </a:solidFill>
              <a:effectLst/>
              <a:uLnTx/>
              <a:uFillTx/>
              <a:latin typeface="Calibri Light"/>
              <a:ea typeface="+mn-lt"/>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GB" sz="1100" b="0" i="1" u="none" strike="noStrike" kern="1200" cap="none" spc="0" normalizeH="0" baseline="0" noProof="0">
              <a:ln>
                <a:noFill/>
              </a:ln>
              <a:solidFill>
                <a:prstClr val="white"/>
              </a:solidFill>
              <a:effectLst/>
              <a:uLnTx/>
              <a:uFillTx/>
              <a:latin typeface="Calibri Light"/>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white"/>
                </a:solidFill>
                <a:effectLst/>
                <a:uLnTx/>
                <a:uFillTx/>
                <a:latin typeface="Calibri Light"/>
                <a:ea typeface="+mn-lt"/>
                <a:cs typeface="Calibri" panose="020F0502020204030204"/>
              </a:rPr>
              <a:t>“</a:t>
            </a:r>
            <a:r>
              <a:rPr kumimoji="0" lang="en-GB" sz="1200" b="0" i="1" u="none" strike="noStrike" kern="1200" cap="none" spc="0" normalizeH="0" baseline="0" noProof="0">
                <a:ln>
                  <a:noFill/>
                </a:ln>
                <a:solidFill>
                  <a:prstClr val="white"/>
                </a:solidFill>
                <a:effectLst/>
                <a:uLnTx/>
                <a:uFillTx/>
                <a:latin typeface="Calibri Light"/>
                <a:ea typeface="+mn-lt"/>
                <a:cs typeface="Arial"/>
              </a:rPr>
              <a:t>I've been working with the CPS as a senior crown prosecutor for 5yrs.</a:t>
            </a:r>
            <a:endParaRPr kumimoji="0" lang="en-GB" sz="1200" b="0" i="1" u="none" strike="noStrike" kern="1200" cap="none" spc="0" normalizeH="0" baseline="0" noProof="0">
              <a:ln>
                <a:noFill/>
              </a:ln>
              <a:solidFill>
                <a:prstClr val="white"/>
              </a:solidFill>
              <a:effectLst/>
              <a:uLnTx/>
              <a:uFillTx/>
              <a:latin typeface="Calibri Light"/>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1" u="none" strike="noStrike" kern="1200" cap="none" spc="0" normalizeH="0" baseline="0" noProof="0">
              <a:ln>
                <a:noFill/>
              </a:ln>
              <a:solidFill>
                <a:prstClr val="white"/>
              </a:solidFill>
              <a:effectLst/>
              <a:uLnTx/>
              <a:uFillTx/>
              <a:latin typeface="Calibri Light"/>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white"/>
                </a:solidFill>
                <a:effectLst/>
                <a:uLnTx/>
                <a:uFillTx/>
                <a:latin typeface="Calibri Light"/>
                <a:ea typeface="+mn-lt"/>
                <a:cs typeface="Calibri" panose="020F0502020204030204"/>
              </a:rPr>
              <a:t>In my day-to-day work, I use CMS Classic and CMS Modern for case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1" u="none" strike="noStrike" kern="1200" cap="none" spc="0" normalizeH="0" baseline="0" noProof="0">
              <a:ln>
                <a:noFill/>
              </a:ln>
              <a:solidFill>
                <a:prstClr val="white"/>
              </a:solidFill>
              <a:effectLst/>
              <a:uLnTx/>
              <a:uFillTx/>
              <a:latin typeface="Calibri Light"/>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white"/>
                </a:solidFill>
                <a:effectLst/>
                <a:uLnTx/>
                <a:uFillTx/>
                <a:latin typeface="Calibri Light"/>
                <a:ea typeface="+mn-lt"/>
                <a:cs typeface="Calibri" panose="020F0502020204030204"/>
              </a:rPr>
              <a:t>I spend most of my time reviewing cases on my task list.”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1200" cap="none" spc="0" normalizeH="0" baseline="0" noProof="0">
              <a:ln>
                <a:noFill/>
              </a:ln>
              <a:solidFill>
                <a:prstClr val="white"/>
              </a:solidFill>
              <a:effectLst/>
              <a:uLnTx/>
              <a:uFillTx/>
              <a:latin typeface="Calibri Light"/>
              <a:ea typeface="+mn-lt"/>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alibri Light"/>
              <a:ea typeface="+mn-lt"/>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alibri Light"/>
              <a:ea typeface="+mn-lt"/>
              <a:cs typeface="Calibri" panose="020F0502020204030204"/>
            </a:endParaRPr>
          </a:p>
        </p:txBody>
      </p:sp>
      <p:sp>
        <p:nvSpPr>
          <p:cNvPr id="5" name="TextBox 4">
            <a:extLst>
              <a:ext uri="{FF2B5EF4-FFF2-40B4-BE49-F238E27FC236}">
                <a16:creationId xmlns:a16="http://schemas.microsoft.com/office/drawing/2014/main" id="{6A6C155F-3FFD-D982-F3E4-88DD6FF6D614}"/>
              </a:ext>
            </a:extLst>
          </p:cNvPr>
          <p:cNvSpPr txBox="1"/>
          <p:nvPr/>
        </p:nvSpPr>
        <p:spPr>
          <a:xfrm>
            <a:off x="3768273" y="4149776"/>
            <a:ext cx="367708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210" marR="0" lvl="0" indent="-283210" algn="l" defTabSz="914400" rtl="0" eaLnBrk="1" fontAlgn="auto" latinLnBrk="0" hangingPunct="1">
              <a:lnSpc>
                <a:spcPct val="100000"/>
              </a:lnSpc>
              <a:spcBef>
                <a:spcPts val="0"/>
              </a:spcBef>
              <a:spcAft>
                <a:spcPts val="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lt"/>
                <a:cs typeface="Calibri" panose="020F0502020204030204"/>
              </a:rPr>
              <a:t>I find CMS modern works for searching, document categorisation and re-organising cases.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283210" marR="0" lvl="0" indent="-283210" algn="l" defTabSz="914400" rtl="0" eaLnBrk="1" fontAlgn="auto" latinLnBrk="0" hangingPunct="1">
              <a:lnSpc>
                <a:spcPct val="100000"/>
              </a:lnSpc>
              <a:spcBef>
                <a:spcPts val="0"/>
              </a:spcBef>
              <a:spcAft>
                <a:spcPts val="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lt"/>
                <a:cs typeface="Calibri" panose="020F0502020204030204"/>
              </a:rPr>
              <a:t>I find the overview screen in CMS can be useful for some outstanding tasks. </a:t>
            </a:r>
          </a:p>
          <a:p>
            <a:pPr marL="283210" marR="0" lvl="0" indent="-283210" algn="l" defTabSz="914400" rtl="0" eaLnBrk="1" fontAlgn="auto" latinLnBrk="0" hangingPunct="1">
              <a:lnSpc>
                <a:spcPct val="100000"/>
              </a:lnSpc>
              <a:spcBef>
                <a:spcPts val="0"/>
              </a:spcBef>
              <a:spcAft>
                <a:spcPts val="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lt"/>
                <a:cs typeface="Calibri" panose="020F0502020204030204"/>
              </a:rPr>
              <a:t>History functionality works well as you can view what someone else has done in a case, which is good, especially for witness care.</a:t>
            </a:r>
          </a:p>
          <a:p>
            <a:pPr marL="283210" marR="0" lvl="0" indent="-283210" algn="l" defTabSz="914400" rtl="0" eaLnBrk="1" fontAlgn="auto" latinLnBrk="0" hangingPunct="1">
              <a:lnSpc>
                <a:spcPct val="100000"/>
              </a:lnSpc>
              <a:spcBef>
                <a:spcPts val="0"/>
              </a:spcBef>
              <a:spcAft>
                <a:spcPts val="0"/>
              </a:spcAft>
              <a:buClrTx/>
              <a:buSzTx/>
              <a:buFont typeface="Arial"/>
              <a:buChar char="•"/>
              <a:tabLst/>
              <a:defRPr/>
            </a:pPr>
            <a:endParaRPr kumimoji="0" lang="en-GB" sz="1200" b="0" i="0" u="none" strike="noStrike" kern="1200" cap="none" spc="0" normalizeH="0" baseline="0" noProof="0">
              <a:ln>
                <a:noFill/>
              </a:ln>
              <a:solidFill>
                <a:prstClr val="black"/>
              </a:solidFill>
              <a:effectLst/>
              <a:uLnTx/>
              <a:uFillTx/>
              <a:latin typeface="Calibri Light"/>
              <a:ea typeface="+mn-lt"/>
              <a:cs typeface="Calibri" panose="020F0502020204030204"/>
            </a:endParaRPr>
          </a:p>
        </p:txBody>
      </p:sp>
      <p:sp>
        <p:nvSpPr>
          <p:cNvPr id="7" name="TextBox 6">
            <a:extLst>
              <a:ext uri="{FF2B5EF4-FFF2-40B4-BE49-F238E27FC236}">
                <a16:creationId xmlns:a16="http://schemas.microsoft.com/office/drawing/2014/main" id="{9152EDBC-3F51-B769-741B-1AC6E52CCBD3}"/>
              </a:ext>
            </a:extLst>
          </p:cNvPr>
          <p:cNvSpPr txBox="1"/>
          <p:nvPr/>
        </p:nvSpPr>
        <p:spPr>
          <a:xfrm>
            <a:off x="8005391" y="896302"/>
            <a:ext cx="3708710" cy="23288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20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Arial"/>
              </a:rPr>
              <a:t>The ‘urgent’ red tasks on the task list screen are not always urgent, and urgent tasks are not reflected.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20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Arial"/>
              </a:rPr>
              <a:t>There is no way of viewing urgent tasks.</a:t>
            </a:r>
          </a:p>
          <a:p>
            <a:pPr marL="285750" marR="0" lvl="0" indent="-285750" algn="l" defTabSz="914400" rtl="0" eaLnBrk="1" fontAlgn="auto" latinLnBrk="0" hangingPunct="1">
              <a:lnSpc>
                <a:spcPct val="100000"/>
              </a:lnSpc>
              <a:spcBef>
                <a:spcPts val="0"/>
              </a:spcBef>
              <a:spcAft>
                <a:spcPts val="20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Arial"/>
              </a:rPr>
              <a:t>There is no calendar view and the dates are usually incorrect in CMS.</a:t>
            </a:r>
          </a:p>
          <a:p>
            <a:pPr marL="285750" marR="0" lvl="0" indent="-285750" algn="l" defTabSz="914400" rtl="0" eaLnBrk="1" fontAlgn="auto" latinLnBrk="0" hangingPunct="1">
              <a:lnSpc>
                <a:spcPct val="100000"/>
              </a:lnSpc>
              <a:spcBef>
                <a:spcPts val="0"/>
              </a:spcBef>
              <a:spcAft>
                <a:spcPts val="20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Arial"/>
              </a:rPr>
              <a:t>CMS is full of duplication.</a:t>
            </a:r>
          </a:p>
          <a:p>
            <a:pPr marL="285750" marR="0" lvl="0" indent="-285750" algn="l" defTabSz="914400" rtl="0" eaLnBrk="1" fontAlgn="auto" latinLnBrk="0" hangingPunct="1">
              <a:lnSpc>
                <a:spcPct val="100000"/>
              </a:lnSpc>
              <a:spcBef>
                <a:spcPts val="0"/>
              </a:spcBef>
              <a:spcAft>
                <a:spcPts val="20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Arial"/>
              </a:rPr>
              <a:t>Reviewing evidence is difficult.</a:t>
            </a:r>
          </a:p>
          <a:p>
            <a:pPr marL="285750" marR="0" lvl="0" indent="-285750" algn="l" defTabSz="914400" rtl="0" eaLnBrk="1" fontAlgn="auto" latinLnBrk="0" hangingPunct="1">
              <a:lnSpc>
                <a:spcPct val="100000"/>
              </a:lnSpc>
              <a:spcBef>
                <a:spcPts val="0"/>
              </a:spcBef>
              <a:spcAft>
                <a:spcPts val="20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Arial"/>
              </a:rPr>
              <a:t>I need to look in numerous places for information.</a:t>
            </a:r>
          </a:p>
          <a:p>
            <a:pPr marL="285750" marR="0" lvl="0" indent="-285750" algn="l" defTabSz="914400" rtl="0" eaLnBrk="1" fontAlgn="auto" latinLnBrk="0" hangingPunct="1">
              <a:lnSpc>
                <a:spcPct val="100000"/>
              </a:lnSpc>
              <a:spcBef>
                <a:spcPts val="0"/>
              </a:spcBef>
              <a:spcAft>
                <a:spcPts val="20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Arial"/>
              </a:rPr>
              <a:t>More important tasks are hidden and can be missed.</a:t>
            </a:r>
          </a:p>
          <a:p>
            <a:pPr marL="285750" marR="0" lvl="0" indent="-285750" algn="l" defTabSz="914400" rtl="0" eaLnBrk="1" fontAlgn="auto" latinLnBrk="0" hangingPunct="1">
              <a:lnSpc>
                <a:spcPct val="100000"/>
              </a:lnSpc>
              <a:spcBef>
                <a:spcPts val="0"/>
              </a:spcBef>
              <a:spcAft>
                <a:spcPts val="20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Arial"/>
              </a:rPr>
              <a:t>Ex-employee details appear in lists/filters.</a:t>
            </a:r>
          </a:p>
          <a:p>
            <a:pPr marL="285750" marR="0" lvl="0" indent="-285750" algn="l" defTabSz="914400" rtl="0" eaLnBrk="1" fontAlgn="auto" latinLnBrk="0" hangingPunct="1">
              <a:lnSpc>
                <a:spcPct val="100000"/>
              </a:lnSpc>
              <a:spcBef>
                <a:spcPts val="0"/>
              </a:spcBef>
              <a:spcAft>
                <a:spcPts val="200"/>
              </a:spcAft>
              <a:buClrTx/>
              <a:buSzTx/>
              <a:buFont typeface="Arial"/>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Arial"/>
              </a:rPr>
              <a:t>On-screen reminders don't work.</a:t>
            </a:r>
          </a:p>
        </p:txBody>
      </p:sp>
      <p:sp>
        <p:nvSpPr>
          <p:cNvPr id="4" name="TextBox 3">
            <a:extLst>
              <a:ext uri="{FF2B5EF4-FFF2-40B4-BE49-F238E27FC236}">
                <a16:creationId xmlns:a16="http://schemas.microsoft.com/office/drawing/2014/main" id="{248D47F9-0583-D094-DC1D-5AFA71B7D0DA}"/>
              </a:ext>
            </a:extLst>
          </p:cNvPr>
          <p:cNvSpPr txBox="1"/>
          <p:nvPr/>
        </p:nvSpPr>
        <p:spPr>
          <a:xfrm>
            <a:off x="3732756" y="380373"/>
            <a:ext cx="3667248" cy="307777"/>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Light"/>
                <a:ea typeface="+mn-lt"/>
                <a:cs typeface="Calibri" panose="020F0502020204030204"/>
              </a:rPr>
              <a:t>My reality</a:t>
            </a:r>
          </a:p>
        </p:txBody>
      </p:sp>
      <p:sp>
        <p:nvSpPr>
          <p:cNvPr id="12" name="TextBox 11">
            <a:extLst>
              <a:ext uri="{FF2B5EF4-FFF2-40B4-BE49-F238E27FC236}">
                <a16:creationId xmlns:a16="http://schemas.microsoft.com/office/drawing/2014/main" id="{DB52D000-6477-6A0D-ED58-846F641DBBC9}"/>
              </a:ext>
            </a:extLst>
          </p:cNvPr>
          <p:cNvSpPr txBox="1"/>
          <p:nvPr/>
        </p:nvSpPr>
        <p:spPr>
          <a:xfrm>
            <a:off x="8008901" y="381840"/>
            <a:ext cx="3709964"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Light"/>
                <a:ea typeface="+mn-lt"/>
                <a:cs typeface="Calibri" panose="020F0502020204030204"/>
              </a:rPr>
              <a:t>What doesn’t work well</a:t>
            </a:r>
          </a:p>
        </p:txBody>
      </p:sp>
      <p:sp>
        <p:nvSpPr>
          <p:cNvPr id="15" name="TextBox 14">
            <a:extLst>
              <a:ext uri="{FF2B5EF4-FFF2-40B4-BE49-F238E27FC236}">
                <a16:creationId xmlns:a16="http://schemas.microsoft.com/office/drawing/2014/main" id="{85D557A3-76C3-991C-D587-8726B9874C76}"/>
              </a:ext>
            </a:extLst>
          </p:cNvPr>
          <p:cNvSpPr txBox="1"/>
          <p:nvPr/>
        </p:nvSpPr>
        <p:spPr>
          <a:xfrm>
            <a:off x="3749774" y="3695003"/>
            <a:ext cx="3650230"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Light"/>
                <a:ea typeface="+mn-lt"/>
                <a:cs typeface="Calibri" panose="020F0502020204030204"/>
              </a:rPr>
              <a:t>What works well</a:t>
            </a:r>
          </a:p>
        </p:txBody>
      </p:sp>
      <p:sp>
        <p:nvSpPr>
          <p:cNvPr id="16" name="TextBox 15">
            <a:extLst>
              <a:ext uri="{FF2B5EF4-FFF2-40B4-BE49-F238E27FC236}">
                <a16:creationId xmlns:a16="http://schemas.microsoft.com/office/drawing/2014/main" id="{EA54827B-8431-4CAB-1CDB-D18F1DAB0EBB}"/>
              </a:ext>
            </a:extLst>
          </p:cNvPr>
          <p:cNvSpPr txBox="1"/>
          <p:nvPr/>
        </p:nvSpPr>
        <p:spPr>
          <a:xfrm>
            <a:off x="8008901" y="3659161"/>
            <a:ext cx="3709964"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Light"/>
                <a:ea typeface="+mn-lt"/>
                <a:cs typeface="Calibri" panose="020F0502020204030204"/>
              </a:rPr>
              <a:t>Key requirements</a:t>
            </a:r>
          </a:p>
        </p:txBody>
      </p:sp>
      <p:sp>
        <p:nvSpPr>
          <p:cNvPr id="17" name="Rectangle 16">
            <a:extLst>
              <a:ext uri="{FF2B5EF4-FFF2-40B4-BE49-F238E27FC236}">
                <a16:creationId xmlns:a16="http://schemas.microsoft.com/office/drawing/2014/main" id="{B05F3D14-BE72-6FCB-C8E8-15D10BD1B4D8}"/>
              </a:ext>
            </a:extLst>
          </p:cNvPr>
          <p:cNvSpPr/>
          <p:nvPr/>
        </p:nvSpPr>
        <p:spPr>
          <a:xfrm>
            <a:off x="426004" y="1880797"/>
            <a:ext cx="2664926" cy="723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“Hard to see the wood from the trees when you have a page full of red tasks”</a:t>
            </a:r>
          </a:p>
        </p:txBody>
      </p:sp>
      <p:grpSp>
        <p:nvGrpSpPr>
          <p:cNvPr id="29" name="Group 28">
            <a:extLst>
              <a:ext uri="{FF2B5EF4-FFF2-40B4-BE49-F238E27FC236}">
                <a16:creationId xmlns:a16="http://schemas.microsoft.com/office/drawing/2014/main" id="{2C99A477-1512-D6E6-81F3-47600F83F943}"/>
              </a:ext>
            </a:extLst>
          </p:cNvPr>
          <p:cNvGrpSpPr/>
          <p:nvPr/>
        </p:nvGrpSpPr>
        <p:grpSpPr>
          <a:xfrm>
            <a:off x="2117235" y="2668349"/>
            <a:ext cx="1237517" cy="4196705"/>
            <a:chOff x="2117235" y="2668349"/>
            <a:chExt cx="1237517" cy="4196705"/>
          </a:xfrm>
        </p:grpSpPr>
        <p:sp>
          <p:nvSpPr>
            <p:cNvPr id="21" name="Rectangle 20">
              <a:extLst>
                <a:ext uri="{FF2B5EF4-FFF2-40B4-BE49-F238E27FC236}">
                  <a16:creationId xmlns:a16="http://schemas.microsoft.com/office/drawing/2014/main" id="{508E321F-C2FE-6083-8380-4CD8B0EA9B32}"/>
                </a:ext>
              </a:extLst>
            </p:cNvPr>
            <p:cNvSpPr/>
            <p:nvPr/>
          </p:nvSpPr>
          <p:spPr>
            <a:xfrm>
              <a:off x="2129046" y="3202113"/>
              <a:ext cx="1225706" cy="4788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Pre-charge</a:t>
              </a:r>
            </a:p>
          </p:txBody>
        </p:sp>
        <p:sp>
          <p:nvSpPr>
            <p:cNvPr id="22" name="Rectangle 21">
              <a:extLst>
                <a:ext uri="{FF2B5EF4-FFF2-40B4-BE49-F238E27FC236}">
                  <a16:creationId xmlns:a16="http://schemas.microsoft.com/office/drawing/2014/main" id="{33FAAB88-A9B9-46D0-0BCD-55A75F7E708D}"/>
                </a:ext>
              </a:extLst>
            </p:cNvPr>
            <p:cNvSpPr/>
            <p:nvPr/>
          </p:nvSpPr>
          <p:spPr>
            <a:xfrm>
              <a:off x="2117235" y="2668349"/>
              <a:ext cx="1225706" cy="47884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Calibri" panose="020F0502020204030204"/>
                  <a:ea typeface="+mn-ea"/>
                  <a:cs typeface="Calibri Light"/>
                </a:rPr>
                <a:t>Early Investigative </a:t>
              </a: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Calibri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Calibri" panose="020F0502020204030204"/>
                  <a:ea typeface="+mn-ea"/>
                  <a:cs typeface="Calibri Light"/>
                </a:rPr>
                <a:t>Advice </a:t>
              </a: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207CAC4-49E9-73F7-2FEC-EB9946350330}"/>
                </a:ext>
              </a:extLst>
            </p:cNvPr>
            <p:cNvSpPr/>
            <p:nvPr/>
          </p:nvSpPr>
          <p:spPr>
            <a:xfrm>
              <a:off x="2129046" y="3732796"/>
              <a:ext cx="1225706" cy="4788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Prior to hearing</a:t>
              </a:r>
            </a:p>
          </p:txBody>
        </p:sp>
        <p:sp>
          <p:nvSpPr>
            <p:cNvPr id="24" name="Rectangle 23">
              <a:extLst>
                <a:ext uri="{FF2B5EF4-FFF2-40B4-BE49-F238E27FC236}">
                  <a16:creationId xmlns:a16="http://schemas.microsoft.com/office/drawing/2014/main" id="{DD1AC9A0-5794-A580-CFAD-A33A9506FB58}"/>
                </a:ext>
              </a:extLst>
            </p:cNvPr>
            <p:cNvSpPr/>
            <p:nvPr/>
          </p:nvSpPr>
          <p:spPr>
            <a:xfrm>
              <a:off x="2129046" y="4263479"/>
              <a:ext cx="1225706" cy="478843"/>
            </a:xfrm>
            <a:prstGeom prst="rect">
              <a:avLst/>
            </a:prstGeom>
            <a:solidFill>
              <a:srgbClr val="20386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Arial"/>
                </a:rPr>
                <a:t>First hearing</a:t>
              </a:r>
            </a:p>
          </p:txBody>
        </p:sp>
        <p:sp>
          <p:nvSpPr>
            <p:cNvPr id="25" name="Rectangle 24">
              <a:extLst>
                <a:ext uri="{FF2B5EF4-FFF2-40B4-BE49-F238E27FC236}">
                  <a16:creationId xmlns:a16="http://schemas.microsoft.com/office/drawing/2014/main" id="{5C579D16-A038-F7AF-8E52-F1D5CB7BC8A3}"/>
                </a:ext>
              </a:extLst>
            </p:cNvPr>
            <p:cNvSpPr/>
            <p:nvPr/>
          </p:nvSpPr>
          <p:spPr>
            <a:xfrm>
              <a:off x="2129046" y="4794162"/>
              <a:ext cx="1225706" cy="4788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Arial"/>
                </a:rPr>
                <a:t>Case preparation</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6" name="Rectangle 25">
              <a:extLst>
                <a:ext uri="{FF2B5EF4-FFF2-40B4-BE49-F238E27FC236}">
                  <a16:creationId xmlns:a16="http://schemas.microsoft.com/office/drawing/2014/main" id="{A200FC8F-04B6-0D4C-7221-DC660723757F}"/>
                </a:ext>
              </a:extLst>
            </p:cNvPr>
            <p:cNvSpPr/>
            <p:nvPr/>
          </p:nvSpPr>
          <p:spPr>
            <a:xfrm>
              <a:off x="2129046" y="5324845"/>
              <a:ext cx="1225706" cy="478843"/>
            </a:xfrm>
            <a:prstGeom prst="rect">
              <a:avLst/>
            </a:prstGeom>
            <a:solidFill>
              <a:srgbClr val="20386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Arial"/>
                </a:rPr>
                <a:t>Trial</a:t>
              </a:r>
            </a:p>
          </p:txBody>
        </p:sp>
        <p:sp>
          <p:nvSpPr>
            <p:cNvPr id="27" name="Rectangle 26">
              <a:extLst>
                <a:ext uri="{FF2B5EF4-FFF2-40B4-BE49-F238E27FC236}">
                  <a16:creationId xmlns:a16="http://schemas.microsoft.com/office/drawing/2014/main" id="{EA3B1D7D-FBD3-7972-0C64-C5F83D657A55}"/>
                </a:ext>
              </a:extLst>
            </p:cNvPr>
            <p:cNvSpPr/>
            <p:nvPr/>
          </p:nvSpPr>
          <p:spPr>
            <a:xfrm>
              <a:off x="2129046" y="5855528"/>
              <a:ext cx="1225706" cy="4788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Sentencing</a:t>
              </a:r>
            </a:p>
          </p:txBody>
        </p:sp>
        <p:sp>
          <p:nvSpPr>
            <p:cNvPr id="28" name="Rectangle 27">
              <a:extLst>
                <a:ext uri="{FF2B5EF4-FFF2-40B4-BE49-F238E27FC236}">
                  <a16:creationId xmlns:a16="http://schemas.microsoft.com/office/drawing/2014/main" id="{B72EA7D5-8F63-6A24-B5BD-EA5845B46340}"/>
                </a:ext>
              </a:extLst>
            </p:cNvPr>
            <p:cNvSpPr/>
            <p:nvPr/>
          </p:nvSpPr>
          <p:spPr>
            <a:xfrm>
              <a:off x="2129046" y="6386211"/>
              <a:ext cx="1225706" cy="4788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Appeals</a:t>
              </a:r>
            </a:p>
          </p:txBody>
        </p:sp>
      </p:grpSp>
      <p:sp>
        <p:nvSpPr>
          <p:cNvPr id="44" name="Rounded Rectangle 43">
            <a:extLst>
              <a:ext uri="{FF2B5EF4-FFF2-40B4-BE49-F238E27FC236}">
                <a16:creationId xmlns:a16="http://schemas.microsoft.com/office/drawing/2014/main" id="{9D4C799B-8459-91FF-1055-CF4E6B5B664F}"/>
              </a:ext>
            </a:extLst>
          </p:cNvPr>
          <p:cNvSpPr/>
          <p:nvPr/>
        </p:nvSpPr>
        <p:spPr>
          <a:xfrm>
            <a:off x="148658" y="6076784"/>
            <a:ext cx="942208" cy="300575"/>
          </a:xfrm>
          <a:prstGeom prst="roundRect">
            <a:avLst/>
          </a:prstGeom>
          <a:solidFill>
            <a:srgbClr val="8FAAD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Stressed</a:t>
            </a:r>
          </a:p>
        </p:txBody>
      </p:sp>
      <p:sp>
        <p:nvSpPr>
          <p:cNvPr id="45" name="Rounded Rectangle 44">
            <a:extLst>
              <a:ext uri="{FF2B5EF4-FFF2-40B4-BE49-F238E27FC236}">
                <a16:creationId xmlns:a16="http://schemas.microsoft.com/office/drawing/2014/main" id="{9933688C-9423-D3B0-7ADA-FC6C4ADD2804}"/>
              </a:ext>
            </a:extLst>
          </p:cNvPr>
          <p:cNvSpPr/>
          <p:nvPr/>
        </p:nvSpPr>
        <p:spPr>
          <a:xfrm>
            <a:off x="1113008" y="6076784"/>
            <a:ext cx="942208" cy="300575"/>
          </a:xfrm>
          <a:prstGeom prst="roundRect">
            <a:avLst/>
          </a:prstGeom>
          <a:solidFill>
            <a:srgbClr val="8FAAD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Calibri"/>
              </a:rPr>
              <a:t>Irritated</a:t>
            </a:r>
          </a:p>
        </p:txBody>
      </p:sp>
      <p:sp>
        <p:nvSpPr>
          <p:cNvPr id="46" name="Rounded Rectangle 45">
            <a:extLst>
              <a:ext uri="{FF2B5EF4-FFF2-40B4-BE49-F238E27FC236}">
                <a16:creationId xmlns:a16="http://schemas.microsoft.com/office/drawing/2014/main" id="{BAA48948-BED5-262D-5A9B-150DA565C41C}"/>
              </a:ext>
            </a:extLst>
          </p:cNvPr>
          <p:cNvSpPr/>
          <p:nvPr/>
        </p:nvSpPr>
        <p:spPr>
          <a:xfrm>
            <a:off x="155240" y="6427321"/>
            <a:ext cx="942208" cy="300575"/>
          </a:xfrm>
          <a:prstGeom prst="roundRect">
            <a:avLst/>
          </a:prstGeom>
          <a:solidFill>
            <a:srgbClr val="8FAAD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Time poor</a:t>
            </a:r>
          </a:p>
        </p:txBody>
      </p:sp>
      <p:sp>
        <p:nvSpPr>
          <p:cNvPr id="47" name="Rounded Rectangle 46">
            <a:extLst>
              <a:ext uri="{FF2B5EF4-FFF2-40B4-BE49-F238E27FC236}">
                <a16:creationId xmlns:a16="http://schemas.microsoft.com/office/drawing/2014/main" id="{C16001C9-A03A-5498-D076-A3886331FF61}"/>
              </a:ext>
            </a:extLst>
          </p:cNvPr>
          <p:cNvSpPr/>
          <p:nvPr/>
        </p:nvSpPr>
        <p:spPr>
          <a:xfrm>
            <a:off x="1113689" y="6427320"/>
            <a:ext cx="942208" cy="300575"/>
          </a:xfrm>
          <a:prstGeom prst="roundRect">
            <a:avLst/>
          </a:prstGeom>
          <a:solidFill>
            <a:srgbClr val="8FAAD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Overwhelmed</a:t>
            </a:r>
          </a:p>
        </p:txBody>
      </p:sp>
      <p:sp>
        <p:nvSpPr>
          <p:cNvPr id="48" name="TextBox 47">
            <a:extLst>
              <a:ext uri="{FF2B5EF4-FFF2-40B4-BE49-F238E27FC236}">
                <a16:creationId xmlns:a16="http://schemas.microsoft.com/office/drawing/2014/main" id="{219070ED-777A-CB57-6B68-1771E6423CB6}"/>
              </a:ext>
            </a:extLst>
          </p:cNvPr>
          <p:cNvSpPr txBox="1"/>
          <p:nvPr/>
        </p:nvSpPr>
        <p:spPr>
          <a:xfrm>
            <a:off x="3742751" y="897803"/>
            <a:ext cx="387012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lt"/>
                <a:cs typeface="Calibri Light"/>
              </a:rPr>
              <a:t>I find CMS clunky so complete most of my work outside of CMS in Microsoft Word.</a:t>
            </a:r>
            <a:endParaRPr kumimoji="0" lang="en-GB" sz="1200" b="0" i="0" u="none" strike="noStrike" kern="1200" cap="none" spc="0" normalizeH="0" baseline="0" noProof="0">
              <a:ln>
                <a:noFill/>
              </a:ln>
              <a:solidFill>
                <a:prstClr val="black"/>
              </a:solidFill>
              <a:effectLst/>
              <a:uLnTx/>
              <a:uFillTx/>
              <a:latin typeface="Calibri Light"/>
              <a:ea typeface="+mn-ea"/>
              <a:cs typeface="Calibri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Calibri Light"/>
              </a:rPr>
              <a:t>I use a paper diary and excel spreadsheet to help prioritise my tasks and because it is hard to know what to prioritise, takes approx. 40 minutes to plan my week.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Calibri Light"/>
              </a:rPr>
              <a:t>It's easy to forget about what needs to be done because directions and tasks are in different places on CMS.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Calibri Light"/>
              </a:rPr>
              <a:t>I receive emails from my legal manager regarding prioritisation which can impact prioritisation further.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Calibri Light"/>
              </a:rPr>
              <a:t>Spend approx. 10 hours waiting for files to load and navigating through files.</a:t>
            </a:r>
          </a:p>
        </p:txBody>
      </p:sp>
      <p:sp>
        <p:nvSpPr>
          <p:cNvPr id="49" name="TextBox 48">
            <a:extLst>
              <a:ext uri="{FF2B5EF4-FFF2-40B4-BE49-F238E27FC236}">
                <a16:creationId xmlns:a16="http://schemas.microsoft.com/office/drawing/2014/main" id="{C1211EF2-156C-C3DD-3D70-4099B65C958E}"/>
              </a:ext>
            </a:extLst>
          </p:cNvPr>
          <p:cNvSpPr txBox="1"/>
          <p:nvPr/>
        </p:nvSpPr>
        <p:spPr>
          <a:xfrm>
            <a:off x="8007890" y="4181269"/>
            <a:ext cx="389526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Arial"/>
              </a:rPr>
              <a:t>I would like a calendar view to be able to see my upcoming trials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Arial"/>
              </a:rPr>
              <a:t>A view of the directions and tasks on one screen.</a:t>
            </a:r>
          </a:p>
          <a:p>
            <a:pPr marL="285750" marR="0" lvl="0"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lt"/>
                <a:cs typeface="Calibri" panose="020F0502020204030204"/>
              </a:rPr>
              <a:t>I would like set filters which do not reset.</a:t>
            </a:r>
            <a:endParaRPr kumimoji="0" lang="en-US" sz="1200" b="0" i="0" u="none" strike="noStrike" kern="1200" cap="none" spc="0" normalizeH="0" baseline="0" noProof="0">
              <a:ln>
                <a:noFill/>
              </a:ln>
              <a:solidFill>
                <a:prstClr val="black"/>
              </a:solidFill>
              <a:effectLst/>
              <a:uLnTx/>
              <a:uFillTx/>
              <a:latin typeface="Calibri Light"/>
              <a:ea typeface="+mn-lt"/>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lt"/>
                <a:cs typeface="Calibri" panose="020F0502020204030204"/>
              </a:rPr>
              <a:t>I would like a better way to review evidence.</a:t>
            </a:r>
            <a:endParaRPr kumimoji="0" lang="en-US" sz="1200" b="0" i="0" u="none" strike="noStrike" kern="1200" cap="none" spc="0" normalizeH="0" baseline="0" noProof="0">
              <a:ln>
                <a:noFill/>
              </a:ln>
              <a:solidFill>
                <a:prstClr val="black"/>
              </a:solidFill>
              <a:effectLst/>
              <a:uLnTx/>
              <a:uFillTx/>
              <a:latin typeface="Calibri Light"/>
              <a:ea typeface="+mn-lt"/>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lt"/>
                <a:cs typeface="Calibri" panose="020F0502020204030204"/>
              </a:rPr>
              <a:t>I would like to have clearer search signposting.</a:t>
            </a:r>
          </a:p>
          <a:p>
            <a:pPr marL="285750" marR="0" lvl="0"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Calibri Light"/>
              </a:rPr>
              <a:t>I would like the DCS system to offer a seamless transition into CMS.</a:t>
            </a:r>
          </a:p>
          <a:p>
            <a:pPr marL="285750" marR="0" lvl="0"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Calibri Light"/>
              </a:rPr>
              <a:t>I would like to be able to view Stage 1 and Stage 3's these are most important.</a:t>
            </a:r>
          </a:p>
          <a:p>
            <a:pPr marL="285750" marR="0" lvl="0"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Calibri Light"/>
              </a:rPr>
              <a:t>I would like a way to schedule exhibits and witness statements.</a:t>
            </a:r>
          </a:p>
          <a:p>
            <a:pPr marL="285750" marR="0" lvl="0"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Light"/>
                <a:ea typeface="+mn-ea"/>
                <a:cs typeface="Calibri Light"/>
              </a:rPr>
              <a:t>The ability to edit (redact) information from documents.</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descr="A close-up of a person's face&#10;&#10;Description automatically generated">
            <a:extLst>
              <a:ext uri="{FF2B5EF4-FFF2-40B4-BE49-F238E27FC236}">
                <a16:creationId xmlns:a16="http://schemas.microsoft.com/office/drawing/2014/main" id="{44BEDDDD-B6C7-4585-B250-39FFDE6C1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289" y="181336"/>
            <a:ext cx="1525180" cy="15251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85726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3D8C00-9813-DC97-4B21-8D9F9B5F5602}"/>
              </a:ext>
            </a:extLst>
          </p:cNvPr>
          <p:cNvSpPr/>
          <p:nvPr/>
        </p:nvSpPr>
        <p:spPr>
          <a:xfrm>
            <a:off x="-1" y="5096932"/>
            <a:ext cx="12191999" cy="127846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D0B4C866-3C5A-A8F9-ECF3-219883E6D4E8}"/>
              </a:ext>
            </a:extLst>
          </p:cNvPr>
          <p:cNvSpPr txBox="1"/>
          <p:nvPr/>
        </p:nvSpPr>
        <p:spPr>
          <a:xfrm>
            <a:off x="1798646" y="968428"/>
            <a:ext cx="115260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5B9BD5"/>
                </a:solidFill>
                <a:effectLst/>
                <a:uLnTx/>
                <a:uFillTx/>
                <a:latin typeface="Calibri Light" panose="020F0302020204030204" pitchFamily="34" charset="0"/>
                <a:ea typeface="+mn-ea"/>
                <a:cs typeface="Calibri Light" panose="020F0302020204030204" pitchFamily="34" charset="0"/>
              </a:rPr>
              <a:t>Legal Manager</a:t>
            </a:r>
          </a:p>
        </p:txBody>
      </p:sp>
      <p:sp>
        <p:nvSpPr>
          <p:cNvPr id="57" name="TextBox 56">
            <a:extLst>
              <a:ext uri="{FF2B5EF4-FFF2-40B4-BE49-F238E27FC236}">
                <a16:creationId xmlns:a16="http://schemas.microsoft.com/office/drawing/2014/main" id="{CC66DA52-A7A2-7AA5-2CE5-17A5D6A74D8B}"/>
              </a:ext>
            </a:extLst>
          </p:cNvPr>
          <p:cNvSpPr txBox="1"/>
          <p:nvPr/>
        </p:nvSpPr>
        <p:spPr>
          <a:xfrm>
            <a:off x="421157" y="1920990"/>
            <a:ext cx="105925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5B9BD5"/>
                </a:solidFill>
                <a:effectLst/>
                <a:uLnTx/>
                <a:uFillTx/>
                <a:latin typeface="Calibri Light" panose="020F0302020204030204" pitchFamily="34" charset="0"/>
                <a:ea typeface="+mn-ea"/>
                <a:cs typeface="Calibri Light" panose="020F0302020204030204" pitchFamily="34" charset="0"/>
              </a:rPr>
              <a:t>Prosecutor</a:t>
            </a:r>
          </a:p>
        </p:txBody>
      </p:sp>
      <p:sp>
        <p:nvSpPr>
          <p:cNvPr id="58" name="TextBox 57">
            <a:extLst>
              <a:ext uri="{FF2B5EF4-FFF2-40B4-BE49-F238E27FC236}">
                <a16:creationId xmlns:a16="http://schemas.microsoft.com/office/drawing/2014/main" id="{25BD0122-F197-1A83-B579-8B94E934FE86}"/>
              </a:ext>
            </a:extLst>
          </p:cNvPr>
          <p:cNvSpPr txBox="1"/>
          <p:nvPr/>
        </p:nvSpPr>
        <p:spPr>
          <a:xfrm>
            <a:off x="6905444" y="1423852"/>
            <a:ext cx="86166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5B9BD5"/>
                </a:solidFill>
                <a:effectLst/>
                <a:uLnTx/>
                <a:uFillTx/>
                <a:latin typeface="Calibri Light" panose="020F0302020204030204" pitchFamily="34" charset="0"/>
                <a:ea typeface="+mn-ea"/>
                <a:cs typeface="Calibri Light" panose="020F0302020204030204" pitchFamily="34" charset="0"/>
              </a:rPr>
              <a:t>Advocate</a:t>
            </a:r>
          </a:p>
        </p:txBody>
      </p:sp>
      <p:sp>
        <p:nvSpPr>
          <p:cNvPr id="59" name="TextBox 58">
            <a:extLst>
              <a:ext uri="{FF2B5EF4-FFF2-40B4-BE49-F238E27FC236}">
                <a16:creationId xmlns:a16="http://schemas.microsoft.com/office/drawing/2014/main" id="{DF5EC535-6F31-9D48-CE9E-B96D7DF7295A}"/>
              </a:ext>
            </a:extLst>
          </p:cNvPr>
          <p:cNvSpPr txBox="1"/>
          <p:nvPr/>
        </p:nvSpPr>
        <p:spPr>
          <a:xfrm>
            <a:off x="4713343" y="3519463"/>
            <a:ext cx="2091635"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5B9BD5"/>
                </a:solidFill>
                <a:effectLst/>
                <a:uLnTx/>
                <a:uFillTx/>
                <a:latin typeface="Calibri Light"/>
                <a:ea typeface="+mn-ea"/>
                <a:cs typeface="Calibri Light"/>
              </a:rPr>
              <a:t>Paralegal Officer and Assistant</a:t>
            </a:r>
          </a:p>
        </p:txBody>
      </p:sp>
      <p:sp>
        <p:nvSpPr>
          <p:cNvPr id="60" name="TextBox 59">
            <a:extLst>
              <a:ext uri="{FF2B5EF4-FFF2-40B4-BE49-F238E27FC236}">
                <a16:creationId xmlns:a16="http://schemas.microsoft.com/office/drawing/2014/main" id="{2BC2798C-DCF3-4C44-73A6-C8CBB888CDA0}"/>
              </a:ext>
            </a:extLst>
          </p:cNvPr>
          <p:cNvSpPr txBox="1"/>
          <p:nvPr/>
        </p:nvSpPr>
        <p:spPr>
          <a:xfrm>
            <a:off x="5114515" y="2713889"/>
            <a:ext cx="20944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5B9BD5"/>
                </a:solidFill>
                <a:effectLst/>
                <a:uLnTx/>
                <a:uFillTx/>
                <a:latin typeface="Calibri Light" panose="020F0302020204030204" pitchFamily="34" charset="0"/>
                <a:ea typeface="+mn-ea"/>
                <a:cs typeface="Calibri Light" panose="020F0302020204030204" pitchFamily="34" charset="0"/>
              </a:rPr>
              <a:t>Operational Delivery Manager</a:t>
            </a:r>
          </a:p>
        </p:txBody>
      </p:sp>
      <p:sp>
        <p:nvSpPr>
          <p:cNvPr id="61" name="TextBox 60">
            <a:extLst>
              <a:ext uri="{FF2B5EF4-FFF2-40B4-BE49-F238E27FC236}">
                <a16:creationId xmlns:a16="http://schemas.microsoft.com/office/drawing/2014/main" id="{D9EE7B10-DA4C-566E-2F14-41FD4FBF2C8B}"/>
              </a:ext>
            </a:extLst>
          </p:cNvPr>
          <p:cNvSpPr txBox="1"/>
          <p:nvPr/>
        </p:nvSpPr>
        <p:spPr>
          <a:xfrm>
            <a:off x="341485" y="4189170"/>
            <a:ext cx="14232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5B9BD5"/>
                </a:solidFill>
                <a:effectLst/>
                <a:uLnTx/>
                <a:uFillTx/>
                <a:latin typeface="Calibri Light" panose="020F0302020204030204" pitchFamily="34" charset="0"/>
                <a:ea typeface="+mn-ea"/>
                <a:cs typeface="Calibri Light" panose="020F0302020204030204" pitchFamily="34" charset="0"/>
              </a:rPr>
              <a:t>Casework assistant</a:t>
            </a:r>
          </a:p>
        </p:txBody>
      </p:sp>
      <p:sp>
        <p:nvSpPr>
          <p:cNvPr id="4" name="Rectangle 3">
            <a:extLst>
              <a:ext uri="{FF2B5EF4-FFF2-40B4-BE49-F238E27FC236}">
                <a16:creationId xmlns:a16="http://schemas.microsoft.com/office/drawing/2014/main" id="{F53743C2-8184-0B61-F4FA-30B21D17C5BE}"/>
              </a:ext>
            </a:extLst>
          </p:cNvPr>
          <p:cNvSpPr/>
          <p:nvPr/>
        </p:nvSpPr>
        <p:spPr>
          <a:xfrm>
            <a:off x="215402" y="5327669"/>
            <a:ext cx="1591700" cy="666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Early Investigative Advice (EIA)</a:t>
            </a:r>
            <a:endParaRPr kumimoji="0" lang="en-GB" sz="1200" b="0" i="0" u="none" strike="noStrike" kern="1200" cap="none" spc="0" normalizeH="0" baseline="0" noProof="0">
              <a:ln>
                <a:noFill/>
              </a:ln>
              <a:solidFill>
                <a:prstClr val="black"/>
              </a:solidFill>
              <a:effectLst/>
              <a:uLnTx/>
              <a:uFillTx/>
              <a:latin typeface="Calibri"/>
              <a:ea typeface="+mn-ea"/>
              <a:cs typeface="Calibri Light" panose="020F0302020204030204" pitchFamily="34" charset="0"/>
            </a:endParaRPr>
          </a:p>
        </p:txBody>
      </p:sp>
      <p:sp>
        <p:nvSpPr>
          <p:cNvPr id="11" name="Rectangle 10">
            <a:extLst>
              <a:ext uri="{FF2B5EF4-FFF2-40B4-BE49-F238E27FC236}">
                <a16:creationId xmlns:a16="http://schemas.microsoft.com/office/drawing/2014/main" id="{B0E223A0-DDF7-8BE5-61F1-72400D0E01ED}"/>
              </a:ext>
            </a:extLst>
          </p:cNvPr>
          <p:cNvSpPr/>
          <p:nvPr/>
        </p:nvSpPr>
        <p:spPr>
          <a:xfrm>
            <a:off x="3610878" y="5327669"/>
            <a:ext cx="1591700" cy="666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Hearing</a:t>
            </a:r>
          </a:p>
        </p:txBody>
      </p:sp>
      <p:sp>
        <p:nvSpPr>
          <p:cNvPr id="12" name="Rectangle 11">
            <a:extLst>
              <a:ext uri="{FF2B5EF4-FFF2-40B4-BE49-F238E27FC236}">
                <a16:creationId xmlns:a16="http://schemas.microsoft.com/office/drawing/2014/main" id="{3A7A2256-B405-AAD4-D518-D48B7CC52588}"/>
              </a:ext>
            </a:extLst>
          </p:cNvPr>
          <p:cNvSpPr/>
          <p:nvPr/>
        </p:nvSpPr>
        <p:spPr>
          <a:xfrm>
            <a:off x="5308616" y="5319202"/>
            <a:ext cx="1591700" cy="666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Case preparation</a:t>
            </a:r>
          </a:p>
        </p:txBody>
      </p:sp>
      <p:sp>
        <p:nvSpPr>
          <p:cNvPr id="14" name="Left Brace 13">
            <a:extLst>
              <a:ext uri="{FF2B5EF4-FFF2-40B4-BE49-F238E27FC236}">
                <a16:creationId xmlns:a16="http://schemas.microsoft.com/office/drawing/2014/main" id="{A74E77A1-54ED-ECE9-2865-68AC1C0EC8EF}"/>
              </a:ext>
            </a:extLst>
          </p:cNvPr>
          <p:cNvSpPr/>
          <p:nvPr/>
        </p:nvSpPr>
        <p:spPr>
          <a:xfrm rot="5400000">
            <a:off x="7065564" y="-909306"/>
            <a:ext cx="360001" cy="58527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Left Brace 15">
            <a:extLst>
              <a:ext uri="{FF2B5EF4-FFF2-40B4-BE49-F238E27FC236}">
                <a16:creationId xmlns:a16="http://schemas.microsoft.com/office/drawing/2014/main" id="{74039F32-D441-BF92-5F63-3D648A7F1905}"/>
              </a:ext>
            </a:extLst>
          </p:cNvPr>
          <p:cNvSpPr/>
          <p:nvPr/>
        </p:nvSpPr>
        <p:spPr>
          <a:xfrm rot="5400000">
            <a:off x="5834285" y="-1693418"/>
            <a:ext cx="363513" cy="115680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8029AA73-6A49-E6AF-20AE-C94A3648D6FC}"/>
              </a:ext>
            </a:extLst>
          </p:cNvPr>
          <p:cNvSpPr txBox="1"/>
          <p:nvPr/>
        </p:nvSpPr>
        <p:spPr>
          <a:xfrm>
            <a:off x="188370" y="723547"/>
            <a:ext cx="8453595" cy="27699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a:rPr>
              <a:t>This map highlights a personas engagement with CMS along the CPS process and the task management specific relationships</a:t>
            </a:r>
            <a:r>
              <a:rPr kumimoji="0" lang="en-GB" sz="1000" b="0" i="0" u="none" strike="noStrike" kern="1200" cap="none" spc="0" normalizeH="0" baseline="0" noProof="0">
                <a:ln>
                  <a:noFill/>
                </a:ln>
                <a:solidFill>
                  <a:prstClr val="black"/>
                </a:solidFill>
                <a:effectLst/>
                <a:uLnTx/>
                <a:uFillTx/>
                <a:latin typeface="Calibri"/>
                <a:ea typeface="+mn-ea"/>
                <a:cs typeface="Calibri"/>
              </a:rPr>
              <a:t>.</a:t>
            </a:r>
          </a:p>
        </p:txBody>
      </p:sp>
      <p:sp>
        <p:nvSpPr>
          <p:cNvPr id="45" name="TextBox 44">
            <a:extLst>
              <a:ext uri="{FF2B5EF4-FFF2-40B4-BE49-F238E27FC236}">
                <a16:creationId xmlns:a16="http://schemas.microsoft.com/office/drawing/2014/main" id="{EAC391D6-D99B-B698-90BF-B3CA1ECB58B2}"/>
              </a:ext>
            </a:extLst>
          </p:cNvPr>
          <p:cNvSpPr txBox="1"/>
          <p:nvPr/>
        </p:nvSpPr>
        <p:spPr>
          <a:xfrm>
            <a:off x="187655" y="404307"/>
            <a:ext cx="8561466"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4472C4">
                    <a:lumMod val="75000"/>
                  </a:srgbClr>
                </a:solidFill>
                <a:effectLst/>
                <a:uLnTx/>
                <a:uFillTx/>
                <a:latin typeface="Calibri" panose="020F0502020204030204"/>
                <a:ea typeface="+mn-ea"/>
                <a:cs typeface="Calibri"/>
              </a:rPr>
              <a:t>Persona, CMS engagement, CPS process map</a:t>
            </a:r>
          </a:p>
        </p:txBody>
      </p:sp>
      <p:sp>
        <p:nvSpPr>
          <p:cNvPr id="47" name="Rectangle 46">
            <a:extLst>
              <a:ext uri="{FF2B5EF4-FFF2-40B4-BE49-F238E27FC236}">
                <a16:creationId xmlns:a16="http://schemas.microsoft.com/office/drawing/2014/main" id="{CC1DBAA0-9919-3017-4647-CEFA1DA8AC88}"/>
              </a:ext>
            </a:extLst>
          </p:cNvPr>
          <p:cNvSpPr/>
          <p:nvPr/>
        </p:nvSpPr>
        <p:spPr>
          <a:xfrm>
            <a:off x="1913140" y="5327669"/>
            <a:ext cx="1591700" cy="666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Charge decision</a:t>
            </a:r>
          </a:p>
        </p:txBody>
      </p:sp>
      <p:sp>
        <p:nvSpPr>
          <p:cNvPr id="51" name="Rectangle 50">
            <a:extLst>
              <a:ext uri="{FF2B5EF4-FFF2-40B4-BE49-F238E27FC236}">
                <a16:creationId xmlns:a16="http://schemas.microsoft.com/office/drawing/2014/main" id="{C7DD2999-859A-6721-8781-B92A09944A5C}"/>
              </a:ext>
            </a:extLst>
          </p:cNvPr>
          <p:cNvSpPr/>
          <p:nvPr/>
        </p:nvSpPr>
        <p:spPr>
          <a:xfrm>
            <a:off x="8704092" y="5327669"/>
            <a:ext cx="1591700" cy="666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Sentence</a:t>
            </a:r>
          </a:p>
        </p:txBody>
      </p:sp>
      <p:sp>
        <p:nvSpPr>
          <p:cNvPr id="52" name="Rectangle 51">
            <a:extLst>
              <a:ext uri="{FF2B5EF4-FFF2-40B4-BE49-F238E27FC236}">
                <a16:creationId xmlns:a16="http://schemas.microsoft.com/office/drawing/2014/main" id="{D024BC35-19AD-5596-BBA2-B35EC32F94F5}"/>
              </a:ext>
            </a:extLst>
          </p:cNvPr>
          <p:cNvSpPr/>
          <p:nvPr/>
        </p:nvSpPr>
        <p:spPr>
          <a:xfrm>
            <a:off x="10401830" y="5327669"/>
            <a:ext cx="1591700" cy="666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Appeals</a:t>
            </a:r>
          </a:p>
        </p:txBody>
      </p:sp>
      <p:sp>
        <p:nvSpPr>
          <p:cNvPr id="136" name="Left Brace 135">
            <a:extLst>
              <a:ext uri="{FF2B5EF4-FFF2-40B4-BE49-F238E27FC236}">
                <a16:creationId xmlns:a16="http://schemas.microsoft.com/office/drawing/2014/main" id="{F9212592-06AF-A98B-E0CB-5484DB26CA2B}"/>
              </a:ext>
            </a:extLst>
          </p:cNvPr>
          <p:cNvSpPr/>
          <p:nvPr/>
        </p:nvSpPr>
        <p:spPr>
          <a:xfrm rot="5400000">
            <a:off x="5814811" y="-3360375"/>
            <a:ext cx="343067" cy="11598916"/>
          </a:xfrm>
          <a:prstGeom prst="leftBrace">
            <a:avLst>
              <a:gd name="adj1" fmla="val 8333"/>
              <a:gd name="adj2" fmla="val 94119"/>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eft Brace 137">
            <a:extLst>
              <a:ext uri="{FF2B5EF4-FFF2-40B4-BE49-F238E27FC236}">
                <a16:creationId xmlns:a16="http://schemas.microsoft.com/office/drawing/2014/main" id="{CAC1DE6B-BB40-1372-1E04-3BF6111DC329}"/>
              </a:ext>
            </a:extLst>
          </p:cNvPr>
          <p:cNvSpPr/>
          <p:nvPr/>
        </p:nvSpPr>
        <p:spPr>
          <a:xfrm rot="5400000">
            <a:off x="5859341" y="-2543524"/>
            <a:ext cx="300735" cy="115565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Left Brace 138">
            <a:extLst>
              <a:ext uri="{FF2B5EF4-FFF2-40B4-BE49-F238E27FC236}">
                <a16:creationId xmlns:a16="http://schemas.microsoft.com/office/drawing/2014/main" id="{D6892F05-F791-E421-F0AF-0C493A2379D3}"/>
              </a:ext>
            </a:extLst>
          </p:cNvPr>
          <p:cNvSpPr/>
          <p:nvPr/>
        </p:nvSpPr>
        <p:spPr>
          <a:xfrm rot="5400000">
            <a:off x="2119143" y="-289511"/>
            <a:ext cx="368467" cy="36570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74" name="Elbow Connector 173">
            <a:extLst>
              <a:ext uri="{FF2B5EF4-FFF2-40B4-BE49-F238E27FC236}">
                <a16:creationId xmlns:a16="http://schemas.microsoft.com/office/drawing/2014/main" id="{84E58D8C-08BC-EE5B-5E89-435521834F9B}"/>
              </a:ext>
            </a:extLst>
          </p:cNvPr>
          <p:cNvCxnSpPr>
            <a:cxnSpLocks/>
          </p:cNvCxnSpPr>
          <p:nvPr/>
        </p:nvCxnSpPr>
        <p:spPr>
          <a:xfrm flipH="1">
            <a:off x="911910" y="2855698"/>
            <a:ext cx="4205320" cy="1333152"/>
          </a:xfrm>
          <a:prstGeom prst="bentConnector2">
            <a:avLst/>
          </a:prstGeom>
          <a:ln w="12700">
            <a:solidFill>
              <a:srgbClr val="0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75">
            <a:extLst>
              <a:ext uri="{FF2B5EF4-FFF2-40B4-BE49-F238E27FC236}">
                <a16:creationId xmlns:a16="http://schemas.microsoft.com/office/drawing/2014/main" id="{8826A8DC-7A8D-6A00-2BF9-25636A56C0CC}"/>
              </a:ext>
            </a:extLst>
          </p:cNvPr>
          <p:cNvCxnSpPr>
            <a:cxnSpLocks/>
          </p:cNvCxnSpPr>
          <p:nvPr/>
        </p:nvCxnSpPr>
        <p:spPr>
          <a:xfrm flipH="1">
            <a:off x="6728778" y="2852389"/>
            <a:ext cx="480168" cy="814041"/>
          </a:xfrm>
          <a:prstGeom prst="bentConnector3">
            <a:avLst>
              <a:gd name="adj1" fmla="val -196898"/>
            </a:avLst>
          </a:prstGeom>
          <a:ln w="12700">
            <a:solidFill>
              <a:srgbClr val="0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 name="Elbow Connector 183">
            <a:extLst>
              <a:ext uri="{FF2B5EF4-FFF2-40B4-BE49-F238E27FC236}">
                <a16:creationId xmlns:a16="http://schemas.microsoft.com/office/drawing/2014/main" id="{0CA587BB-A41C-6248-9FCF-B440205D1CF2}"/>
              </a:ext>
            </a:extLst>
          </p:cNvPr>
          <p:cNvCxnSpPr>
            <a:cxnSpLocks/>
          </p:cNvCxnSpPr>
          <p:nvPr/>
        </p:nvCxnSpPr>
        <p:spPr>
          <a:xfrm flipH="1">
            <a:off x="10548155" y="770914"/>
            <a:ext cx="232797" cy="271696"/>
          </a:xfrm>
          <a:prstGeom prst="bentConnector2">
            <a:avLst/>
          </a:prstGeom>
          <a:ln w="12700">
            <a:solidFill>
              <a:srgbClr val="0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0306F6A-4888-F8AC-11FE-B292335F362F}"/>
              </a:ext>
            </a:extLst>
          </p:cNvPr>
          <p:cNvSpPr txBox="1"/>
          <p:nvPr/>
        </p:nvSpPr>
        <p:spPr>
          <a:xfrm>
            <a:off x="10730630" y="646792"/>
            <a:ext cx="1023981"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Calibri"/>
                <a:ea typeface="+mn-ea"/>
                <a:cs typeface="Calibri Light"/>
              </a:rPr>
              <a:t>CMS relationship</a:t>
            </a:r>
            <a:endParaRPr kumimoji="0" lang="en-GB" sz="1000" b="0" i="0" u="none" strike="noStrike" kern="1200" cap="none" spc="0" normalizeH="0" baseline="0" noProof="0">
              <a:ln>
                <a:noFill/>
              </a:ln>
              <a:solidFill>
                <a:prstClr val="black"/>
              </a:solidFill>
              <a:effectLst/>
              <a:uLnTx/>
              <a:uFillTx/>
              <a:latin typeface="Calibri"/>
              <a:ea typeface="+mn-ea"/>
              <a:cs typeface="Calibri Light" panose="020F0302020204030204" pitchFamily="34" charset="0"/>
            </a:endParaRPr>
          </a:p>
        </p:txBody>
      </p:sp>
      <p:sp>
        <p:nvSpPr>
          <p:cNvPr id="5" name="TextBox 4">
            <a:extLst>
              <a:ext uri="{FF2B5EF4-FFF2-40B4-BE49-F238E27FC236}">
                <a16:creationId xmlns:a16="http://schemas.microsoft.com/office/drawing/2014/main" id="{B9600256-3BA6-A094-F51A-30994B714B2A}"/>
              </a:ext>
            </a:extLst>
          </p:cNvPr>
          <p:cNvSpPr txBox="1"/>
          <p:nvPr/>
        </p:nvSpPr>
        <p:spPr>
          <a:xfrm>
            <a:off x="10659878" y="327269"/>
            <a:ext cx="1162526" cy="24622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Calibri"/>
                <a:ea typeface="+mn-ea"/>
                <a:cs typeface="Calibri Light"/>
              </a:rPr>
              <a:t>Key</a:t>
            </a:r>
          </a:p>
        </p:txBody>
      </p:sp>
      <p:sp>
        <p:nvSpPr>
          <p:cNvPr id="6" name="Left Brace 5">
            <a:extLst>
              <a:ext uri="{FF2B5EF4-FFF2-40B4-BE49-F238E27FC236}">
                <a16:creationId xmlns:a16="http://schemas.microsoft.com/office/drawing/2014/main" id="{69AD5163-6259-B882-470A-7E3CCF7B8EC0}"/>
              </a:ext>
            </a:extLst>
          </p:cNvPr>
          <p:cNvSpPr/>
          <p:nvPr/>
        </p:nvSpPr>
        <p:spPr>
          <a:xfrm rot="5400000">
            <a:off x="10512140" y="1130687"/>
            <a:ext cx="180285" cy="2544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ADD7C77-949C-5649-401A-E3A245B8617A}"/>
              </a:ext>
            </a:extLst>
          </p:cNvPr>
          <p:cNvSpPr txBox="1"/>
          <p:nvPr/>
        </p:nvSpPr>
        <p:spPr>
          <a:xfrm>
            <a:off x="10730629" y="1063735"/>
            <a:ext cx="1167754"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Calibri"/>
                <a:ea typeface="+mn-ea"/>
                <a:cs typeface="Calibri Light"/>
              </a:rPr>
              <a:t>Engagement with CPS process</a:t>
            </a:r>
            <a:endParaRPr kumimoji="0" lang="en-GB" sz="1000" b="0" i="0" u="none" strike="noStrike" kern="1200" cap="none" spc="0" normalizeH="0" baseline="0" noProof="0">
              <a:ln>
                <a:noFill/>
              </a:ln>
              <a:solidFill>
                <a:prstClr val="black"/>
              </a:solidFill>
              <a:effectLst/>
              <a:uLnTx/>
              <a:uFillTx/>
              <a:latin typeface="Calibri"/>
              <a:ea typeface="+mn-ea"/>
              <a:cs typeface="Calibri Light" panose="020F0302020204030204" pitchFamily="34" charset="0"/>
            </a:endParaRPr>
          </a:p>
        </p:txBody>
      </p:sp>
      <p:sp>
        <p:nvSpPr>
          <p:cNvPr id="10" name="Left Brace 9">
            <a:extLst>
              <a:ext uri="{FF2B5EF4-FFF2-40B4-BE49-F238E27FC236}">
                <a16:creationId xmlns:a16="http://schemas.microsoft.com/office/drawing/2014/main" id="{65ECFFD5-4893-37D7-7C0D-195BAF9D537B}"/>
              </a:ext>
            </a:extLst>
          </p:cNvPr>
          <p:cNvSpPr/>
          <p:nvPr/>
        </p:nvSpPr>
        <p:spPr>
          <a:xfrm rot="5400000">
            <a:off x="5835976" y="-1095541"/>
            <a:ext cx="351534" cy="11565049"/>
          </a:xfrm>
          <a:prstGeom prst="leftBrace">
            <a:avLst>
              <a:gd name="adj1" fmla="val 8333"/>
              <a:gd name="adj2" fmla="val 94119"/>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3BCE9BB-6365-DBA0-2817-C2756ED956C0}"/>
              </a:ext>
            </a:extLst>
          </p:cNvPr>
          <p:cNvSpPr/>
          <p:nvPr/>
        </p:nvSpPr>
        <p:spPr>
          <a:xfrm>
            <a:off x="7006354" y="5319202"/>
            <a:ext cx="1591700" cy="666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Trial</a:t>
            </a:r>
            <a:endParaRPr kumimoji="0" lang="en-GB" sz="1200" b="0" i="0" u="none" strike="noStrike" kern="1200" cap="none" spc="0" normalizeH="0" baseline="0" noProof="0">
              <a:ln>
                <a:noFill/>
              </a:ln>
              <a:solidFill>
                <a:prstClr val="black"/>
              </a:solidFill>
              <a:effectLst/>
              <a:uLnTx/>
              <a:uFillTx/>
              <a:latin typeface="Calibri"/>
              <a:ea typeface="+mn-ea"/>
              <a:cs typeface="Calibri Light" panose="020F0302020204030204" pitchFamily="34" charset="0"/>
            </a:endParaRPr>
          </a:p>
        </p:txBody>
      </p:sp>
      <p:sp>
        <p:nvSpPr>
          <p:cNvPr id="23" name="TextBox 22">
            <a:extLst>
              <a:ext uri="{FF2B5EF4-FFF2-40B4-BE49-F238E27FC236}">
                <a16:creationId xmlns:a16="http://schemas.microsoft.com/office/drawing/2014/main" id="{861F338E-8B01-FB48-4D8F-219A826E87EE}"/>
              </a:ext>
            </a:extLst>
          </p:cNvPr>
          <p:cNvSpPr txBox="1"/>
          <p:nvPr/>
        </p:nvSpPr>
        <p:spPr>
          <a:xfrm>
            <a:off x="-355601" y="6049433"/>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CPS end-to-end process</a:t>
            </a:r>
          </a:p>
        </p:txBody>
      </p:sp>
      <p:cxnSp>
        <p:nvCxnSpPr>
          <p:cNvPr id="25" name="Elbow Connector 183">
            <a:extLst>
              <a:ext uri="{FF2B5EF4-FFF2-40B4-BE49-F238E27FC236}">
                <a16:creationId xmlns:a16="http://schemas.microsoft.com/office/drawing/2014/main" id="{785A8F1C-1B10-78B1-096B-A546BD16E222}"/>
              </a:ext>
            </a:extLst>
          </p:cNvPr>
          <p:cNvCxnSpPr>
            <a:cxnSpLocks/>
          </p:cNvCxnSpPr>
          <p:nvPr/>
        </p:nvCxnSpPr>
        <p:spPr>
          <a:xfrm flipH="1">
            <a:off x="918681" y="1102655"/>
            <a:ext cx="893514" cy="814040"/>
          </a:xfrm>
          <a:prstGeom prst="bentConnector2">
            <a:avLst/>
          </a:prstGeom>
          <a:ln w="12700">
            <a:solidFill>
              <a:srgbClr val="0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173">
            <a:extLst>
              <a:ext uri="{FF2B5EF4-FFF2-40B4-BE49-F238E27FC236}">
                <a16:creationId xmlns:a16="http://schemas.microsoft.com/office/drawing/2014/main" id="{AC4ADF54-7C4C-0683-BA31-9F9167995653}"/>
              </a:ext>
            </a:extLst>
          </p:cNvPr>
          <p:cNvCxnSpPr>
            <a:cxnSpLocks/>
          </p:cNvCxnSpPr>
          <p:nvPr/>
        </p:nvCxnSpPr>
        <p:spPr>
          <a:xfrm>
            <a:off x="2867709" y="1111565"/>
            <a:ext cx="4425453" cy="283284"/>
          </a:xfrm>
          <a:prstGeom prst="bentConnector2">
            <a:avLst/>
          </a:prstGeom>
          <a:ln w="12700">
            <a:solidFill>
              <a:srgbClr val="0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Arrow: Chevron 26">
            <a:extLst>
              <a:ext uri="{FF2B5EF4-FFF2-40B4-BE49-F238E27FC236}">
                <a16:creationId xmlns:a16="http://schemas.microsoft.com/office/drawing/2014/main" id="{34947087-53E3-35BE-9394-B87702F4CA41}"/>
              </a:ext>
            </a:extLst>
          </p:cNvPr>
          <p:cNvSpPr/>
          <p:nvPr/>
        </p:nvSpPr>
        <p:spPr>
          <a:xfrm>
            <a:off x="1680632" y="5524499"/>
            <a:ext cx="321733" cy="270933"/>
          </a:xfrm>
          <a:prstGeom prst="chevron">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Arrow: Chevron 27">
            <a:extLst>
              <a:ext uri="{FF2B5EF4-FFF2-40B4-BE49-F238E27FC236}">
                <a16:creationId xmlns:a16="http://schemas.microsoft.com/office/drawing/2014/main" id="{EB629480-E1DA-A59F-9D94-A95B524828DA}"/>
              </a:ext>
            </a:extLst>
          </p:cNvPr>
          <p:cNvSpPr/>
          <p:nvPr/>
        </p:nvSpPr>
        <p:spPr>
          <a:xfrm>
            <a:off x="3390898" y="5524499"/>
            <a:ext cx="321733" cy="270933"/>
          </a:xfrm>
          <a:prstGeom prst="chevron">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Arrow: Chevron 28">
            <a:extLst>
              <a:ext uri="{FF2B5EF4-FFF2-40B4-BE49-F238E27FC236}">
                <a16:creationId xmlns:a16="http://schemas.microsoft.com/office/drawing/2014/main" id="{EC308633-9591-CB8A-049E-DB79ADC7FAA3}"/>
              </a:ext>
            </a:extLst>
          </p:cNvPr>
          <p:cNvSpPr/>
          <p:nvPr/>
        </p:nvSpPr>
        <p:spPr>
          <a:xfrm>
            <a:off x="5041898" y="5516032"/>
            <a:ext cx="321733" cy="270933"/>
          </a:xfrm>
          <a:prstGeom prst="chevron">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Arrow: Chevron 29">
            <a:extLst>
              <a:ext uri="{FF2B5EF4-FFF2-40B4-BE49-F238E27FC236}">
                <a16:creationId xmlns:a16="http://schemas.microsoft.com/office/drawing/2014/main" id="{CAC8B5A5-5C10-BAF5-48AF-472FA7C3F2EF}"/>
              </a:ext>
            </a:extLst>
          </p:cNvPr>
          <p:cNvSpPr/>
          <p:nvPr/>
        </p:nvSpPr>
        <p:spPr>
          <a:xfrm>
            <a:off x="6794498" y="5524498"/>
            <a:ext cx="321733" cy="270933"/>
          </a:xfrm>
          <a:prstGeom prst="chevron">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Arrow: Chevron 30">
            <a:extLst>
              <a:ext uri="{FF2B5EF4-FFF2-40B4-BE49-F238E27FC236}">
                <a16:creationId xmlns:a16="http://schemas.microsoft.com/office/drawing/2014/main" id="{B585A1E7-5436-05E7-1F39-90BAB6376ABA}"/>
              </a:ext>
            </a:extLst>
          </p:cNvPr>
          <p:cNvSpPr/>
          <p:nvPr/>
        </p:nvSpPr>
        <p:spPr>
          <a:xfrm>
            <a:off x="8437031" y="5516031"/>
            <a:ext cx="321733" cy="270933"/>
          </a:xfrm>
          <a:prstGeom prst="chevron">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Arrow: Chevron 31">
            <a:extLst>
              <a:ext uri="{FF2B5EF4-FFF2-40B4-BE49-F238E27FC236}">
                <a16:creationId xmlns:a16="http://schemas.microsoft.com/office/drawing/2014/main" id="{C45ED04D-86FE-B5F2-51B7-D89D07299864}"/>
              </a:ext>
            </a:extLst>
          </p:cNvPr>
          <p:cNvSpPr/>
          <p:nvPr/>
        </p:nvSpPr>
        <p:spPr>
          <a:xfrm>
            <a:off x="10172697" y="5524497"/>
            <a:ext cx="321733" cy="270933"/>
          </a:xfrm>
          <a:prstGeom prst="chevron">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4" name="Picture 33" descr="A person in a suit and tie&#10;&#10;Description automatically generated with medium confidence">
            <a:extLst>
              <a:ext uri="{FF2B5EF4-FFF2-40B4-BE49-F238E27FC236}">
                <a16:creationId xmlns:a16="http://schemas.microsoft.com/office/drawing/2014/main" id="{5C989393-F1E9-6D6B-44E4-3479B6E69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08" y="4471831"/>
            <a:ext cx="409876" cy="435276"/>
          </a:xfrm>
          <a:prstGeom prst="rect">
            <a:avLst/>
          </a:prstGeom>
          <a:effectLst>
            <a:outerShdw blurRad="50800" dist="38100" dir="2700000" algn="tl" rotWithShape="0">
              <a:prstClr val="black">
                <a:alpha val="40000"/>
              </a:prstClr>
            </a:outerShdw>
          </a:effectLst>
        </p:spPr>
      </p:pic>
      <p:pic>
        <p:nvPicPr>
          <p:cNvPr id="36" name="Picture 35" descr="A person smiling at camera&#10;&#10;Description automatically generated with low confidence">
            <a:extLst>
              <a:ext uri="{FF2B5EF4-FFF2-40B4-BE49-F238E27FC236}">
                <a16:creationId xmlns:a16="http://schemas.microsoft.com/office/drawing/2014/main" id="{A48CA396-281F-A01C-AAE7-8A6ED97BE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916" y="3811702"/>
            <a:ext cx="410230" cy="435632"/>
          </a:xfrm>
          <a:prstGeom prst="rect">
            <a:avLst/>
          </a:prstGeom>
          <a:effectLst>
            <a:outerShdw blurRad="50800" dist="38100" dir="2700000" algn="tl" rotWithShape="0">
              <a:prstClr val="black">
                <a:alpha val="40000"/>
              </a:prstClr>
            </a:outerShdw>
          </a:effectLst>
        </p:spPr>
      </p:pic>
      <p:pic>
        <p:nvPicPr>
          <p:cNvPr id="38" name="Picture 37" descr="A close-up of a person smiling&#10;&#10;Description automatically generated with medium confidence">
            <a:extLst>
              <a:ext uri="{FF2B5EF4-FFF2-40B4-BE49-F238E27FC236}">
                <a16:creationId xmlns:a16="http://schemas.microsoft.com/office/drawing/2014/main" id="{E8284763-908A-DEB9-4B24-52FC16373B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1134" y="3823373"/>
            <a:ext cx="455667" cy="404867"/>
          </a:xfrm>
          <a:prstGeom prst="rect">
            <a:avLst/>
          </a:prstGeom>
          <a:effectLst>
            <a:outerShdw blurRad="50800" dist="38100" dir="2700000" algn="tl" rotWithShape="0">
              <a:prstClr val="black">
                <a:alpha val="40000"/>
              </a:prstClr>
            </a:outerShdw>
          </a:effectLst>
        </p:spPr>
      </p:pic>
      <p:pic>
        <p:nvPicPr>
          <p:cNvPr id="40" name="Picture 39" descr="A picture containing human face, person, smile, clothing&#10;&#10;Description automatically generated">
            <a:extLst>
              <a:ext uri="{FF2B5EF4-FFF2-40B4-BE49-F238E27FC236}">
                <a16:creationId xmlns:a16="http://schemas.microsoft.com/office/drawing/2014/main" id="{EF23E519-4B1E-0D9A-EE4C-A197575ACE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2079" y="2988892"/>
            <a:ext cx="417148" cy="453674"/>
          </a:xfrm>
          <a:prstGeom prst="rect">
            <a:avLst/>
          </a:prstGeom>
          <a:effectLst>
            <a:outerShdw blurRad="50800" dist="38100" dir="2700000" algn="tl" rotWithShape="0">
              <a:prstClr val="black">
                <a:alpha val="40000"/>
              </a:prstClr>
            </a:outerShdw>
          </a:effectLst>
        </p:spPr>
      </p:pic>
      <p:pic>
        <p:nvPicPr>
          <p:cNvPr id="42" name="Picture 41" descr="A person smiling at the camera&#10;&#10;Description automatically generated with low confidence">
            <a:extLst>
              <a:ext uri="{FF2B5EF4-FFF2-40B4-BE49-F238E27FC236}">
                <a16:creationId xmlns:a16="http://schemas.microsoft.com/office/drawing/2014/main" id="{1413EDC9-21BC-CF7B-19E5-13FA58C34E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9011" y="1345243"/>
            <a:ext cx="408683" cy="421996"/>
          </a:xfrm>
          <a:prstGeom prst="rect">
            <a:avLst/>
          </a:prstGeom>
          <a:effectLst>
            <a:outerShdw blurRad="50800" dist="38100" dir="2700000" algn="tl" rotWithShape="0">
              <a:prstClr val="black">
                <a:alpha val="40000"/>
              </a:prstClr>
            </a:outerShdw>
          </a:effectLst>
        </p:spPr>
      </p:pic>
      <p:pic>
        <p:nvPicPr>
          <p:cNvPr id="46" name="Picture 45" descr="A close-up of a person's face&#10;&#10;Description automatically generated">
            <a:extLst>
              <a:ext uri="{FF2B5EF4-FFF2-40B4-BE49-F238E27FC236}">
                <a16:creationId xmlns:a16="http://schemas.microsoft.com/office/drawing/2014/main" id="{8D953D6B-BC40-F8F2-4D5C-DAB0B93DC0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355" y="2234503"/>
            <a:ext cx="407580" cy="399114"/>
          </a:xfrm>
          <a:prstGeom prst="rect">
            <a:avLst/>
          </a:prstGeom>
          <a:effectLst>
            <a:outerShdw blurRad="50800" dist="38100" dir="2700000" algn="tl" rotWithShape="0">
              <a:prstClr val="black">
                <a:alpha val="40000"/>
              </a:prstClr>
            </a:outerShdw>
          </a:effectLst>
        </p:spPr>
      </p:pic>
      <p:pic>
        <p:nvPicPr>
          <p:cNvPr id="49" name="Picture 48" descr="A picture containing human face, glasses, forehead, person&#10;&#10;Description automatically generated">
            <a:extLst>
              <a:ext uri="{FF2B5EF4-FFF2-40B4-BE49-F238E27FC236}">
                <a16:creationId xmlns:a16="http://schemas.microsoft.com/office/drawing/2014/main" id="{E7507E17-11DA-98EB-C3AE-075D26AE45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2012" y="1727481"/>
            <a:ext cx="408682" cy="408681"/>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8945892-4391-B0CB-09AB-FC8E083B949D}"/>
              </a:ext>
            </a:extLst>
          </p:cNvPr>
          <p:cNvSpPr/>
          <p:nvPr/>
        </p:nvSpPr>
        <p:spPr>
          <a:xfrm>
            <a:off x="10245810" y="247134"/>
            <a:ext cx="1709351" cy="1503405"/>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633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CF600-3A67-9D9A-6699-12BD02E74CAE}"/>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C9F4151-C25D-05B4-7E0C-5A03F512DE04}"/>
              </a:ext>
            </a:extLst>
          </p:cNvPr>
          <p:cNvGraphicFramePr>
            <a:graphicFrameLocks noGrp="1"/>
          </p:cNvGraphicFramePr>
          <p:nvPr/>
        </p:nvGraphicFramePr>
        <p:xfrm>
          <a:off x="860280" y="1300682"/>
          <a:ext cx="9972675" cy="4741545"/>
        </p:xfrm>
        <a:graphic>
          <a:graphicData uri="http://schemas.openxmlformats.org/drawingml/2006/table">
            <a:tbl>
              <a:tblPr firstRow="1" bandRow="1">
                <a:tableStyleId>{5C22544A-7EE6-4342-B048-85BDC9FD1C3A}</a:tableStyleId>
              </a:tblPr>
              <a:tblGrid>
                <a:gridCol w="3076575">
                  <a:extLst>
                    <a:ext uri="{9D8B030D-6E8A-4147-A177-3AD203B41FA5}">
                      <a16:colId xmlns:a16="http://schemas.microsoft.com/office/drawing/2014/main" val="3555975875"/>
                    </a:ext>
                  </a:extLst>
                </a:gridCol>
                <a:gridCol w="1200150">
                  <a:extLst>
                    <a:ext uri="{9D8B030D-6E8A-4147-A177-3AD203B41FA5}">
                      <a16:colId xmlns:a16="http://schemas.microsoft.com/office/drawing/2014/main" val="1192442217"/>
                    </a:ext>
                  </a:extLst>
                </a:gridCol>
                <a:gridCol w="771525">
                  <a:extLst>
                    <a:ext uri="{9D8B030D-6E8A-4147-A177-3AD203B41FA5}">
                      <a16:colId xmlns:a16="http://schemas.microsoft.com/office/drawing/2014/main" val="310968969"/>
                    </a:ext>
                  </a:extLst>
                </a:gridCol>
                <a:gridCol w="847725">
                  <a:extLst>
                    <a:ext uri="{9D8B030D-6E8A-4147-A177-3AD203B41FA5}">
                      <a16:colId xmlns:a16="http://schemas.microsoft.com/office/drawing/2014/main" val="2760227340"/>
                    </a:ext>
                  </a:extLst>
                </a:gridCol>
                <a:gridCol w="809625">
                  <a:extLst>
                    <a:ext uri="{9D8B030D-6E8A-4147-A177-3AD203B41FA5}">
                      <a16:colId xmlns:a16="http://schemas.microsoft.com/office/drawing/2014/main" val="260645821"/>
                    </a:ext>
                  </a:extLst>
                </a:gridCol>
                <a:gridCol w="809625">
                  <a:extLst>
                    <a:ext uri="{9D8B030D-6E8A-4147-A177-3AD203B41FA5}">
                      <a16:colId xmlns:a16="http://schemas.microsoft.com/office/drawing/2014/main" val="1192794367"/>
                    </a:ext>
                  </a:extLst>
                </a:gridCol>
                <a:gridCol w="809625">
                  <a:extLst>
                    <a:ext uri="{9D8B030D-6E8A-4147-A177-3AD203B41FA5}">
                      <a16:colId xmlns:a16="http://schemas.microsoft.com/office/drawing/2014/main" val="2340995730"/>
                    </a:ext>
                  </a:extLst>
                </a:gridCol>
                <a:gridCol w="762000">
                  <a:extLst>
                    <a:ext uri="{9D8B030D-6E8A-4147-A177-3AD203B41FA5}">
                      <a16:colId xmlns:a16="http://schemas.microsoft.com/office/drawing/2014/main" val="37533532"/>
                    </a:ext>
                  </a:extLst>
                </a:gridCol>
                <a:gridCol w="885825">
                  <a:extLst>
                    <a:ext uri="{9D8B030D-6E8A-4147-A177-3AD203B41FA5}">
                      <a16:colId xmlns:a16="http://schemas.microsoft.com/office/drawing/2014/main" val="3007748426"/>
                    </a:ext>
                  </a:extLst>
                </a:gridCol>
              </a:tblGrid>
              <a:tr h="800100">
                <a:tc>
                  <a:txBody>
                    <a:bodyPr/>
                    <a:lstStyle/>
                    <a:p>
                      <a:pPr fontAlgn="base"/>
                      <a:r>
                        <a:rPr lang="en-GB" sz="1200" b="0">
                          <a:solidFill>
                            <a:srgbClr val="FFFFFF"/>
                          </a:solidFill>
                          <a:effectLst/>
                          <a:latin typeface="Calibri" panose="020F0502020204030204" pitchFamily="34" charset="0"/>
                        </a:rPr>
                        <a:t>Insight</a:t>
                      </a:r>
                      <a:endParaRPr lang="en-GB" b="1">
                        <a:solidFill>
                          <a:srgbClr val="FFFFFF"/>
                        </a:solidFill>
                        <a:effectLst/>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A1B2D4"/>
                    </a:solidFill>
                  </a:tcPr>
                </a:tc>
                <a:tc>
                  <a:txBody>
                    <a:bodyPr/>
                    <a:lstStyle/>
                    <a:p>
                      <a:pPr algn="ctr" fontAlgn="base"/>
                      <a:r>
                        <a:rPr lang="en-GB" sz="1200" b="0">
                          <a:solidFill>
                            <a:srgbClr val="FFFFFF"/>
                          </a:solidFill>
                          <a:effectLst/>
                          <a:latin typeface="Calibri" panose="020F0502020204030204" pitchFamily="34" charset="0"/>
                        </a:rPr>
                        <a:t>Work Management activity type</a:t>
                      </a:r>
                      <a:endParaRPr lang="en-GB" b="1">
                        <a:solidFill>
                          <a:srgbClr val="FFFFFF"/>
                        </a:solidFill>
                        <a:effectLst/>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A1B2D4"/>
                    </a:solidFill>
                  </a:tcPr>
                </a:tc>
                <a:tc>
                  <a:txBody>
                    <a:bodyPr/>
                    <a:lstStyle/>
                    <a:p>
                      <a:pPr algn="ctr" fontAlgn="base"/>
                      <a:r>
                        <a:rPr lang="en-GB" sz="900" b="0">
                          <a:solidFill>
                            <a:srgbClr val="FFFFFF"/>
                          </a:solidFill>
                          <a:effectLst/>
                          <a:latin typeface="Calibri" panose="020F0502020204030204" pitchFamily="34" charset="0"/>
                        </a:rPr>
                        <a:t>Casework </a:t>
                      </a:r>
                      <a:endParaRPr lang="en-GB" b="1">
                        <a:solidFill>
                          <a:srgbClr val="FFFFFF"/>
                        </a:solidFill>
                        <a:effectLst/>
                      </a:endParaRPr>
                    </a:p>
                    <a:p>
                      <a:pPr algn="ctr" fontAlgn="base"/>
                      <a:r>
                        <a:rPr lang="en-GB" sz="900" b="0">
                          <a:solidFill>
                            <a:srgbClr val="FFFFFF"/>
                          </a:solidFill>
                          <a:effectLst/>
                          <a:latin typeface="Calibri" panose="020F0502020204030204" pitchFamily="34" charset="0"/>
                        </a:rPr>
                        <a:t>Assistant</a:t>
                      </a:r>
                      <a:endParaRPr lang="en-GB" b="1">
                        <a:solidFill>
                          <a:srgbClr val="FFFFFF"/>
                        </a:solidFill>
                        <a:effectLst/>
                      </a:endParaRPr>
                    </a:p>
                  </a:txBody>
                  <a:tcPr anchor="b">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2F5597"/>
                    </a:solidFill>
                  </a:tcPr>
                </a:tc>
                <a:tc>
                  <a:txBody>
                    <a:bodyPr/>
                    <a:lstStyle/>
                    <a:p>
                      <a:pPr algn="ctr" fontAlgn="base"/>
                      <a:r>
                        <a:rPr lang="en-GB" sz="900" b="0">
                          <a:solidFill>
                            <a:srgbClr val="FFFFFF"/>
                          </a:solidFill>
                          <a:effectLst/>
                          <a:latin typeface="Calibri" panose="020F0502020204030204" pitchFamily="34" charset="0"/>
                        </a:rPr>
                        <a:t>Prosecutor</a:t>
                      </a:r>
                      <a:endParaRPr lang="en-GB" b="1">
                        <a:solidFill>
                          <a:srgbClr val="FFFFFF"/>
                        </a:solidFill>
                        <a:effectLst/>
                      </a:endParaRPr>
                    </a:p>
                  </a:txBody>
                  <a:tcPr anchor="b">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2F5597"/>
                    </a:solidFill>
                  </a:tcPr>
                </a:tc>
                <a:tc>
                  <a:txBody>
                    <a:bodyPr/>
                    <a:lstStyle/>
                    <a:p>
                      <a:pPr algn="ctr" fontAlgn="base"/>
                      <a:r>
                        <a:rPr lang="en-GB" sz="900" b="0">
                          <a:solidFill>
                            <a:srgbClr val="FFFFFF"/>
                          </a:solidFill>
                          <a:effectLst/>
                          <a:latin typeface="Calibri" panose="020F0502020204030204" pitchFamily="34" charset="0"/>
                        </a:rPr>
                        <a:t>Paralegal Assistant</a:t>
                      </a:r>
                      <a:endParaRPr lang="en-GB" b="1">
                        <a:solidFill>
                          <a:srgbClr val="FFFFFF"/>
                        </a:solidFill>
                        <a:effectLst/>
                      </a:endParaRPr>
                    </a:p>
                  </a:txBody>
                  <a:tcPr anchor="b">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2F5597"/>
                    </a:solidFill>
                  </a:tcPr>
                </a:tc>
                <a:tc>
                  <a:txBody>
                    <a:bodyPr/>
                    <a:lstStyle/>
                    <a:p>
                      <a:pPr algn="ctr" fontAlgn="base"/>
                      <a:r>
                        <a:rPr lang="en-GB" sz="900" b="0">
                          <a:solidFill>
                            <a:srgbClr val="FFFFFF"/>
                          </a:solidFill>
                          <a:effectLst/>
                          <a:latin typeface="Calibri" panose="020F0502020204030204" pitchFamily="34" charset="0"/>
                        </a:rPr>
                        <a:t>Paralegal Officer</a:t>
                      </a:r>
                      <a:endParaRPr lang="en-GB" b="1">
                        <a:solidFill>
                          <a:srgbClr val="FFFFFF"/>
                        </a:solidFill>
                        <a:effectLst/>
                      </a:endParaRPr>
                    </a:p>
                  </a:txBody>
                  <a:tcPr anchor="b">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2F5597"/>
                    </a:solidFill>
                  </a:tcPr>
                </a:tc>
                <a:tc>
                  <a:txBody>
                    <a:bodyPr/>
                    <a:lstStyle/>
                    <a:p>
                      <a:pPr algn="ctr" fontAlgn="base"/>
                      <a:r>
                        <a:rPr lang="en-GB" sz="900" b="0">
                          <a:solidFill>
                            <a:srgbClr val="FFFFFF"/>
                          </a:solidFill>
                          <a:effectLst/>
                          <a:latin typeface="Calibri" panose="020F0502020204030204" pitchFamily="34" charset="0"/>
                        </a:rPr>
                        <a:t>Advocate</a:t>
                      </a:r>
                      <a:endParaRPr lang="en-GB" b="1">
                        <a:solidFill>
                          <a:srgbClr val="FFFFFF"/>
                        </a:solidFill>
                        <a:effectLst/>
                      </a:endParaRPr>
                    </a:p>
                  </a:txBody>
                  <a:tcPr anchor="b">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2F5597"/>
                    </a:solidFill>
                  </a:tcPr>
                </a:tc>
                <a:tc>
                  <a:txBody>
                    <a:bodyPr/>
                    <a:lstStyle/>
                    <a:p>
                      <a:pPr algn="ctr" fontAlgn="base"/>
                      <a:r>
                        <a:rPr lang="en-GB" sz="900" b="0">
                          <a:solidFill>
                            <a:srgbClr val="FFFFFF"/>
                          </a:solidFill>
                          <a:effectLst/>
                          <a:latin typeface="Calibri" panose="020F0502020204030204" pitchFamily="34" charset="0"/>
                        </a:rPr>
                        <a:t>Legal Manager</a:t>
                      </a:r>
                      <a:endParaRPr lang="en-GB" b="1">
                        <a:solidFill>
                          <a:srgbClr val="FFFFFF"/>
                        </a:solidFill>
                        <a:effectLst/>
                      </a:endParaRPr>
                    </a:p>
                  </a:txBody>
                  <a:tcPr anchor="b">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2F5597"/>
                    </a:solidFill>
                  </a:tcPr>
                </a:tc>
                <a:tc>
                  <a:txBody>
                    <a:bodyPr/>
                    <a:lstStyle/>
                    <a:p>
                      <a:pPr algn="ctr" fontAlgn="base"/>
                      <a:r>
                        <a:rPr lang="en-GB" sz="700" b="0">
                          <a:solidFill>
                            <a:srgbClr val="FFFFFF"/>
                          </a:solidFill>
                          <a:effectLst/>
                          <a:latin typeface="Calibri" panose="020F0502020204030204" pitchFamily="34" charset="0"/>
                        </a:rPr>
                        <a:t>Operational Delivery Manager</a:t>
                      </a:r>
                      <a:endParaRPr lang="en-GB" b="1">
                        <a:solidFill>
                          <a:srgbClr val="FFFFFF"/>
                        </a:solidFill>
                        <a:effectLst/>
                      </a:endParaRPr>
                    </a:p>
                  </a:txBody>
                  <a:tcPr anchor="b">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2F5597"/>
                    </a:solidFill>
                  </a:tcPr>
                </a:tc>
                <a:extLst>
                  <a:ext uri="{0D108BD9-81ED-4DB2-BD59-A6C34878D82A}">
                    <a16:rowId xmlns:a16="http://schemas.microsoft.com/office/drawing/2014/main" val="2580565521"/>
                  </a:ext>
                </a:extLst>
              </a:tr>
              <a:tr h="476250">
                <a:tc>
                  <a:txBody>
                    <a:bodyPr/>
                    <a:lstStyle/>
                    <a:p>
                      <a:pPr fontAlgn="base"/>
                      <a:r>
                        <a:rPr lang="en-GB" sz="1200">
                          <a:effectLst/>
                          <a:latin typeface="Calibri" panose="020F0502020204030204" pitchFamily="34" charset="0"/>
                        </a:rPr>
                        <a:t>Insight 1: The ‘sea of red’ hinders the ability to prioritise and progress casework efficiently</a:t>
                      </a:r>
                      <a:endParaRPr lang="en-GB">
                        <a:effectLst/>
                      </a:endParaRPr>
                    </a:p>
                  </a:txBody>
                  <a:tcP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base"/>
                      <a:r>
                        <a:rPr lang="en-GB" sz="1200">
                          <a:effectLst/>
                          <a:latin typeface="Calibri" panose="020F0502020204030204" pitchFamily="34" charset="0"/>
                        </a:rPr>
                        <a:t>Prioritise</a:t>
                      </a:r>
                      <a:endParaRPr lang="en-GB">
                        <a:effectLst/>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solidFill>
                          <a:srgbClr val="00B050"/>
                        </a:solidFill>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986190979"/>
                  </a:ext>
                </a:extLst>
              </a:tr>
              <a:tr h="447675">
                <a:tc>
                  <a:txBody>
                    <a:bodyPr/>
                    <a:lstStyle/>
                    <a:p>
                      <a:pPr fontAlgn="base"/>
                      <a:r>
                        <a:rPr lang="en-GB" sz="1200">
                          <a:effectLst/>
                          <a:latin typeface="Calibri" panose="020F0502020204030204" pitchFamily="34" charset="0"/>
                        </a:rPr>
                        <a:t>Insight 2: Users don't have the means/tools to organise their tasks in a meaningful way</a:t>
                      </a:r>
                      <a:endParaRPr lang="en-GB">
                        <a:effectLst/>
                      </a:endParaRPr>
                    </a:p>
                  </a:txBody>
                  <a:tcP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base"/>
                      <a:r>
                        <a:rPr lang="en-GB" sz="1200">
                          <a:effectLst/>
                          <a:latin typeface="Calibri" panose="020F0502020204030204" pitchFamily="34" charset="0"/>
                        </a:rPr>
                        <a:t>Prioritise, </a:t>
                      </a:r>
                      <a:br>
                        <a:rPr lang="en-GB" sz="1200">
                          <a:effectLst/>
                          <a:latin typeface="Calibri" panose="020F0502020204030204" pitchFamily="34" charset="0"/>
                        </a:rPr>
                      </a:br>
                      <a:r>
                        <a:rPr lang="en-GB" sz="1200">
                          <a:effectLst/>
                          <a:latin typeface="Calibri" panose="020F0502020204030204" pitchFamily="34" charset="0"/>
                        </a:rPr>
                        <a:t>Manage</a:t>
                      </a:r>
                      <a:endParaRPr lang="en-GB">
                        <a:effectLst/>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solidFill>
                          <a:srgbClr val="00B050"/>
                        </a:solidFill>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583446120"/>
                  </a:ext>
                </a:extLst>
              </a:tr>
              <a:tr h="447675">
                <a:tc>
                  <a:txBody>
                    <a:bodyPr/>
                    <a:lstStyle/>
                    <a:p>
                      <a:pPr fontAlgn="base"/>
                      <a:r>
                        <a:rPr lang="en-GB" sz="1200">
                          <a:effectLst/>
                          <a:latin typeface="Calibri" panose="020F0502020204030204" pitchFamily="34" charset="0"/>
                        </a:rPr>
                        <a:t>Insight 3: It is difficult to find and takes multiple steps to get to the key information</a:t>
                      </a:r>
                      <a:endParaRPr lang="en-GB">
                        <a:effectLst/>
                      </a:endParaRPr>
                    </a:p>
                  </a:txBody>
                  <a:tcP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base"/>
                      <a:r>
                        <a:rPr lang="en-GB" sz="1200">
                          <a:effectLst/>
                          <a:latin typeface="Calibri" panose="020F0502020204030204" pitchFamily="34" charset="0"/>
                        </a:rPr>
                        <a:t>View</a:t>
                      </a:r>
                      <a:endParaRPr lang="en-GB">
                        <a:effectLst/>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4251246244"/>
                  </a:ext>
                </a:extLst>
              </a:tr>
              <a:tr h="447675">
                <a:tc>
                  <a:txBody>
                    <a:bodyPr/>
                    <a:lstStyle/>
                    <a:p>
                      <a:pPr fontAlgn="base"/>
                      <a:r>
                        <a:rPr lang="en-GB" sz="1200">
                          <a:effectLst/>
                          <a:latin typeface="Calibri" panose="020F0502020204030204" pitchFamily="34" charset="0"/>
                        </a:rPr>
                        <a:t>Insight 4: Offline tools are used to help planning, prioritising workload and complete tasks</a:t>
                      </a:r>
                      <a:endParaRPr lang="en-GB">
                        <a:effectLst/>
                      </a:endParaRPr>
                    </a:p>
                  </a:txBody>
                  <a:tcP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base"/>
                      <a:r>
                        <a:rPr lang="en-GB" sz="1200">
                          <a:effectLst/>
                          <a:latin typeface="Calibri" panose="020F0502020204030204" pitchFamily="34" charset="0"/>
                        </a:rPr>
                        <a:t>View, Manage, Prioritise</a:t>
                      </a:r>
                      <a:endParaRPr lang="en-GB">
                        <a:effectLst/>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US" sz="18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US" sz="18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US" sz="18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US" sz="18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US" sz="18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US" sz="18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US" sz="18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808559313"/>
                  </a:ext>
                </a:extLst>
              </a:tr>
              <a:tr h="447675">
                <a:tc>
                  <a:txBody>
                    <a:bodyPr/>
                    <a:lstStyle/>
                    <a:p>
                      <a:pPr fontAlgn="base"/>
                      <a:r>
                        <a:rPr lang="en-GB" sz="1200">
                          <a:effectLst/>
                          <a:latin typeface="Calibri" panose="020F0502020204030204" pitchFamily="34" charset="0"/>
                        </a:rPr>
                        <a:t>Insight 5: There is no single view of a teams' task activity to be able to plan</a:t>
                      </a:r>
                      <a:endParaRPr lang="en-GB">
                        <a:effectLst/>
                      </a:endParaRPr>
                    </a:p>
                  </a:txBody>
                  <a:tcP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base"/>
                      <a:r>
                        <a:rPr lang="en-GB" sz="1200">
                          <a:effectLst/>
                          <a:latin typeface="Calibri" panose="020F0502020204030204" pitchFamily="34" charset="0"/>
                        </a:rPr>
                        <a:t>View, Manage</a:t>
                      </a:r>
                      <a:endParaRPr lang="en-GB">
                        <a:effectLst/>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solidFill>
                          <a:srgbClr val="00B050"/>
                        </a:solidFill>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33571622"/>
                  </a:ext>
                </a:extLst>
              </a:tr>
              <a:tr h="447675">
                <a:tc>
                  <a:txBody>
                    <a:bodyPr/>
                    <a:lstStyle/>
                    <a:p>
                      <a:pPr fontAlgn="base"/>
                      <a:r>
                        <a:rPr lang="en-GB" sz="1200">
                          <a:effectLst/>
                          <a:latin typeface="Calibri" panose="020F0502020204030204" pitchFamily="34" charset="0"/>
                        </a:rPr>
                        <a:t>Insight 6: The complexity of a case is not clear</a:t>
                      </a:r>
                      <a:endParaRPr lang="en-GB">
                        <a:effectLst/>
                      </a:endParaRPr>
                    </a:p>
                  </a:txBody>
                  <a:tcP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base"/>
                      <a:r>
                        <a:rPr lang="en-GB" sz="1200">
                          <a:effectLst/>
                          <a:latin typeface="Calibri" panose="020F0502020204030204" pitchFamily="34" charset="0"/>
                        </a:rPr>
                        <a:t>Manage</a:t>
                      </a:r>
                      <a:endParaRPr lang="en-GB">
                        <a:effectLst/>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solidFill>
                          <a:srgbClr val="00B050"/>
                        </a:solidFill>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4024604731"/>
                  </a:ext>
                </a:extLst>
              </a:tr>
              <a:tr h="447675">
                <a:tc>
                  <a:txBody>
                    <a:bodyPr/>
                    <a:lstStyle/>
                    <a:p>
                      <a:pPr fontAlgn="base"/>
                      <a:r>
                        <a:rPr lang="en-GB" sz="1200">
                          <a:effectLst/>
                          <a:latin typeface="Calibri" panose="020F0502020204030204" pitchFamily="34" charset="0"/>
                        </a:rPr>
                        <a:t>Insight 10: Area performance reporting is time consuming and subject to human error</a:t>
                      </a:r>
                      <a:endParaRPr lang="en-GB">
                        <a:effectLst/>
                      </a:endParaRPr>
                    </a:p>
                  </a:txBody>
                  <a:tcP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base"/>
                      <a:r>
                        <a:rPr lang="en-GB" sz="1200">
                          <a:effectLst/>
                          <a:latin typeface="Calibri" panose="020F0502020204030204" pitchFamily="34" charset="0"/>
                        </a:rPr>
                        <a:t>View, Manage, Prioritise</a:t>
                      </a:r>
                      <a:endParaRPr lang="en-GB">
                        <a:effectLst/>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solidFill>
                          <a:srgbClr val="00B050"/>
                        </a:solidFill>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tc>
                  <a:txBody>
                    <a:bodyPr/>
                    <a:lstStyle/>
                    <a:p>
                      <a:pPr algn="ctr" fontAlgn="auto"/>
                      <a:endParaRPr lang="en-GB" sz="1200">
                        <a:effectLst/>
                        <a:latin typeface="Calibri" panose="020F0502020204030204" pitchFamily="34" charset="0"/>
                      </a:endParaRPr>
                    </a:p>
                  </a:txBody>
                  <a:tcPr anchor="ctr">
                    <a:lnL w="34919" cap="flat" cmpd="sng" algn="ctr">
                      <a:solidFill>
                        <a:srgbClr val="FFFFFF"/>
                      </a:solidFill>
                      <a:prstDash val="solid"/>
                      <a:round/>
                      <a:headEnd type="none" w="med" len="med"/>
                      <a:tailEnd type="none" w="med" len="med"/>
                    </a:lnL>
                    <a:lnR w="34919" cap="flat" cmpd="sng" algn="ctr">
                      <a:solidFill>
                        <a:srgbClr val="FFFFFF"/>
                      </a:solidFill>
                      <a:prstDash val="solid"/>
                      <a:round/>
                      <a:headEnd type="none" w="med" len="med"/>
                      <a:tailEnd type="none" w="med" len="med"/>
                    </a:lnR>
                    <a:lnT w="34919" cap="flat" cmpd="sng" algn="ctr">
                      <a:solidFill>
                        <a:srgbClr val="FFFFFF"/>
                      </a:solidFill>
                      <a:prstDash val="solid"/>
                      <a:round/>
                      <a:headEnd type="none" w="med" len="med"/>
                      <a:tailEnd type="none" w="med" len="med"/>
                    </a:lnT>
                    <a:lnB w="34919"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3884457354"/>
                  </a:ext>
                </a:extLst>
              </a:tr>
            </a:tbl>
          </a:graphicData>
        </a:graphic>
      </p:graphicFrame>
      <p:sp>
        <p:nvSpPr>
          <p:cNvPr id="4" name="TextBox 1">
            <a:extLst>
              <a:ext uri="{FF2B5EF4-FFF2-40B4-BE49-F238E27FC236}">
                <a16:creationId xmlns:a16="http://schemas.microsoft.com/office/drawing/2014/main" id="{6D2687C3-0144-BEC6-6996-CC158C7F1F42}"/>
              </a:ext>
            </a:extLst>
          </p:cNvPr>
          <p:cNvSpPr txBox="1"/>
          <p:nvPr/>
        </p:nvSpPr>
        <p:spPr>
          <a:xfrm>
            <a:off x="855705" y="361867"/>
            <a:ext cx="10444899"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ea"/>
                <a:cs typeface="+mn-cs"/>
              </a:rPr>
              <a:t>Insights and persona mapping</a:t>
            </a:r>
          </a:p>
        </p:txBody>
      </p:sp>
      <p:pic>
        <p:nvPicPr>
          <p:cNvPr id="5" name="Picture 4" descr="A person in a suit and tie&#10;&#10;Description automatically generated">
            <a:extLst>
              <a:ext uri="{FF2B5EF4-FFF2-40B4-BE49-F238E27FC236}">
                <a16:creationId xmlns:a16="http://schemas.microsoft.com/office/drawing/2014/main" id="{AED38B2C-7534-3AED-7F25-3787AE01399B}"/>
              </a:ext>
            </a:extLst>
          </p:cNvPr>
          <p:cNvPicPr>
            <a:picLocks noChangeAspect="1"/>
          </p:cNvPicPr>
          <p:nvPr/>
        </p:nvPicPr>
        <p:blipFill rotWithShape="1">
          <a:blip r:embed="rId3"/>
          <a:srcRect l="23171" r="23703" b="16568"/>
          <a:stretch/>
        </p:blipFill>
        <p:spPr>
          <a:xfrm>
            <a:off x="5317013" y="1361060"/>
            <a:ext cx="471600" cy="417285"/>
          </a:xfrm>
          <a:prstGeom prst="rect">
            <a:avLst/>
          </a:prstGeom>
        </p:spPr>
      </p:pic>
      <p:pic>
        <p:nvPicPr>
          <p:cNvPr id="6" name="Graphic 1" descr="Checkmark">
            <a:extLst>
              <a:ext uri="{FF2B5EF4-FFF2-40B4-BE49-F238E27FC236}">
                <a16:creationId xmlns:a16="http://schemas.microsoft.com/office/drawing/2014/main" id="{33A81337-E50C-7A9D-4D09-E2C6429C55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9538" y="2237058"/>
            <a:ext cx="286550" cy="286550"/>
          </a:xfrm>
          <a:prstGeom prst="rect">
            <a:avLst/>
          </a:prstGeom>
        </p:spPr>
      </p:pic>
      <p:pic>
        <p:nvPicPr>
          <p:cNvPr id="7" name="Picture 6" descr="A close-up of a person&amp;#39;s face&#10;&#10;Description automatically generated">
            <a:extLst>
              <a:ext uri="{FF2B5EF4-FFF2-40B4-BE49-F238E27FC236}">
                <a16:creationId xmlns:a16="http://schemas.microsoft.com/office/drawing/2014/main" id="{DAAC9242-3719-87F4-3FD4-7059B52C20DF}"/>
              </a:ext>
            </a:extLst>
          </p:cNvPr>
          <p:cNvPicPr>
            <a:picLocks noChangeAspect="1"/>
          </p:cNvPicPr>
          <p:nvPr/>
        </p:nvPicPr>
        <p:blipFill rotWithShape="1">
          <a:blip r:embed="rId6"/>
          <a:srcRect l="25372" r="26190" b="16516"/>
          <a:stretch/>
        </p:blipFill>
        <p:spPr>
          <a:xfrm>
            <a:off x="6183264" y="1361060"/>
            <a:ext cx="427164" cy="471600"/>
          </a:xfrm>
          <a:prstGeom prst="rect">
            <a:avLst/>
          </a:prstGeom>
        </p:spPr>
      </p:pic>
      <p:pic>
        <p:nvPicPr>
          <p:cNvPr id="8" name="Picture 7" descr="A person smiling at the camera&#10;&#10;Description automatically generated">
            <a:extLst>
              <a:ext uri="{FF2B5EF4-FFF2-40B4-BE49-F238E27FC236}">
                <a16:creationId xmlns:a16="http://schemas.microsoft.com/office/drawing/2014/main" id="{AF7425F8-38AB-24A6-A2F3-D02BD45CA167}"/>
              </a:ext>
            </a:extLst>
          </p:cNvPr>
          <p:cNvPicPr>
            <a:picLocks noChangeAspect="1"/>
          </p:cNvPicPr>
          <p:nvPr/>
        </p:nvPicPr>
        <p:blipFill rotWithShape="1">
          <a:blip r:embed="rId7"/>
          <a:srcRect l="25975" t="1332" r="24352" b="18030"/>
          <a:stretch/>
        </p:blipFill>
        <p:spPr>
          <a:xfrm>
            <a:off x="7005079" y="1361060"/>
            <a:ext cx="408968" cy="471600"/>
          </a:xfrm>
          <a:prstGeom prst="rect">
            <a:avLst/>
          </a:prstGeom>
        </p:spPr>
      </p:pic>
      <p:pic>
        <p:nvPicPr>
          <p:cNvPr id="9" name="Picture 8" descr="A person with curly hair wearing glasses&#10;&#10;Description automatically generated">
            <a:extLst>
              <a:ext uri="{FF2B5EF4-FFF2-40B4-BE49-F238E27FC236}">
                <a16:creationId xmlns:a16="http://schemas.microsoft.com/office/drawing/2014/main" id="{C8E4261A-67A7-E305-6457-57AE26D7FBB4}"/>
              </a:ext>
            </a:extLst>
          </p:cNvPr>
          <p:cNvPicPr>
            <a:picLocks noChangeAspect="1"/>
          </p:cNvPicPr>
          <p:nvPr/>
        </p:nvPicPr>
        <p:blipFill rotWithShape="1">
          <a:blip r:embed="rId8"/>
          <a:srcRect l="28288" r="24884" b="18030"/>
          <a:stretch/>
        </p:blipFill>
        <p:spPr>
          <a:xfrm>
            <a:off x="7841879" y="1361060"/>
            <a:ext cx="383164" cy="471600"/>
          </a:xfrm>
          <a:prstGeom prst="rect">
            <a:avLst/>
          </a:prstGeom>
        </p:spPr>
      </p:pic>
      <p:pic>
        <p:nvPicPr>
          <p:cNvPr id="10" name="Picture 9" descr="A person wearing glasses and a suit&#10;&#10;Description automatically generated">
            <a:extLst>
              <a:ext uri="{FF2B5EF4-FFF2-40B4-BE49-F238E27FC236}">
                <a16:creationId xmlns:a16="http://schemas.microsoft.com/office/drawing/2014/main" id="{B25B850E-7A84-A453-97D8-74F12D09658E}"/>
              </a:ext>
            </a:extLst>
          </p:cNvPr>
          <p:cNvPicPr>
            <a:picLocks noChangeAspect="1"/>
          </p:cNvPicPr>
          <p:nvPr/>
        </p:nvPicPr>
        <p:blipFill rotWithShape="1">
          <a:blip r:embed="rId9"/>
          <a:srcRect l="26770" r="26227" b="16529"/>
          <a:stretch/>
        </p:blipFill>
        <p:spPr>
          <a:xfrm>
            <a:off x="8634138" y="1361060"/>
            <a:ext cx="414338" cy="471600"/>
          </a:xfrm>
          <a:prstGeom prst="rect">
            <a:avLst/>
          </a:prstGeom>
        </p:spPr>
      </p:pic>
      <p:pic>
        <p:nvPicPr>
          <p:cNvPr id="11" name="Picture 10" descr="A person in a suit&#10;&#10;Description automatically generated">
            <a:extLst>
              <a:ext uri="{FF2B5EF4-FFF2-40B4-BE49-F238E27FC236}">
                <a16:creationId xmlns:a16="http://schemas.microsoft.com/office/drawing/2014/main" id="{873219C4-FE2A-203D-8560-B8BC7B9BA250}"/>
              </a:ext>
            </a:extLst>
          </p:cNvPr>
          <p:cNvPicPr>
            <a:picLocks noChangeAspect="1"/>
          </p:cNvPicPr>
          <p:nvPr/>
        </p:nvPicPr>
        <p:blipFill rotWithShape="1">
          <a:blip r:embed="rId10"/>
          <a:srcRect l="23361" t="4844" r="26464" b="19623"/>
          <a:stretch/>
        </p:blipFill>
        <p:spPr>
          <a:xfrm>
            <a:off x="9398286" y="1361060"/>
            <a:ext cx="432000" cy="432956"/>
          </a:xfrm>
          <a:prstGeom prst="rect">
            <a:avLst/>
          </a:prstGeom>
        </p:spPr>
      </p:pic>
      <p:pic>
        <p:nvPicPr>
          <p:cNvPr id="12" name="Picture 11" descr="A person smiling with her hand on her chin&#10;&#10;Description automatically generated">
            <a:extLst>
              <a:ext uri="{FF2B5EF4-FFF2-40B4-BE49-F238E27FC236}">
                <a16:creationId xmlns:a16="http://schemas.microsoft.com/office/drawing/2014/main" id="{71547FA0-19A8-C13A-7942-E8CF0B0DDA27}"/>
              </a:ext>
            </a:extLst>
          </p:cNvPr>
          <p:cNvPicPr>
            <a:picLocks noChangeAspect="1"/>
          </p:cNvPicPr>
          <p:nvPr/>
        </p:nvPicPr>
        <p:blipFill rotWithShape="1">
          <a:blip r:embed="rId11"/>
          <a:srcRect l="23478" r="26899" b="28497"/>
          <a:stretch/>
        </p:blipFill>
        <p:spPr>
          <a:xfrm>
            <a:off x="10223117" y="1361060"/>
            <a:ext cx="471600" cy="479323"/>
          </a:xfrm>
          <a:prstGeom prst="rect">
            <a:avLst/>
          </a:prstGeom>
        </p:spPr>
      </p:pic>
      <p:pic>
        <p:nvPicPr>
          <p:cNvPr id="13" name="Graphic 1" descr="Checkmark">
            <a:extLst>
              <a:ext uri="{FF2B5EF4-FFF2-40B4-BE49-F238E27FC236}">
                <a16:creationId xmlns:a16="http://schemas.microsoft.com/office/drawing/2014/main" id="{A43B8C4E-5EDA-F59A-8AD3-EE08598B2B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23393" y="2785353"/>
            <a:ext cx="286550" cy="286550"/>
          </a:xfrm>
          <a:prstGeom prst="rect">
            <a:avLst/>
          </a:prstGeom>
        </p:spPr>
      </p:pic>
      <p:pic>
        <p:nvPicPr>
          <p:cNvPr id="14" name="Graphic 1" descr="Checkmark">
            <a:extLst>
              <a:ext uri="{FF2B5EF4-FFF2-40B4-BE49-F238E27FC236}">
                <a16:creationId xmlns:a16="http://schemas.microsoft.com/office/drawing/2014/main" id="{D4A7C030-22DF-84C3-EF9C-E4FD42BB83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4174" y="3457872"/>
            <a:ext cx="286550" cy="286550"/>
          </a:xfrm>
          <a:prstGeom prst="rect">
            <a:avLst/>
          </a:prstGeom>
        </p:spPr>
      </p:pic>
      <p:pic>
        <p:nvPicPr>
          <p:cNvPr id="15" name="Graphic 1" descr="Checkmark">
            <a:extLst>
              <a:ext uri="{FF2B5EF4-FFF2-40B4-BE49-F238E27FC236}">
                <a16:creationId xmlns:a16="http://schemas.microsoft.com/office/drawing/2014/main" id="{8D740F23-F343-AF7C-2687-0CDCAD829F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23202" y="4039504"/>
            <a:ext cx="286550" cy="286550"/>
          </a:xfrm>
          <a:prstGeom prst="rect">
            <a:avLst/>
          </a:prstGeom>
        </p:spPr>
      </p:pic>
      <p:pic>
        <p:nvPicPr>
          <p:cNvPr id="16" name="Graphic 1" descr="Checkmark">
            <a:extLst>
              <a:ext uri="{FF2B5EF4-FFF2-40B4-BE49-F238E27FC236}">
                <a16:creationId xmlns:a16="http://schemas.microsoft.com/office/drawing/2014/main" id="{04542AB5-6E57-3364-F12E-AE66DBFAB2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9538" y="5087646"/>
            <a:ext cx="286550" cy="286550"/>
          </a:xfrm>
          <a:prstGeom prst="rect">
            <a:avLst/>
          </a:prstGeom>
        </p:spPr>
      </p:pic>
      <p:pic>
        <p:nvPicPr>
          <p:cNvPr id="17" name="Graphic 1" descr="Checkmark">
            <a:extLst>
              <a:ext uri="{FF2B5EF4-FFF2-40B4-BE49-F238E27FC236}">
                <a16:creationId xmlns:a16="http://schemas.microsoft.com/office/drawing/2014/main" id="{F085CAB4-CFF5-E361-5792-F8689FDD23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2961" y="2237058"/>
            <a:ext cx="286550" cy="286550"/>
          </a:xfrm>
          <a:prstGeom prst="rect">
            <a:avLst/>
          </a:prstGeom>
        </p:spPr>
      </p:pic>
      <p:pic>
        <p:nvPicPr>
          <p:cNvPr id="18" name="Graphic 1" descr="Checkmark">
            <a:extLst>
              <a:ext uri="{FF2B5EF4-FFF2-40B4-BE49-F238E27FC236}">
                <a16:creationId xmlns:a16="http://schemas.microsoft.com/office/drawing/2014/main" id="{F63A84D3-3FB6-CAB7-9D44-8474358AF5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816" y="2785353"/>
            <a:ext cx="286550" cy="286550"/>
          </a:xfrm>
          <a:prstGeom prst="rect">
            <a:avLst/>
          </a:prstGeom>
        </p:spPr>
      </p:pic>
      <p:pic>
        <p:nvPicPr>
          <p:cNvPr id="19" name="Graphic 1" descr="Checkmark">
            <a:extLst>
              <a:ext uri="{FF2B5EF4-FFF2-40B4-BE49-F238E27FC236}">
                <a16:creationId xmlns:a16="http://schemas.microsoft.com/office/drawing/2014/main" id="{01FF1183-20F3-BC47-F5ED-DD69FE4033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7597" y="3457872"/>
            <a:ext cx="286550" cy="286550"/>
          </a:xfrm>
          <a:prstGeom prst="rect">
            <a:avLst/>
          </a:prstGeom>
        </p:spPr>
      </p:pic>
      <p:pic>
        <p:nvPicPr>
          <p:cNvPr id="20" name="Graphic 1" descr="Checkmark">
            <a:extLst>
              <a:ext uri="{FF2B5EF4-FFF2-40B4-BE49-F238E27FC236}">
                <a16:creationId xmlns:a16="http://schemas.microsoft.com/office/drawing/2014/main" id="{668BFE7E-E728-1B42-C9C1-ACA3D878DE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625" y="4039504"/>
            <a:ext cx="286550" cy="286550"/>
          </a:xfrm>
          <a:prstGeom prst="rect">
            <a:avLst/>
          </a:prstGeom>
        </p:spPr>
      </p:pic>
      <p:pic>
        <p:nvPicPr>
          <p:cNvPr id="21" name="Graphic 1" descr="Checkmark">
            <a:extLst>
              <a:ext uri="{FF2B5EF4-FFF2-40B4-BE49-F238E27FC236}">
                <a16:creationId xmlns:a16="http://schemas.microsoft.com/office/drawing/2014/main" id="{7B67848A-8A54-178F-E5AF-6ED3981F23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2961" y="5087646"/>
            <a:ext cx="286550" cy="286550"/>
          </a:xfrm>
          <a:prstGeom prst="rect">
            <a:avLst/>
          </a:prstGeom>
        </p:spPr>
      </p:pic>
      <p:pic>
        <p:nvPicPr>
          <p:cNvPr id="22" name="Graphic 1" descr="Checkmark">
            <a:extLst>
              <a:ext uri="{FF2B5EF4-FFF2-40B4-BE49-F238E27FC236}">
                <a16:creationId xmlns:a16="http://schemas.microsoft.com/office/drawing/2014/main" id="{B0A578A1-3444-505D-EBF2-859C085298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7588" y="3457872"/>
            <a:ext cx="286550" cy="286550"/>
          </a:xfrm>
          <a:prstGeom prst="rect">
            <a:avLst/>
          </a:prstGeom>
        </p:spPr>
      </p:pic>
      <p:pic>
        <p:nvPicPr>
          <p:cNvPr id="23" name="Graphic 1" descr="Checkmark">
            <a:extLst>
              <a:ext uri="{FF2B5EF4-FFF2-40B4-BE49-F238E27FC236}">
                <a16:creationId xmlns:a16="http://schemas.microsoft.com/office/drawing/2014/main" id="{D8273CE4-FAAF-5D69-C480-3A351CB125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6616" y="4039504"/>
            <a:ext cx="286550" cy="286550"/>
          </a:xfrm>
          <a:prstGeom prst="rect">
            <a:avLst/>
          </a:prstGeom>
        </p:spPr>
      </p:pic>
      <p:pic>
        <p:nvPicPr>
          <p:cNvPr id="24" name="Graphic 1" descr="Checkmark">
            <a:extLst>
              <a:ext uri="{FF2B5EF4-FFF2-40B4-BE49-F238E27FC236}">
                <a16:creationId xmlns:a16="http://schemas.microsoft.com/office/drawing/2014/main" id="{80031487-02D1-E655-C52E-AC4EB2E1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4742" y="3453270"/>
            <a:ext cx="286550" cy="286550"/>
          </a:xfrm>
          <a:prstGeom prst="rect">
            <a:avLst/>
          </a:prstGeom>
        </p:spPr>
      </p:pic>
      <p:pic>
        <p:nvPicPr>
          <p:cNvPr id="25" name="Graphic 1" descr="Checkmark">
            <a:extLst>
              <a:ext uri="{FF2B5EF4-FFF2-40B4-BE49-F238E27FC236}">
                <a16:creationId xmlns:a16="http://schemas.microsoft.com/office/drawing/2014/main" id="{3B7EEC14-C0F9-AF29-35DB-6F5EF483AD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3770" y="4034904"/>
            <a:ext cx="286550" cy="286550"/>
          </a:xfrm>
          <a:prstGeom prst="rect">
            <a:avLst/>
          </a:prstGeom>
        </p:spPr>
      </p:pic>
      <p:pic>
        <p:nvPicPr>
          <p:cNvPr id="26" name="Graphic 1" descr="Checkmark">
            <a:extLst>
              <a:ext uri="{FF2B5EF4-FFF2-40B4-BE49-F238E27FC236}">
                <a16:creationId xmlns:a16="http://schemas.microsoft.com/office/drawing/2014/main" id="{F2D6CC23-40AB-DBAE-0FAE-DA7CCFCBE0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92170" y="3453270"/>
            <a:ext cx="286550" cy="286550"/>
          </a:xfrm>
          <a:prstGeom prst="rect">
            <a:avLst/>
          </a:prstGeom>
        </p:spPr>
      </p:pic>
      <p:pic>
        <p:nvPicPr>
          <p:cNvPr id="27" name="Graphic 1" descr="Checkmark">
            <a:extLst>
              <a:ext uri="{FF2B5EF4-FFF2-40B4-BE49-F238E27FC236}">
                <a16:creationId xmlns:a16="http://schemas.microsoft.com/office/drawing/2014/main" id="{2096C0BD-7BFF-E1C4-4528-6F423EEFFC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1198" y="4034904"/>
            <a:ext cx="286550" cy="286550"/>
          </a:xfrm>
          <a:prstGeom prst="rect">
            <a:avLst/>
          </a:prstGeom>
        </p:spPr>
      </p:pic>
      <p:pic>
        <p:nvPicPr>
          <p:cNvPr id="28" name="Graphic 1" descr="Checkmark">
            <a:extLst>
              <a:ext uri="{FF2B5EF4-FFF2-40B4-BE49-F238E27FC236}">
                <a16:creationId xmlns:a16="http://schemas.microsoft.com/office/drawing/2014/main" id="{7A66237A-9B2E-21F9-0AA5-97B01C4184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68516" y="3457872"/>
            <a:ext cx="286550" cy="286550"/>
          </a:xfrm>
          <a:prstGeom prst="rect">
            <a:avLst/>
          </a:prstGeom>
        </p:spPr>
      </p:pic>
      <p:pic>
        <p:nvPicPr>
          <p:cNvPr id="29" name="Graphic 1" descr="Checkmark">
            <a:extLst>
              <a:ext uri="{FF2B5EF4-FFF2-40B4-BE49-F238E27FC236}">
                <a16:creationId xmlns:a16="http://schemas.microsoft.com/office/drawing/2014/main" id="{81510F0E-B2E6-0378-F8A2-ABDA6912C7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47544" y="4039504"/>
            <a:ext cx="286550" cy="286550"/>
          </a:xfrm>
          <a:prstGeom prst="rect">
            <a:avLst/>
          </a:prstGeom>
        </p:spPr>
      </p:pic>
      <p:pic>
        <p:nvPicPr>
          <p:cNvPr id="30" name="Graphic 1" descr="Checkmark">
            <a:extLst>
              <a:ext uri="{FF2B5EF4-FFF2-40B4-BE49-F238E27FC236}">
                <a16:creationId xmlns:a16="http://schemas.microsoft.com/office/drawing/2014/main" id="{0F144771-B008-5539-28DB-1165137E1B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3880" y="5087646"/>
            <a:ext cx="286550" cy="286550"/>
          </a:xfrm>
          <a:prstGeom prst="rect">
            <a:avLst/>
          </a:prstGeom>
        </p:spPr>
      </p:pic>
      <p:pic>
        <p:nvPicPr>
          <p:cNvPr id="31" name="Graphic 1" descr="Checkmark">
            <a:extLst>
              <a:ext uri="{FF2B5EF4-FFF2-40B4-BE49-F238E27FC236}">
                <a16:creationId xmlns:a16="http://schemas.microsoft.com/office/drawing/2014/main" id="{8403BE59-8E5C-B5C9-5F63-2F31B293D8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61066" y="4619627"/>
            <a:ext cx="286550" cy="286550"/>
          </a:xfrm>
          <a:prstGeom prst="rect">
            <a:avLst/>
          </a:prstGeom>
        </p:spPr>
      </p:pic>
      <p:pic>
        <p:nvPicPr>
          <p:cNvPr id="32" name="Graphic 1" descr="Checkmark">
            <a:extLst>
              <a:ext uri="{FF2B5EF4-FFF2-40B4-BE49-F238E27FC236}">
                <a16:creationId xmlns:a16="http://schemas.microsoft.com/office/drawing/2014/main" id="{8C653A47-A547-7ABB-ECEC-346FCCCD7F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01999" y="3457872"/>
            <a:ext cx="286550" cy="286550"/>
          </a:xfrm>
          <a:prstGeom prst="rect">
            <a:avLst/>
          </a:prstGeom>
        </p:spPr>
      </p:pic>
      <p:pic>
        <p:nvPicPr>
          <p:cNvPr id="33" name="Graphic 1" descr="Checkmark">
            <a:extLst>
              <a:ext uri="{FF2B5EF4-FFF2-40B4-BE49-F238E27FC236}">
                <a16:creationId xmlns:a16="http://schemas.microsoft.com/office/drawing/2014/main" id="{A9997B55-1A72-ADF7-0291-F98AFE4A8F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1027" y="4039504"/>
            <a:ext cx="286550" cy="286550"/>
          </a:xfrm>
          <a:prstGeom prst="rect">
            <a:avLst/>
          </a:prstGeom>
        </p:spPr>
      </p:pic>
      <p:pic>
        <p:nvPicPr>
          <p:cNvPr id="34" name="Graphic 1" descr="Checkmark">
            <a:extLst>
              <a:ext uri="{FF2B5EF4-FFF2-40B4-BE49-F238E27FC236}">
                <a16:creationId xmlns:a16="http://schemas.microsoft.com/office/drawing/2014/main" id="{A50F2162-CF12-324E-8713-40FF8A100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67363" y="5087646"/>
            <a:ext cx="286550" cy="286550"/>
          </a:xfrm>
          <a:prstGeom prst="rect">
            <a:avLst/>
          </a:prstGeom>
        </p:spPr>
      </p:pic>
      <p:pic>
        <p:nvPicPr>
          <p:cNvPr id="35" name="Graphic 1" descr="Checkmark">
            <a:extLst>
              <a:ext uri="{FF2B5EF4-FFF2-40B4-BE49-F238E27FC236}">
                <a16:creationId xmlns:a16="http://schemas.microsoft.com/office/drawing/2014/main" id="{F732C4B5-269E-C42A-7CAD-001C01BA70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94549" y="4619627"/>
            <a:ext cx="286550" cy="286550"/>
          </a:xfrm>
          <a:prstGeom prst="rect">
            <a:avLst/>
          </a:prstGeom>
        </p:spPr>
      </p:pic>
      <p:pic>
        <p:nvPicPr>
          <p:cNvPr id="36" name="Graphic 1" descr="Checkmark">
            <a:extLst>
              <a:ext uri="{FF2B5EF4-FFF2-40B4-BE49-F238E27FC236}">
                <a16:creationId xmlns:a16="http://schemas.microsoft.com/office/drawing/2014/main" id="{9DD5DF2F-40C6-5BCF-F3D0-875B6BD88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6807" y="2782857"/>
            <a:ext cx="286550" cy="286550"/>
          </a:xfrm>
          <a:prstGeom prst="rect">
            <a:avLst/>
          </a:prstGeom>
        </p:spPr>
      </p:pic>
      <p:pic>
        <p:nvPicPr>
          <p:cNvPr id="37" name="Graphic 1" descr="Checkmark">
            <a:extLst>
              <a:ext uri="{FF2B5EF4-FFF2-40B4-BE49-F238E27FC236}">
                <a16:creationId xmlns:a16="http://schemas.microsoft.com/office/drawing/2014/main" id="{000A9599-DC48-FDB2-2D23-8040F22BAF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3961" y="2782855"/>
            <a:ext cx="286550" cy="286550"/>
          </a:xfrm>
          <a:prstGeom prst="rect">
            <a:avLst/>
          </a:prstGeom>
        </p:spPr>
      </p:pic>
      <p:pic>
        <p:nvPicPr>
          <p:cNvPr id="38" name="Graphic 1" descr="Checkmark">
            <a:extLst>
              <a:ext uri="{FF2B5EF4-FFF2-40B4-BE49-F238E27FC236}">
                <a16:creationId xmlns:a16="http://schemas.microsoft.com/office/drawing/2014/main" id="{C956ADDF-3E5B-2D52-FE88-1B419BE01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2952" y="5106094"/>
            <a:ext cx="286550" cy="286550"/>
          </a:xfrm>
          <a:prstGeom prst="rect">
            <a:avLst/>
          </a:prstGeom>
        </p:spPr>
      </p:pic>
      <p:pic>
        <p:nvPicPr>
          <p:cNvPr id="39" name="Graphic 1" descr="Checkmark">
            <a:extLst>
              <a:ext uri="{FF2B5EF4-FFF2-40B4-BE49-F238E27FC236}">
                <a16:creationId xmlns:a16="http://schemas.microsoft.com/office/drawing/2014/main" id="{08D837B3-18C6-D86A-3C0C-45960FCD9C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0106" y="5086803"/>
            <a:ext cx="286550" cy="286550"/>
          </a:xfrm>
          <a:prstGeom prst="rect">
            <a:avLst/>
          </a:prstGeom>
        </p:spPr>
      </p:pic>
      <p:pic>
        <p:nvPicPr>
          <p:cNvPr id="40" name="Graphic 1" descr="Checkmark">
            <a:extLst>
              <a:ext uri="{FF2B5EF4-FFF2-40B4-BE49-F238E27FC236}">
                <a16:creationId xmlns:a16="http://schemas.microsoft.com/office/drawing/2014/main" id="{4D0F3B80-A2A9-8240-120F-9350ADC8E7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4118" y="2775822"/>
            <a:ext cx="286550" cy="286550"/>
          </a:xfrm>
          <a:prstGeom prst="rect">
            <a:avLst/>
          </a:prstGeom>
        </p:spPr>
      </p:pic>
      <p:pic>
        <p:nvPicPr>
          <p:cNvPr id="41" name="Graphic 1" descr="Checkmark">
            <a:extLst>
              <a:ext uri="{FF2B5EF4-FFF2-40B4-BE49-F238E27FC236}">
                <a16:creationId xmlns:a16="http://schemas.microsoft.com/office/drawing/2014/main" id="{C9984A08-4942-50CA-E001-9C11B10911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5334" y="5574608"/>
            <a:ext cx="286550" cy="286550"/>
          </a:xfrm>
          <a:prstGeom prst="rect">
            <a:avLst/>
          </a:prstGeom>
        </p:spPr>
      </p:pic>
      <p:pic>
        <p:nvPicPr>
          <p:cNvPr id="42" name="Graphic 1" descr="Checkmark">
            <a:extLst>
              <a:ext uri="{FF2B5EF4-FFF2-40B4-BE49-F238E27FC236}">
                <a16:creationId xmlns:a16="http://schemas.microsoft.com/office/drawing/2014/main" id="{EB73AABC-EAE7-C449-BEED-FF879C413F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46170" y="5574608"/>
            <a:ext cx="286550" cy="286550"/>
          </a:xfrm>
          <a:prstGeom prst="rect">
            <a:avLst/>
          </a:prstGeom>
        </p:spPr>
      </p:pic>
      <p:pic>
        <p:nvPicPr>
          <p:cNvPr id="43" name="Graphic 1" descr="Checkmark">
            <a:extLst>
              <a:ext uri="{FF2B5EF4-FFF2-40B4-BE49-F238E27FC236}">
                <a16:creationId xmlns:a16="http://schemas.microsoft.com/office/drawing/2014/main" id="{8BE03336-CE7F-588B-1716-18676CF7C1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2908" y="2225795"/>
            <a:ext cx="286550" cy="286550"/>
          </a:xfrm>
          <a:prstGeom prst="rect">
            <a:avLst/>
          </a:prstGeom>
        </p:spPr>
      </p:pic>
      <p:pic>
        <p:nvPicPr>
          <p:cNvPr id="44" name="Graphic 1" descr="Checkmark">
            <a:extLst>
              <a:ext uri="{FF2B5EF4-FFF2-40B4-BE49-F238E27FC236}">
                <a16:creationId xmlns:a16="http://schemas.microsoft.com/office/drawing/2014/main" id="{1A5434A3-4E50-7331-4A42-680E2D0279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46391" y="2225795"/>
            <a:ext cx="286550" cy="286550"/>
          </a:xfrm>
          <a:prstGeom prst="rect">
            <a:avLst/>
          </a:prstGeom>
        </p:spPr>
      </p:pic>
      <p:sp>
        <p:nvSpPr>
          <p:cNvPr id="45" name="Left Brace 44">
            <a:extLst>
              <a:ext uri="{FF2B5EF4-FFF2-40B4-BE49-F238E27FC236}">
                <a16:creationId xmlns:a16="http://schemas.microsoft.com/office/drawing/2014/main" id="{B29D16FD-D792-7BFE-B40E-E5E46D63521B}"/>
              </a:ext>
            </a:extLst>
          </p:cNvPr>
          <p:cNvSpPr/>
          <p:nvPr/>
        </p:nvSpPr>
        <p:spPr>
          <a:xfrm rot="5400000">
            <a:off x="7144404" y="-756637"/>
            <a:ext cx="143997" cy="403233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TextBox 43">
            <a:extLst>
              <a:ext uri="{FF2B5EF4-FFF2-40B4-BE49-F238E27FC236}">
                <a16:creationId xmlns:a16="http://schemas.microsoft.com/office/drawing/2014/main" id="{EF1F8F3C-ABA4-DABD-BF7D-BAA302E27E8A}"/>
              </a:ext>
            </a:extLst>
          </p:cNvPr>
          <p:cNvSpPr txBox="1"/>
          <p:nvPr/>
        </p:nvSpPr>
        <p:spPr>
          <a:xfrm>
            <a:off x="6978721" y="875186"/>
            <a:ext cx="709375"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Users</a:t>
            </a:r>
          </a:p>
        </p:txBody>
      </p:sp>
      <p:sp>
        <p:nvSpPr>
          <p:cNvPr id="47" name="Left Brace 46">
            <a:extLst>
              <a:ext uri="{FF2B5EF4-FFF2-40B4-BE49-F238E27FC236}">
                <a16:creationId xmlns:a16="http://schemas.microsoft.com/office/drawing/2014/main" id="{5F4B0A23-1199-BC6F-A71B-080BC84B7430}"/>
              </a:ext>
            </a:extLst>
          </p:cNvPr>
          <p:cNvSpPr/>
          <p:nvPr/>
        </p:nvSpPr>
        <p:spPr>
          <a:xfrm rot="5400000">
            <a:off x="10003982" y="432815"/>
            <a:ext cx="169397" cy="162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TextBox 45">
            <a:extLst>
              <a:ext uri="{FF2B5EF4-FFF2-40B4-BE49-F238E27FC236}">
                <a16:creationId xmlns:a16="http://schemas.microsoft.com/office/drawing/2014/main" id="{F6BC929D-E92B-1046-DCDB-32E77021969E}"/>
              </a:ext>
            </a:extLst>
          </p:cNvPr>
          <p:cNvSpPr txBox="1"/>
          <p:nvPr/>
        </p:nvSpPr>
        <p:spPr>
          <a:xfrm>
            <a:off x="9720009" y="875186"/>
            <a:ext cx="976782"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Managers</a:t>
            </a:r>
          </a:p>
        </p:txBody>
      </p:sp>
      <p:sp>
        <p:nvSpPr>
          <p:cNvPr id="49" name="TextBox 46">
            <a:extLst>
              <a:ext uri="{FF2B5EF4-FFF2-40B4-BE49-F238E27FC236}">
                <a16:creationId xmlns:a16="http://schemas.microsoft.com/office/drawing/2014/main" id="{1840190E-7241-226D-3DA0-DE08B2879EC5}"/>
              </a:ext>
            </a:extLst>
          </p:cNvPr>
          <p:cNvSpPr txBox="1"/>
          <p:nvPr/>
        </p:nvSpPr>
        <p:spPr>
          <a:xfrm>
            <a:off x="852568" y="700304"/>
            <a:ext cx="10618375"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Showing the relationship between insights and user persona</a:t>
            </a:r>
          </a:p>
        </p:txBody>
      </p:sp>
      <p:sp>
        <p:nvSpPr>
          <p:cNvPr id="50" name="TextBox 47">
            <a:extLst>
              <a:ext uri="{FF2B5EF4-FFF2-40B4-BE49-F238E27FC236}">
                <a16:creationId xmlns:a16="http://schemas.microsoft.com/office/drawing/2014/main" id="{8B740CF2-37AF-2EC5-905C-CD8AC241CFA2}"/>
              </a:ext>
            </a:extLst>
          </p:cNvPr>
          <p:cNvSpPr txBox="1"/>
          <p:nvPr/>
        </p:nvSpPr>
        <p:spPr>
          <a:xfrm>
            <a:off x="9752203" y="6131555"/>
            <a:ext cx="3535807" cy="98488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Persona profiles can be found </a:t>
            </a:r>
            <a:r>
              <a:rPr kumimoji="0" lang="en-GB" sz="1200" b="0" i="0" u="none" strike="noStrike" kern="1200" cap="none" spc="0" normalizeH="0" baseline="0" noProof="0">
                <a:ln>
                  <a:noFill/>
                </a:ln>
                <a:solidFill>
                  <a:prstClr val="black"/>
                </a:solidFill>
                <a:effectLst/>
                <a:uLnTx/>
                <a:uFillTx/>
                <a:latin typeface="Calibri"/>
                <a:ea typeface="+mn-ea"/>
                <a:cs typeface="Calibri Light"/>
                <a:hlinkClick r:id="rId12"/>
              </a:rPr>
              <a:t>here.</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Light"/>
              <a:ea typeface="Calibri Light"/>
              <a:cs typeface="Calibri Light"/>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endParaRPr kumimoji="0" lang="en-GB" sz="1100" b="0" i="0" u="none" strike="noStrike" kern="1200" cap="none" spc="0" normalizeH="0" baseline="0" noProof="0">
              <a:ln>
                <a:noFill/>
              </a:ln>
              <a:solidFill>
                <a:prstClr val="black"/>
              </a:solidFill>
              <a:effectLst/>
              <a:uLnTx/>
              <a:uFillTx/>
              <a:latin typeface="Calibri Light"/>
              <a:ea typeface="Calibri Light"/>
              <a:cs typeface="Calibri Light"/>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endParaRPr kumimoji="0" lang="en-GB" sz="1100" b="0" i="0" u="none" strike="noStrike" kern="1200" cap="none" spc="0" normalizeH="0" baseline="0" noProof="0">
              <a:ln>
                <a:noFill/>
              </a:ln>
              <a:solidFill>
                <a:prstClr val="black"/>
              </a:solidFill>
              <a:effectLst/>
              <a:uLnTx/>
              <a:uFillTx/>
              <a:latin typeface="Calibri Light"/>
              <a:ea typeface="Calibri Light"/>
              <a:cs typeface="Calibr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Light"/>
              <a:ea typeface="Calibri Light"/>
              <a:cs typeface="Calibri Light"/>
            </a:endParaRPr>
          </a:p>
        </p:txBody>
      </p:sp>
    </p:spTree>
    <p:extLst>
      <p:ext uri="{BB962C8B-B14F-4D97-AF65-F5344CB8AC3E}">
        <p14:creationId xmlns:p14="http://schemas.microsoft.com/office/powerpoint/2010/main" val="270543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Right 5">
            <a:extLst>
              <a:ext uri="{FF2B5EF4-FFF2-40B4-BE49-F238E27FC236}">
                <a16:creationId xmlns:a16="http://schemas.microsoft.com/office/drawing/2014/main" id="{6736A7E8-C19A-4993-4ED3-9002A6C42008}"/>
              </a:ext>
            </a:extLst>
          </p:cNvPr>
          <p:cNvSpPr/>
          <p:nvPr/>
        </p:nvSpPr>
        <p:spPr>
          <a:xfrm>
            <a:off x="1956486" y="2728784"/>
            <a:ext cx="8629135" cy="226540"/>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1A1FC50E-E173-BA17-31A5-4DA796EB01B2}"/>
              </a:ext>
            </a:extLst>
          </p:cNvPr>
          <p:cNvSpPr/>
          <p:nvPr/>
        </p:nvSpPr>
        <p:spPr>
          <a:xfrm>
            <a:off x="361245" y="2077535"/>
            <a:ext cx="930651" cy="35949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33F07A7-946B-20E2-0936-395A14FC182D}"/>
              </a:ext>
            </a:extLst>
          </p:cNvPr>
          <p:cNvSpPr txBox="1"/>
          <p:nvPr/>
        </p:nvSpPr>
        <p:spPr>
          <a:xfrm>
            <a:off x="1231153" y="604435"/>
            <a:ext cx="3775813"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ea"/>
                <a:cs typeface="Calibri"/>
              </a:rPr>
              <a:t>Casework assistant user journey</a:t>
            </a:r>
          </a:p>
        </p:txBody>
      </p:sp>
      <p:sp>
        <p:nvSpPr>
          <p:cNvPr id="4" name="TextBox 3">
            <a:extLst>
              <a:ext uri="{FF2B5EF4-FFF2-40B4-BE49-F238E27FC236}">
                <a16:creationId xmlns:a16="http://schemas.microsoft.com/office/drawing/2014/main" id="{32A78335-EC42-F675-F96C-38FD548D16F9}"/>
              </a:ext>
            </a:extLst>
          </p:cNvPr>
          <p:cNvSpPr txBox="1"/>
          <p:nvPr/>
        </p:nvSpPr>
        <p:spPr>
          <a:xfrm>
            <a:off x="1112246" y="806721"/>
            <a:ext cx="4817172" cy="551090"/>
          </a:xfrm>
          <a:prstGeom prst="rect">
            <a:avLst/>
          </a:prstGeom>
          <a:noFill/>
        </p:spPr>
        <p:txBody>
          <a:bodyPr wrap="square" lIns="216000" tIns="144000" rIns="144000" bIns="36000" rtlCol="0" anchor="t">
            <a:spAutoFit/>
          </a:bodyPr>
          <a:lstStyle>
            <a:defPPr>
              <a:defRPr lang="en-US"/>
            </a:defPPr>
            <a:lvl1pPr>
              <a:spcBef>
                <a:spcPts val="600"/>
              </a:spcBef>
              <a:defRPr sz="1200" b="1">
                <a:solidFill>
                  <a:schemeClr val="tx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CMS classic user journey mapping for common user pain point</a:t>
            </a:r>
            <a:br>
              <a:rPr kumimoji="0" lang="en-GB" sz="1200" b="1" i="0" u="none" strike="noStrike" kern="1200" cap="none" spc="0" normalizeH="0" baseline="0" noProof="0">
                <a:ln>
                  <a:noFill/>
                </a:ln>
                <a:solidFill>
                  <a:srgbClr val="44546A">
                    <a:lumMod val="75000"/>
                  </a:srgbClr>
                </a:solidFill>
                <a:effectLst/>
                <a:uLnTx/>
                <a:uFillTx/>
                <a:latin typeface="Calibri" panose="020F0502020204030204"/>
                <a:ea typeface="+mn-ea"/>
                <a:cs typeface="+mn-cs"/>
              </a:rPr>
            </a:b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5" name="TextBox 4">
            <a:extLst>
              <a:ext uri="{FF2B5EF4-FFF2-40B4-BE49-F238E27FC236}">
                <a16:creationId xmlns:a16="http://schemas.microsoft.com/office/drawing/2014/main" id="{EEA5BFEA-BFC0-7DB1-E3F9-F58617965B70}"/>
              </a:ext>
            </a:extLst>
          </p:cNvPr>
          <p:cNvSpPr txBox="1"/>
          <p:nvPr/>
        </p:nvSpPr>
        <p:spPr>
          <a:xfrm>
            <a:off x="2277790" y="3955682"/>
            <a:ext cx="1574801" cy="276999"/>
          </a:xfrm>
          <a:prstGeom prst="rect">
            <a:avLst/>
          </a:prstGeom>
          <a:solidFill>
            <a:srgbClr val="DAE3F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rPr>
              <a:t>View allocated tasks</a:t>
            </a:r>
          </a:p>
        </p:txBody>
      </p:sp>
      <p:sp>
        <p:nvSpPr>
          <p:cNvPr id="10" name="TextBox 9">
            <a:extLst>
              <a:ext uri="{FF2B5EF4-FFF2-40B4-BE49-F238E27FC236}">
                <a16:creationId xmlns:a16="http://schemas.microsoft.com/office/drawing/2014/main" id="{DA5B6148-9908-0B59-18E2-52E14D27C104}"/>
              </a:ext>
            </a:extLst>
          </p:cNvPr>
          <p:cNvSpPr txBox="1"/>
          <p:nvPr/>
        </p:nvSpPr>
        <p:spPr>
          <a:xfrm>
            <a:off x="195479" y="1518627"/>
            <a:ext cx="11217291" cy="735756"/>
          </a:xfrm>
          <a:prstGeom prst="rect">
            <a:avLst/>
          </a:prstGeom>
          <a:noFill/>
        </p:spPr>
        <p:txBody>
          <a:bodyPr wrap="square" lIns="216000" tIns="144000" rIns="144000" bIns="36000" rtlCol="0" anchor="t">
            <a:spAutoFit/>
          </a:bodyPr>
          <a:lstStyle>
            <a:defPPr>
              <a:defRPr lang="en-US"/>
            </a:defPPr>
            <a:lvl1pPr>
              <a:spcBef>
                <a:spcPts val="600"/>
              </a:spcBef>
              <a:defRPr sz="1200" b="1">
                <a:solidFill>
                  <a:schemeClr val="tx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Scenario: Prioritising tasks in the CMS classic task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Description: A casework assistant would like to prioritise their task list and needs to confirm if any of their new red tasks are youth cases which need to be progressed quicker.</a:t>
            </a:r>
            <a:br>
              <a:rPr kumimoji="0" lang="en-GB" sz="1200" b="1" i="0" u="none" strike="noStrike" kern="1200" cap="none" spc="0" normalizeH="0" baseline="0" noProof="0">
                <a:ln>
                  <a:noFill/>
                </a:ln>
                <a:solidFill>
                  <a:srgbClr val="44546A">
                    <a:lumMod val="75000"/>
                  </a:srgbClr>
                </a:solidFill>
                <a:effectLst/>
                <a:uLnTx/>
                <a:uFillTx/>
                <a:latin typeface="Calibri" panose="020F0502020204030204"/>
                <a:ea typeface="+mn-ea"/>
                <a:cs typeface="+mn-cs"/>
              </a:rPr>
            </a:b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19" name="TextBox 18">
            <a:extLst>
              <a:ext uri="{FF2B5EF4-FFF2-40B4-BE49-F238E27FC236}">
                <a16:creationId xmlns:a16="http://schemas.microsoft.com/office/drawing/2014/main" id="{B8A91171-1B43-EEB5-A5B9-ECABF145AA32}"/>
              </a:ext>
            </a:extLst>
          </p:cNvPr>
          <p:cNvSpPr txBox="1"/>
          <p:nvPr/>
        </p:nvSpPr>
        <p:spPr>
          <a:xfrm>
            <a:off x="5516749" y="4429171"/>
            <a:ext cx="1602217" cy="276999"/>
          </a:xfrm>
          <a:prstGeom prst="rect">
            <a:avLst/>
          </a:prstGeom>
          <a:solidFill>
            <a:srgbClr val="DAE3F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a:rPr>
              <a:t>Calculate D.O.B</a:t>
            </a:r>
            <a:endPar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endParaRPr>
          </a:p>
        </p:txBody>
      </p:sp>
      <p:sp>
        <p:nvSpPr>
          <p:cNvPr id="22" name="TextBox 21">
            <a:extLst>
              <a:ext uri="{FF2B5EF4-FFF2-40B4-BE49-F238E27FC236}">
                <a16:creationId xmlns:a16="http://schemas.microsoft.com/office/drawing/2014/main" id="{C6F9EDC6-2B2F-4C1F-C7FB-B79ACF2251A8}"/>
              </a:ext>
            </a:extLst>
          </p:cNvPr>
          <p:cNvSpPr txBox="1"/>
          <p:nvPr/>
        </p:nvSpPr>
        <p:spPr>
          <a:xfrm>
            <a:off x="366453" y="5351213"/>
            <a:ext cx="12716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a:rPr>
              <a:t>Technology</a:t>
            </a:r>
            <a:endParaRPr kumimoji="0" lang="en-GB" sz="1200" b="0" i="0" u="none" strike="noStrike" kern="1200" cap="none" spc="0" normalizeH="0" baseline="0" noProof="0">
              <a:ln>
                <a:noFill/>
              </a:ln>
              <a:solidFill>
                <a:prstClr val="black"/>
              </a:solidFill>
              <a:effectLst/>
              <a:uLnTx/>
              <a:uFillTx/>
              <a:latin typeface="Calibri"/>
              <a:ea typeface="+mn-ea"/>
              <a:cs typeface="Calibri Light"/>
            </a:endParaRPr>
          </a:p>
        </p:txBody>
      </p:sp>
      <p:sp>
        <p:nvSpPr>
          <p:cNvPr id="23" name="Rectangle 22">
            <a:extLst>
              <a:ext uri="{FF2B5EF4-FFF2-40B4-BE49-F238E27FC236}">
                <a16:creationId xmlns:a16="http://schemas.microsoft.com/office/drawing/2014/main" id="{A6CE0BB4-E0D0-3E67-4FB1-B4B772388A7B}"/>
              </a:ext>
            </a:extLst>
          </p:cNvPr>
          <p:cNvSpPr/>
          <p:nvPr/>
        </p:nvSpPr>
        <p:spPr>
          <a:xfrm>
            <a:off x="1291896" y="5395526"/>
            <a:ext cx="10676505" cy="276999"/>
          </a:xfrm>
          <a:prstGeom prst="rect">
            <a:avLst/>
          </a:prstGeom>
          <a:solidFill>
            <a:srgbClr val="97C9D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Calibri Light"/>
              </a:rPr>
              <a:t>CMS Classic</a:t>
            </a:r>
          </a:p>
        </p:txBody>
      </p:sp>
      <p:pic>
        <p:nvPicPr>
          <p:cNvPr id="25" name="Graphic 24" descr="Smiling face outline outline">
            <a:extLst>
              <a:ext uri="{FF2B5EF4-FFF2-40B4-BE49-F238E27FC236}">
                <a16:creationId xmlns:a16="http://schemas.microsoft.com/office/drawing/2014/main" id="{ACADDFD0-A3EE-4B85-C7ED-CE30D29198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9136" y="4300907"/>
            <a:ext cx="391495" cy="391495"/>
          </a:xfrm>
          <a:prstGeom prst="rect">
            <a:avLst/>
          </a:prstGeom>
        </p:spPr>
      </p:pic>
      <p:pic>
        <p:nvPicPr>
          <p:cNvPr id="35" name="Graphic 34" descr="Confused face outline outline">
            <a:extLst>
              <a:ext uri="{FF2B5EF4-FFF2-40B4-BE49-F238E27FC236}">
                <a16:creationId xmlns:a16="http://schemas.microsoft.com/office/drawing/2014/main" id="{9F15A5E3-06CC-71EF-2D0C-84B51665B9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64434" y="4602763"/>
            <a:ext cx="391495" cy="391495"/>
          </a:xfrm>
          <a:prstGeom prst="rect">
            <a:avLst/>
          </a:prstGeom>
        </p:spPr>
      </p:pic>
      <p:pic>
        <p:nvPicPr>
          <p:cNvPr id="37" name="Graphic 36" descr="Woozy face outline outline">
            <a:extLst>
              <a:ext uri="{FF2B5EF4-FFF2-40B4-BE49-F238E27FC236}">
                <a16:creationId xmlns:a16="http://schemas.microsoft.com/office/drawing/2014/main" id="{1174AE7A-5977-494C-E175-9980CCC0CC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5468" y="4950722"/>
            <a:ext cx="391495" cy="391495"/>
          </a:xfrm>
          <a:prstGeom prst="rect">
            <a:avLst/>
          </a:prstGeom>
        </p:spPr>
      </p:pic>
      <p:pic>
        <p:nvPicPr>
          <p:cNvPr id="38" name="Graphic 37" descr="Confused face outline outline">
            <a:extLst>
              <a:ext uri="{FF2B5EF4-FFF2-40B4-BE49-F238E27FC236}">
                <a16:creationId xmlns:a16="http://schemas.microsoft.com/office/drawing/2014/main" id="{33D32F64-940F-D921-0B35-85527BEAA1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32315" y="4733449"/>
            <a:ext cx="391495" cy="391495"/>
          </a:xfrm>
          <a:prstGeom prst="rect">
            <a:avLst/>
          </a:prstGeom>
        </p:spPr>
      </p:pic>
      <p:sp>
        <p:nvSpPr>
          <p:cNvPr id="39" name="TextBox 38">
            <a:extLst>
              <a:ext uri="{FF2B5EF4-FFF2-40B4-BE49-F238E27FC236}">
                <a16:creationId xmlns:a16="http://schemas.microsoft.com/office/drawing/2014/main" id="{5619BEB4-4DAB-C245-2C9B-D44CD1CED8DA}"/>
              </a:ext>
            </a:extLst>
          </p:cNvPr>
          <p:cNvSpPr txBox="1"/>
          <p:nvPr/>
        </p:nvSpPr>
        <p:spPr>
          <a:xfrm>
            <a:off x="366453" y="4258844"/>
            <a:ext cx="12716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a:rPr>
              <a:t>Experience</a:t>
            </a:r>
            <a:endParaRPr kumimoji="0" lang="en-GB" sz="1200" b="0" i="0" u="none" strike="noStrike" kern="1200" cap="none" spc="0" normalizeH="0" baseline="0" noProof="0">
              <a:ln>
                <a:noFill/>
              </a:ln>
              <a:solidFill>
                <a:prstClr val="black"/>
              </a:solidFill>
              <a:effectLst/>
              <a:uLnTx/>
              <a:uFillTx/>
              <a:latin typeface="Calibri"/>
              <a:ea typeface="+mn-ea"/>
              <a:cs typeface="Calibri Light"/>
            </a:endParaRPr>
          </a:p>
        </p:txBody>
      </p:sp>
      <p:pic>
        <p:nvPicPr>
          <p:cNvPr id="43" name="Graphic 42" descr="Dizzy face outline outline">
            <a:extLst>
              <a:ext uri="{FF2B5EF4-FFF2-40B4-BE49-F238E27FC236}">
                <a16:creationId xmlns:a16="http://schemas.microsoft.com/office/drawing/2014/main" id="{36BE3342-F0D7-6632-C4BC-AE273C564C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33431" y="4909468"/>
            <a:ext cx="387900" cy="387900"/>
          </a:xfrm>
          <a:prstGeom prst="rect">
            <a:avLst/>
          </a:prstGeom>
        </p:spPr>
      </p:pic>
      <p:cxnSp>
        <p:nvCxnSpPr>
          <p:cNvPr id="54" name="Straight Connector 53">
            <a:extLst>
              <a:ext uri="{FF2B5EF4-FFF2-40B4-BE49-F238E27FC236}">
                <a16:creationId xmlns:a16="http://schemas.microsoft.com/office/drawing/2014/main" id="{DAC0871E-1546-4071-BB25-13708528A81D}"/>
              </a:ext>
            </a:extLst>
          </p:cNvPr>
          <p:cNvCxnSpPr>
            <a:stCxn id="37" idx="1"/>
            <a:endCxn id="38" idx="3"/>
          </p:cNvCxnSpPr>
          <p:nvPr/>
        </p:nvCxnSpPr>
        <p:spPr>
          <a:xfrm flipH="1" flipV="1">
            <a:off x="4723810" y="4929197"/>
            <a:ext cx="1331658" cy="217273"/>
          </a:xfrm>
          <a:prstGeom prst="line">
            <a:avLst/>
          </a:prstGeom>
          <a:ln>
            <a:solidFill>
              <a:srgbClr val="C198E0"/>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28550FA-C4A8-2342-E4EF-1F5749D822D4}"/>
              </a:ext>
            </a:extLst>
          </p:cNvPr>
          <p:cNvCxnSpPr>
            <a:cxnSpLocks/>
            <a:stCxn id="37" idx="3"/>
            <a:endCxn id="64" idx="1"/>
          </p:cNvCxnSpPr>
          <p:nvPr/>
        </p:nvCxnSpPr>
        <p:spPr>
          <a:xfrm flipV="1">
            <a:off x="6446963" y="4496655"/>
            <a:ext cx="1304067" cy="649815"/>
          </a:xfrm>
          <a:prstGeom prst="line">
            <a:avLst/>
          </a:prstGeom>
          <a:ln>
            <a:solidFill>
              <a:srgbClr val="C198E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B03A7EF-C656-1ADA-2810-190632A0D163}"/>
              </a:ext>
            </a:extLst>
          </p:cNvPr>
          <p:cNvCxnSpPr>
            <a:stCxn id="25" idx="3"/>
            <a:endCxn id="35" idx="1"/>
          </p:cNvCxnSpPr>
          <p:nvPr/>
        </p:nvCxnSpPr>
        <p:spPr>
          <a:xfrm>
            <a:off x="2080631" y="4496655"/>
            <a:ext cx="883803" cy="301856"/>
          </a:xfrm>
          <a:prstGeom prst="line">
            <a:avLst/>
          </a:prstGeom>
          <a:ln>
            <a:solidFill>
              <a:srgbClr val="C198E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C5F8231-B730-A3B1-29E5-EB5B443B1623}"/>
              </a:ext>
            </a:extLst>
          </p:cNvPr>
          <p:cNvCxnSpPr>
            <a:stCxn id="35" idx="3"/>
            <a:endCxn id="38" idx="1"/>
          </p:cNvCxnSpPr>
          <p:nvPr/>
        </p:nvCxnSpPr>
        <p:spPr>
          <a:xfrm>
            <a:off x="3355929" y="4798511"/>
            <a:ext cx="976386" cy="130686"/>
          </a:xfrm>
          <a:prstGeom prst="line">
            <a:avLst/>
          </a:prstGeom>
          <a:ln>
            <a:solidFill>
              <a:srgbClr val="C198E0"/>
            </a:solidFill>
            <a:prstDash val="dash"/>
          </a:ln>
        </p:spPr>
        <p:style>
          <a:lnRef idx="1">
            <a:schemeClr val="accent1"/>
          </a:lnRef>
          <a:fillRef idx="0">
            <a:schemeClr val="accent1"/>
          </a:fillRef>
          <a:effectRef idx="0">
            <a:schemeClr val="accent1"/>
          </a:effectRef>
          <a:fontRef idx="minor">
            <a:schemeClr val="tx1"/>
          </a:fontRef>
        </p:style>
      </p:cxnSp>
      <p:pic>
        <p:nvPicPr>
          <p:cNvPr id="64" name="Graphic 63" descr="Smiling face outline outline">
            <a:extLst>
              <a:ext uri="{FF2B5EF4-FFF2-40B4-BE49-F238E27FC236}">
                <a16:creationId xmlns:a16="http://schemas.microsoft.com/office/drawing/2014/main" id="{3B969606-C256-29E4-AA02-483B07F1D2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1030" y="4300907"/>
            <a:ext cx="391495" cy="391495"/>
          </a:xfrm>
          <a:prstGeom prst="rect">
            <a:avLst/>
          </a:prstGeom>
        </p:spPr>
      </p:pic>
      <p:cxnSp>
        <p:nvCxnSpPr>
          <p:cNvPr id="68" name="Straight Connector 67">
            <a:extLst>
              <a:ext uri="{FF2B5EF4-FFF2-40B4-BE49-F238E27FC236}">
                <a16:creationId xmlns:a16="http://schemas.microsoft.com/office/drawing/2014/main" id="{6A3EA054-A133-1477-0A4E-F0F0EBD5A046}"/>
              </a:ext>
            </a:extLst>
          </p:cNvPr>
          <p:cNvCxnSpPr>
            <a:cxnSpLocks/>
            <a:stCxn id="64" idx="3"/>
            <a:endCxn id="141" idx="1"/>
          </p:cNvCxnSpPr>
          <p:nvPr/>
        </p:nvCxnSpPr>
        <p:spPr>
          <a:xfrm flipV="1">
            <a:off x="8142525" y="4493133"/>
            <a:ext cx="1304067" cy="3522"/>
          </a:xfrm>
          <a:prstGeom prst="line">
            <a:avLst/>
          </a:prstGeom>
          <a:ln>
            <a:solidFill>
              <a:srgbClr val="C198E0"/>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978854A-924D-496C-7BE1-6F29088B9BA8}"/>
              </a:ext>
            </a:extLst>
          </p:cNvPr>
          <p:cNvCxnSpPr>
            <a:cxnSpLocks/>
            <a:stCxn id="141" idx="3"/>
            <a:endCxn id="43" idx="1"/>
          </p:cNvCxnSpPr>
          <p:nvPr/>
        </p:nvCxnSpPr>
        <p:spPr>
          <a:xfrm>
            <a:off x="9838087" y="4493133"/>
            <a:ext cx="1295344" cy="610285"/>
          </a:xfrm>
          <a:prstGeom prst="line">
            <a:avLst/>
          </a:prstGeom>
          <a:ln>
            <a:solidFill>
              <a:srgbClr val="C198E0"/>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AC4DB2B-0BE4-D40B-C74C-AD8124113F04}"/>
              </a:ext>
            </a:extLst>
          </p:cNvPr>
          <p:cNvSpPr txBox="1"/>
          <p:nvPr/>
        </p:nvSpPr>
        <p:spPr>
          <a:xfrm>
            <a:off x="366453" y="2110380"/>
            <a:ext cx="14493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a:rPr>
              <a:t>Steps</a:t>
            </a:r>
            <a:endParaRPr kumimoji="0" lang="en-GB" sz="1200" b="0" i="0" u="none" strike="noStrike" kern="1200" cap="none" spc="0" normalizeH="0" baseline="0" noProof="0">
              <a:ln>
                <a:noFill/>
              </a:ln>
              <a:solidFill>
                <a:prstClr val="black"/>
              </a:solidFill>
              <a:effectLst/>
              <a:uLnTx/>
              <a:uFillTx/>
              <a:latin typeface="Calibri"/>
              <a:ea typeface="+mn-ea"/>
              <a:cs typeface="Calibri Light"/>
            </a:endParaRPr>
          </a:p>
        </p:txBody>
      </p:sp>
      <p:sp>
        <p:nvSpPr>
          <p:cNvPr id="81" name="Rounded Rectangle 80">
            <a:extLst>
              <a:ext uri="{FF2B5EF4-FFF2-40B4-BE49-F238E27FC236}">
                <a16:creationId xmlns:a16="http://schemas.microsoft.com/office/drawing/2014/main" id="{2E4C3A7D-4A3A-7CB4-61FE-10F06BCA2BFA}"/>
              </a:ext>
            </a:extLst>
          </p:cNvPr>
          <p:cNvSpPr/>
          <p:nvPr/>
        </p:nvSpPr>
        <p:spPr>
          <a:xfrm>
            <a:off x="1643977" y="2556882"/>
            <a:ext cx="755482" cy="537977"/>
          </a:xfrm>
          <a:prstGeom prst="round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Light"/>
              </a:rPr>
              <a:t>Login</a:t>
            </a:r>
          </a:p>
        </p:txBody>
      </p:sp>
      <p:sp>
        <p:nvSpPr>
          <p:cNvPr id="82" name="Rounded Rectangle 81">
            <a:extLst>
              <a:ext uri="{FF2B5EF4-FFF2-40B4-BE49-F238E27FC236}">
                <a16:creationId xmlns:a16="http://schemas.microsoft.com/office/drawing/2014/main" id="{09EC4B74-1BF0-F0ED-92EB-0CD04DDBEF33}"/>
              </a:ext>
            </a:extLst>
          </p:cNvPr>
          <p:cNvSpPr/>
          <p:nvPr/>
        </p:nvSpPr>
        <p:spPr>
          <a:xfrm>
            <a:off x="2563594" y="2556882"/>
            <a:ext cx="998488" cy="537977"/>
          </a:xfrm>
          <a:prstGeom prst="round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Light"/>
              </a:rPr>
              <a:t>View task list</a:t>
            </a:r>
          </a:p>
        </p:txBody>
      </p:sp>
      <p:sp>
        <p:nvSpPr>
          <p:cNvPr id="84" name="Rounded Rectangle 83">
            <a:extLst>
              <a:ext uri="{FF2B5EF4-FFF2-40B4-BE49-F238E27FC236}">
                <a16:creationId xmlns:a16="http://schemas.microsoft.com/office/drawing/2014/main" id="{415200F4-5202-7BF8-C0E1-37A7B3066EFE}"/>
              </a:ext>
            </a:extLst>
          </p:cNvPr>
          <p:cNvSpPr/>
          <p:nvPr/>
        </p:nvSpPr>
        <p:spPr>
          <a:xfrm>
            <a:off x="3756421" y="2556882"/>
            <a:ext cx="1574802" cy="537977"/>
          </a:xfrm>
          <a:prstGeom prst="round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Light"/>
              </a:rPr>
              <a:t>Select a new red task from the task list</a:t>
            </a:r>
          </a:p>
        </p:txBody>
      </p:sp>
      <p:sp>
        <p:nvSpPr>
          <p:cNvPr id="85" name="Rounded Rectangle 84">
            <a:extLst>
              <a:ext uri="{FF2B5EF4-FFF2-40B4-BE49-F238E27FC236}">
                <a16:creationId xmlns:a16="http://schemas.microsoft.com/office/drawing/2014/main" id="{E59714B0-523D-9BF5-3EC8-5787E6D6A18F}"/>
              </a:ext>
            </a:extLst>
          </p:cNvPr>
          <p:cNvSpPr/>
          <p:nvPr/>
        </p:nvSpPr>
        <p:spPr>
          <a:xfrm>
            <a:off x="5635382" y="2556882"/>
            <a:ext cx="1364955" cy="537977"/>
          </a:xfrm>
          <a:prstGeom prst="round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Light"/>
              </a:rPr>
              <a:t>Select defendant</a:t>
            </a:r>
          </a:p>
        </p:txBody>
      </p:sp>
      <p:sp>
        <p:nvSpPr>
          <p:cNvPr id="86" name="Rounded Rectangle 85">
            <a:extLst>
              <a:ext uri="{FF2B5EF4-FFF2-40B4-BE49-F238E27FC236}">
                <a16:creationId xmlns:a16="http://schemas.microsoft.com/office/drawing/2014/main" id="{F4C5CD52-E8CC-AA92-A3F4-FC7ECF329565}"/>
              </a:ext>
            </a:extLst>
          </p:cNvPr>
          <p:cNvSpPr/>
          <p:nvPr/>
        </p:nvSpPr>
        <p:spPr>
          <a:xfrm>
            <a:off x="7363554" y="2556882"/>
            <a:ext cx="1364955" cy="537977"/>
          </a:xfrm>
          <a:prstGeom prst="round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Calibri"/>
                <a:ea typeface="+mn-ea"/>
                <a:cs typeface="Calibri Light"/>
              </a:rPr>
              <a:t>Prioritise</a:t>
            </a:r>
            <a:r>
              <a:rPr kumimoji="0" lang="en-US" sz="1200" b="0" i="0" u="none" strike="noStrike" kern="1200" cap="none" spc="0" normalizeH="0" baseline="0" noProof="0">
                <a:ln>
                  <a:noFill/>
                </a:ln>
                <a:solidFill>
                  <a:srgbClr val="000000"/>
                </a:solidFill>
                <a:effectLst/>
                <a:uLnTx/>
                <a:uFillTx/>
                <a:latin typeface="Calibri"/>
                <a:ea typeface="+mn-ea"/>
                <a:cs typeface="Calibri Light"/>
              </a:rPr>
              <a:t> case </a:t>
            </a: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C6870636-3D9D-84F2-E385-3904B83F15DF}"/>
              </a:ext>
            </a:extLst>
          </p:cNvPr>
          <p:cNvSpPr txBox="1"/>
          <p:nvPr/>
        </p:nvSpPr>
        <p:spPr>
          <a:xfrm>
            <a:off x="7244922" y="3309351"/>
            <a:ext cx="1602217" cy="646331"/>
          </a:xfrm>
          <a:prstGeom prst="rect">
            <a:avLst/>
          </a:prstGeom>
          <a:solidFill>
            <a:srgbClr val="DAE3F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a:rPr>
              <a:t>Write a note of defendant name on personal notepad</a:t>
            </a:r>
            <a:endPar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endParaRPr>
          </a:p>
        </p:txBody>
      </p:sp>
      <p:sp>
        <p:nvSpPr>
          <p:cNvPr id="88" name="Rounded Rectangle 87">
            <a:extLst>
              <a:ext uri="{FF2B5EF4-FFF2-40B4-BE49-F238E27FC236}">
                <a16:creationId xmlns:a16="http://schemas.microsoft.com/office/drawing/2014/main" id="{B03A3A05-5E3D-AE9F-286B-7C3F8C5F674E}"/>
              </a:ext>
            </a:extLst>
          </p:cNvPr>
          <p:cNvSpPr/>
          <p:nvPr/>
        </p:nvSpPr>
        <p:spPr>
          <a:xfrm>
            <a:off x="8975542" y="2556882"/>
            <a:ext cx="1364955" cy="537977"/>
          </a:xfrm>
          <a:prstGeom prst="round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Light"/>
              </a:rPr>
              <a:t>Select home screen</a:t>
            </a:r>
          </a:p>
        </p:txBody>
      </p:sp>
      <p:cxnSp>
        <p:nvCxnSpPr>
          <p:cNvPr id="91" name="Straight Connector 90">
            <a:extLst>
              <a:ext uri="{FF2B5EF4-FFF2-40B4-BE49-F238E27FC236}">
                <a16:creationId xmlns:a16="http://schemas.microsoft.com/office/drawing/2014/main" id="{E59E1810-08EE-44E2-CA60-76CA9E4DF982}"/>
              </a:ext>
            </a:extLst>
          </p:cNvPr>
          <p:cNvCxnSpPr>
            <a:cxnSpLocks/>
            <a:stCxn id="82" idx="2"/>
            <a:endCxn id="5" idx="0"/>
          </p:cNvCxnSpPr>
          <p:nvPr/>
        </p:nvCxnSpPr>
        <p:spPr>
          <a:xfrm>
            <a:off x="3062838" y="3094859"/>
            <a:ext cx="2353" cy="86082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CE0362E-19A0-6FF9-FDAD-E1FCD23FD0E7}"/>
              </a:ext>
            </a:extLst>
          </p:cNvPr>
          <p:cNvSpPr txBox="1"/>
          <p:nvPr/>
        </p:nvSpPr>
        <p:spPr>
          <a:xfrm>
            <a:off x="2426989" y="3353975"/>
            <a:ext cx="1271698" cy="276999"/>
          </a:xfrm>
          <a:prstGeom prst="rect">
            <a:avLst/>
          </a:prstGeom>
          <a:solidFill>
            <a:srgbClr val="DAE3F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rPr>
              <a:t>Insert filters</a:t>
            </a:r>
          </a:p>
        </p:txBody>
      </p:sp>
      <p:sp>
        <p:nvSpPr>
          <p:cNvPr id="94" name="TextBox 93">
            <a:extLst>
              <a:ext uri="{FF2B5EF4-FFF2-40B4-BE49-F238E27FC236}">
                <a16:creationId xmlns:a16="http://schemas.microsoft.com/office/drawing/2014/main" id="{729F7B7D-D54D-9DF1-474D-D9B18B6069D2}"/>
              </a:ext>
            </a:extLst>
          </p:cNvPr>
          <p:cNvSpPr txBox="1"/>
          <p:nvPr/>
        </p:nvSpPr>
        <p:spPr>
          <a:xfrm>
            <a:off x="366453" y="5769309"/>
            <a:ext cx="12716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a:rPr>
              <a:t>Evaluation</a:t>
            </a:r>
            <a:endParaRPr kumimoji="0" lang="en-GB" sz="1200" b="0" i="0" u="none" strike="noStrike" kern="1200" cap="none" spc="0" normalizeH="0" baseline="0" noProof="0">
              <a:ln>
                <a:noFill/>
              </a:ln>
              <a:solidFill>
                <a:prstClr val="black"/>
              </a:solidFill>
              <a:effectLst/>
              <a:uLnTx/>
              <a:uFillTx/>
              <a:latin typeface="Calibri"/>
              <a:ea typeface="+mn-ea"/>
              <a:cs typeface="Calibri Light"/>
            </a:endParaRPr>
          </a:p>
        </p:txBody>
      </p:sp>
      <p:cxnSp>
        <p:nvCxnSpPr>
          <p:cNvPr id="101" name="Straight Connector 100">
            <a:extLst>
              <a:ext uri="{FF2B5EF4-FFF2-40B4-BE49-F238E27FC236}">
                <a16:creationId xmlns:a16="http://schemas.microsoft.com/office/drawing/2014/main" id="{9D56DDD0-4732-5917-3F59-1F3B679CE834}"/>
              </a:ext>
            </a:extLst>
          </p:cNvPr>
          <p:cNvCxnSpPr>
            <a:stCxn id="85" idx="2"/>
            <a:endCxn id="19" idx="0"/>
          </p:cNvCxnSpPr>
          <p:nvPr/>
        </p:nvCxnSpPr>
        <p:spPr>
          <a:xfrm flipH="1">
            <a:off x="6317858" y="3094859"/>
            <a:ext cx="2" cy="1334312"/>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6F7B5A7-B93D-6108-B8B8-EC79AAE8E520}"/>
              </a:ext>
            </a:extLst>
          </p:cNvPr>
          <p:cNvSpPr txBox="1"/>
          <p:nvPr/>
        </p:nvSpPr>
        <p:spPr>
          <a:xfrm>
            <a:off x="5513911" y="3307442"/>
            <a:ext cx="1586242" cy="461665"/>
          </a:xfrm>
          <a:prstGeom prst="rect">
            <a:avLst/>
          </a:prstGeom>
          <a:solidFill>
            <a:srgbClr val="DAE3F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a:rPr>
              <a:t>View defendant</a:t>
            </a:r>
            <a:endPar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a:rPr>
              <a:t> details </a:t>
            </a:r>
            <a:endPar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endParaRPr>
          </a:p>
        </p:txBody>
      </p:sp>
      <p:sp>
        <p:nvSpPr>
          <p:cNvPr id="13" name="TextBox 12">
            <a:extLst>
              <a:ext uri="{FF2B5EF4-FFF2-40B4-BE49-F238E27FC236}">
                <a16:creationId xmlns:a16="http://schemas.microsoft.com/office/drawing/2014/main" id="{B44D3404-F107-9DA3-447B-4447184728E6}"/>
              </a:ext>
            </a:extLst>
          </p:cNvPr>
          <p:cNvSpPr txBox="1"/>
          <p:nvPr/>
        </p:nvSpPr>
        <p:spPr>
          <a:xfrm>
            <a:off x="5803855" y="3954128"/>
            <a:ext cx="1031418" cy="276999"/>
          </a:xfrm>
          <a:prstGeom prst="rect">
            <a:avLst/>
          </a:prstGeom>
          <a:solidFill>
            <a:srgbClr val="DAE3F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a:rPr>
              <a:t>Check D.O.B</a:t>
            </a:r>
            <a:endPar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endParaRPr>
          </a:p>
        </p:txBody>
      </p:sp>
      <p:cxnSp>
        <p:nvCxnSpPr>
          <p:cNvPr id="105" name="Straight Connector 104">
            <a:extLst>
              <a:ext uri="{FF2B5EF4-FFF2-40B4-BE49-F238E27FC236}">
                <a16:creationId xmlns:a16="http://schemas.microsoft.com/office/drawing/2014/main" id="{CF3968FC-FB2C-0DE9-85F7-533FFD99AB53}"/>
              </a:ext>
            </a:extLst>
          </p:cNvPr>
          <p:cNvCxnSpPr>
            <a:cxnSpLocks/>
          </p:cNvCxnSpPr>
          <p:nvPr/>
        </p:nvCxnSpPr>
        <p:spPr>
          <a:xfrm flipH="1">
            <a:off x="8046031" y="3096033"/>
            <a:ext cx="1" cy="214492"/>
          </a:xfrm>
          <a:prstGeom prst="line">
            <a:avLst/>
          </a:prstGeom>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F43EFD9-402E-471F-FCD2-B9047B4CF374}"/>
              </a:ext>
            </a:extLst>
          </p:cNvPr>
          <p:cNvSpPr txBox="1"/>
          <p:nvPr/>
        </p:nvSpPr>
        <p:spPr>
          <a:xfrm>
            <a:off x="1282498" y="5643387"/>
            <a:ext cx="10643890" cy="874255"/>
          </a:xfrm>
          <a:prstGeom prst="rect">
            <a:avLst/>
          </a:prstGeom>
          <a:noFill/>
        </p:spPr>
        <p:txBody>
          <a:bodyPr wrap="square" lIns="216000" tIns="144000" rIns="144000" bIns="36000" rtlCol="0" anchor="t">
            <a:spAutoFit/>
          </a:bodyPr>
          <a:lstStyle>
            <a:defPPr>
              <a:defRPr lang="en-US"/>
            </a:defPPr>
            <a:lvl1pPr>
              <a:spcBef>
                <a:spcPts val="600"/>
              </a:spcBef>
              <a:defRPr sz="1200" b="1">
                <a:solidFill>
                  <a:schemeClr val="tx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44546A">
                    <a:lumMod val="75000"/>
                  </a:srgbClr>
                </a:solidFill>
                <a:effectLst/>
                <a:uLnTx/>
                <a:uFillTx/>
                <a:latin typeface="Calibri"/>
                <a:ea typeface="+mn-ea"/>
                <a:cs typeface="Calibri Light"/>
              </a:rPr>
              <a:t>Part of the prioritisation process for Casework Assistants involves understanding which cases must be progressed more quickly than others and a youth case must be progressed.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44546A">
                    <a:lumMod val="75000"/>
                  </a:srgbClr>
                </a:solidFill>
                <a:effectLst/>
                <a:uLnTx/>
                <a:uFillTx/>
                <a:latin typeface="Calibri"/>
                <a:ea typeface="+mn-ea"/>
                <a:cs typeface="Calibri Light"/>
              </a:rPr>
              <a:t>From the task list a casework is unable to identify a youth case. This process could be simplified by automating the D.O.B and using some form of visual communication to indicate that it needs to be prioritised. This process may have to be completed numerous times for a caseworker to assess how to prioritise their tasks.</a:t>
            </a:r>
            <a:br>
              <a:rPr kumimoji="0" lang="en-GB" sz="1100" b="1" i="0" u="none" strike="noStrike" kern="1200" cap="none" spc="0" normalizeH="0" baseline="0" noProof="0">
                <a:ln>
                  <a:noFill/>
                </a:ln>
                <a:solidFill>
                  <a:srgbClr val="44546A">
                    <a:lumMod val="75000"/>
                  </a:srgbClr>
                </a:solidFill>
                <a:effectLst/>
                <a:uLnTx/>
                <a:uFillTx/>
                <a:latin typeface="Calibri" panose="020F0502020204030204"/>
                <a:ea typeface="+mn-ea"/>
                <a:cs typeface="+mn-cs"/>
              </a:rPr>
            </a:b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110" name="TextBox 109">
            <a:extLst>
              <a:ext uri="{FF2B5EF4-FFF2-40B4-BE49-F238E27FC236}">
                <a16:creationId xmlns:a16="http://schemas.microsoft.com/office/drawing/2014/main" id="{782180C8-2D73-6CEB-713F-433E94A7E72A}"/>
              </a:ext>
            </a:extLst>
          </p:cNvPr>
          <p:cNvSpPr txBox="1"/>
          <p:nvPr/>
        </p:nvSpPr>
        <p:spPr>
          <a:xfrm>
            <a:off x="1291896" y="2077535"/>
            <a:ext cx="1587858" cy="276999"/>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rPr>
              <a:t>Step 1</a:t>
            </a:r>
          </a:p>
        </p:txBody>
      </p:sp>
      <p:sp>
        <p:nvSpPr>
          <p:cNvPr id="111" name="TextBox 110">
            <a:extLst>
              <a:ext uri="{FF2B5EF4-FFF2-40B4-BE49-F238E27FC236}">
                <a16:creationId xmlns:a16="http://schemas.microsoft.com/office/drawing/2014/main" id="{FA0EB0E8-E4CD-4728-FAD5-6F9DAECE91DB}"/>
              </a:ext>
            </a:extLst>
          </p:cNvPr>
          <p:cNvSpPr txBox="1"/>
          <p:nvPr/>
        </p:nvSpPr>
        <p:spPr>
          <a:xfrm>
            <a:off x="2580893" y="2077535"/>
            <a:ext cx="1187040" cy="276999"/>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rPr>
              <a:t>Step 2</a:t>
            </a:r>
          </a:p>
        </p:txBody>
      </p:sp>
      <p:sp>
        <p:nvSpPr>
          <p:cNvPr id="112" name="TextBox 111">
            <a:extLst>
              <a:ext uri="{FF2B5EF4-FFF2-40B4-BE49-F238E27FC236}">
                <a16:creationId xmlns:a16="http://schemas.microsoft.com/office/drawing/2014/main" id="{92419B5F-9C49-90B0-373E-284E80594110}"/>
              </a:ext>
            </a:extLst>
          </p:cNvPr>
          <p:cNvSpPr txBox="1"/>
          <p:nvPr/>
        </p:nvSpPr>
        <p:spPr>
          <a:xfrm>
            <a:off x="3562082" y="2077536"/>
            <a:ext cx="1941347" cy="276999"/>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rPr>
              <a:t>Step 3</a:t>
            </a:r>
          </a:p>
        </p:txBody>
      </p:sp>
      <p:sp>
        <p:nvSpPr>
          <p:cNvPr id="113" name="TextBox 112">
            <a:extLst>
              <a:ext uri="{FF2B5EF4-FFF2-40B4-BE49-F238E27FC236}">
                <a16:creationId xmlns:a16="http://schemas.microsoft.com/office/drawing/2014/main" id="{B9268A80-28EC-F684-2278-64E0197E0440}"/>
              </a:ext>
            </a:extLst>
          </p:cNvPr>
          <p:cNvSpPr txBox="1"/>
          <p:nvPr/>
        </p:nvSpPr>
        <p:spPr>
          <a:xfrm>
            <a:off x="5183973" y="2079256"/>
            <a:ext cx="2132564" cy="277000"/>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rPr>
              <a:t>Step 4</a:t>
            </a:r>
          </a:p>
        </p:txBody>
      </p:sp>
      <p:sp>
        <p:nvSpPr>
          <p:cNvPr id="114" name="TextBox 113">
            <a:extLst>
              <a:ext uri="{FF2B5EF4-FFF2-40B4-BE49-F238E27FC236}">
                <a16:creationId xmlns:a16="http://schemas.microsoft.com/office/drawing/2014/main" id="{97C0FC5A-D507-C727-D29A-371656B04704}"/>
              </a:ext>
            </a:extLst>
          </p:cNvPr>
          <p:cNvSpPr txBox="1"/>
          <p:nvPr/>
        </p:nvSpPr>
        <p:spPr>
          <a:xfrm>
            <a:off x="6965234" y="2077535"/>
            <a:ext cx="2205602" cy="276999"/>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rPr>
              <a:t>Step 5</a:t>
            </a:r>
          </a:p>
        </p:txBody>
      </p:sp>
      <p:sp>
        <p:nvSpPr>
          <p:cNvPr id="115" name="TextBox 114">
            <a:extLst>
              <a:ext uri="{FF2B5EF4-FFF2-40B4-BE49-F238E27FC236}">
                <a16:creationId xmlns:a16="http://schemas.microsoft.com/office/drawing/2014/main" id="{5D3FFA74-DA46-1D6F-57CF-7542491D9459}"/>
              </a:ext>
            </a:extLst>
          </p:cNvPr>
          <p:cNvSpPr txBox="1"/>
          <p:nvPr/>
        </p:nvSpPr>
        <p:spPr>
          <a:xfrm>
            <a:off x="8488105" y="2077535"/>
            <a:ext cx="2132564" cy="276999"/>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rPr>
              <a:t>Step 6</a:t>
            </a:r>
          </a:p>
        </p:txBody>
      </p:sp>
      <p:sp>
        <p:nvSpPr>
          <p:cNvPr id="116" name="TextBox 115">
            <a:extLst>
              <a:ext uri="{FF2B5EF4-FFF2-40B4-BE49-F238E27FC236}">
                <a16:creationId xmlns:a16="http://schemas.microsoft.com/office/drawing/2014/main" id="{EBC28846-D6E5-CB7F-6FC2-27CF80C6C577}"/>
              </a:ext>
            </a:extLst>
          </p:cNvPr>
          <p:cNvSpPr txBox="1"/>
          <p:nvPr/>
        </p:nvSpPr>
        <p:spPr>
          <a:xfrm>
            <a:off x="10321808" y="2077535"/>
            <a:ext cx="1646594" cy="276999"/>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472C4">
                    <a:lumMod val="75000"/>
                  </a:srgbClr>
                </a:solidFill>
                <a:effectLst/>
                <a:uLnTx/>
                <a:uFillTx/>
                <a:latin typeface="Calibri"/>
                <a:ea typeface="+mn-ea"/>
                <a:cs typeface="Calibri Light"/>
              </a:rPr>
              <a:t>Step 7</a:t>
            </a:r>
          </a:p>
        </p:txBody>
      </p:sp>
      <p:sp>
        <p:nvSpPr>
          <p:cNvPr id="117" name="Rounded Rectangle 116">
            <a:extLst>
              <a:ext uri="{FF2B5EF4-FFF2-40B4-BE49-F238E27FC236}">
                <a16:creationId xmlns:a16="http://schemas.microsoft.com/office/drawing/2014/main" id="{021A7ED8-424A-1E5E-C82F-C139DB01892F}"/>
              </a:ext>
            </a:extLst>
          </p:cNvPr>
          <p:cNvSpPr/>
          <p:nvPr/>
        </p:nvSpPr>
        <p:spPr>
          <a:xfrm>
            <a:off x="10596200" y="2556882"/>
            <a:ext cx="1364955" cy="537977"/>
          </a:xfrm>
          <a:prstGeom prst="round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Light"/>
              </a:rPr>
              <a:t>Return to Step 2</a:t>
            </a:r>
          </a:p>
        </p:txBody>
      </p:sp>
      <p:sp>
        <p:nvSpPr>
          <p:cNvPr id="130" name="TextBox 129">
            <a:extLst>
              <a:ext uri="{FF2B5EF4-FFF2-40B4-BE49-F238E27FC236}">
                <a16:creationId xmlns:a16="http://schemas.microsoft.com/office/drawing/2014/main" id="{ADF3B67E-175B-4537-EEE2-D5CD4E01AE87}"/>
              </a:ext>
            </a:extLst>
          </p:cNvPr>
          <p:cNvSpPr txBox="1"/>
          <p:nvPr/>
        </p:nvSpPr>
        <p:spPr>
          <a:xfrm>
            <a:off x="366453" y="2679487"/>
            <a:ext cx="14493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a:rPr>
              <a:t>Activity</a:t>
            </a:r>
            <a:endParaRPr kumimoji="0" lang="en-GB" sz="1200" b="0" i="0" u="none" strike="noStrike" kern="1200" cap="none" spc="0" normalizeH="0" baseline="0" noProof="0">
              <a:ln>
                <a:noFill/>
              </a:ln>
              <a:solidFill>
                <a:prstClr val="black"/>
              </a:solidFill>
              <a:effectLst/>
              <a:uLnTx/>
              <a:uFillTx/>
              <a:latin typeface="Calibri"/>
              <a:ea typeface="+mn-ea"/>
              <a:cs typeface="Calibri Light"/>
            </a:endParaRPr>
          </a:p>
        </p:txBody>
      </p:sp>
      <p:pic>
        <p:nvPicPr>
          <p:cNvPr id="141" name="Graphic 140" descr="Smiling face outline outline">
            <a:extLst>
              <a:ext uri="{FF2B5EF4-FFF2-40B4-BE49-F238E27FC236}">
                <a16:creationId xmlns:a16="http://schemas.microsoft.com/office/drawing/2014/main" id="{063294AF-EEA4-3D71-F7CE-B5D28F809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6592" y="4297385"/>
            <a:ext cx="391495" cy="391495"/>
          </a:xfrm>
          <a:prstGeom prst="rect">
            <a:avLst/>
          </a:prstGeom>
        </p:spPr>
      </p:pic>
      <p:sp>
        <p:nvSpPr>
          <p:cNvPr id="7" name="TextBox 6">
            <a:extLst>
              <a:ext uri="{FF2B5EF4-FFF2-40B4-BE49-F238E27FC236}">
                <a16:creationId xmlns:a16="http://schemas.microsoft.com/office/drawing/2014/main" id="{65B19333-8758-1345-08AF-5EC89AB222D3}"/>
              </a:ext>
            </a:extLst>
          </p:cNvPr>
          <p:cNvSpPr txBox="1"/>
          <p:nvPr/>
        </p:nvSpPr>
        <p:spPr>
          <a:xfrm>
            <a:off x="1143851" y="5020063"/>
            <a:ext cx="2869040" cy="551090"/>
          </a:xfrm>
          <a:prstGeom prst="rect">
            <a:avLst/>
          </a:prstGeom>
          <a:noFill/>
        </p:spPr>
        <p:txBody>
          <a:bodyPr wrap="square" lIns="216000" tIns="144000" rIns="144000" bIns="36000" rtlCol="0" anchor="t">
            <a:spAutoFit/>
          </a:bodyPr>
          <a:lstStyle>
            <a:defPPr>
              <a:defRPr lang="en-US"/>
            </a:defPPr>
            <a:lvl1pPr>
              <a:spcBef>
                <a:spcPts val="600"/>
              </a:spcBef>
              <a:defRPr sz="1200" b="1">
                <a:solidFill>
                  <a:schemeClr val="tx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44546A">
                    <a:lumMod val="75000"/>
                  </a:srgbClr>
                </a:solidFill>
                <a:effectLst/>
                <a:uLnTx/>
                <a:uFillTx/>
                <a:latin typeface="Calibri"/>
                <a:ea typeface="+mn-ea"/>
                <a:cs typeface="Calibri Light"/>
              </a:rPr>
              <a:t>Approx. time to complete: 5 minutes</a:t>
            </a:r>
            <a:r>
              <a:rPr kumimoji="0" lang="en-GB" sz="1200" b="0" i="0" u="none" strike="noStrike" kern="1200" cap="none" spc="0" normalizeH="0" baseline="0" noProof="0">
                <a:ln>
                  <a:noFill/>
                </a:ln>
                <a:solidFill>
                  <a:srgbClr val="44546A">
                    <a:lumMod val="75000"/>
                  </a:srgbClr>
                </a:solidFill>
                <a:effectLst/>
                <a:uLnTx/>
                <a:uFillTx/>
                <a:latin typeface="Calibri"/>
                <a:ea typeface="+mn-ea"/>
                <a:cs typeface="Calibri Light"/>
              </a:rPr>
              <a:t> </a:t>
            </a:r>
            <a:br>
              <a:rPr kumimoji="0" lang="en-GB" sz="1200" b="1" i="0" u="none" strike="noStrike" kern="1200" cap="none" spc="0" normalizeH="0" baseline="0" noProof="0">
                <a:ln>
                  <a:noFill/>
                </a:ln>
                <a:solidFill>
                  <a:srgbClr val="44546A">
                    <a:lumMod val="75000"/>
                  </a:srgbClr>
                </a:solidFill>
                <a:effectLst/>
                <a:uLnTx/>
                <a:uFillTx/>
                <a:latin typeface="Calibri" panose="020F0502020204030204"/>
                <a:ea typeface="+mn-ea"/>
                <a:cs typeface="+mn-cs"/>
              </a:rPr>
            </a:b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8" name="Picture 7" descr="A person in a suit and tie&#10;&#10;Description automatically generated with medium confidence">
            <a:extLst>
              <a:ext uri="{FF2B5EF4-FFF2-40B4-BE49-F238E27FC236}">
                <a16:creationId xmlns:a16="http://schemas.microsoft.com/office/drawing/2014/main" id="{7114CFAD-8DE8-D537-C2D2-6501B82DDC77}"/>
              </a:ext>
            </a:extLst>
          </p:cNvPr>
          <p:cNvPicPr>
            <a:picLocks noChangeAspect="1"/>
          </p:cNvPicPr>
          <p:nvPr/>
        </p:nvPicPr>
        <p:blipFill>
          <a:blip r:embed="rId10"/>
          <a:stretch>
            <a:fillRect/>
          </a:stretch>
        </p:blipFill>
        <p:spPr>
          <a:xfrm>
            <a:off x="358524" y="606485"/>
            <a:ext cx="869386" cy="859861"/>
          </a:xfrm>
          <a:prstGeom prst="rect">
            <a:avLst/>
          </a:prstGeom>
        </p:spPr>
      </p:pic>
      <p:sp>
        <p:nvSpPr>
          <p:cNvPr id="11" name="TextBox 10">
            <a:extLst>
              <a:ext uri="{FF2B5EF4-FFF2-40B4-BE49-F238E27FC236}">
                <a16:creationId xmlns:a16="http://schemas.microsoft.com/office/drawing/2014/main" id="{94231B8B-44E6-9159-37E0-AEC0DC8D9AA0}"/>
              </a:ext>
            </a:extLst>
          </p:cNvPr>
          <p:cNvSpPr txBox="1"/>
          <p:nvPr/>
        </p:nvSpPr>
        <p:spPr>
          <a:xfrm rot="1320000">
            <a:off x="7247830" y="760418"/>
            <a:ext cx="26075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Calibri"/>
              </a:rPr>
              <a:t>Previous</a:t>
            </a:r>
            <a:endParaRPr kumimoji="0" lang="en-GB" sz="12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endParaRPr>
          </a:p>
        </p:txBody>
      </p:sp>
    </p:spTree>
    <p:extLst>
      <p:ext uri="{BB962C8B-B14F-4D97-AF65-F5344CB8AC3E}">
        <p14:creationId xmlns:p14="http://schemas.microsoft.com/office/powerpoint/2010/main" val="1010177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7BF53B-8BA3-0B52-6B6D-D0A527FF0239}"/>
              </a:ext>
            </a:extLst>
          </p:cNvPr>
          <p:cNvSpPr txBox="1"/>
          <p:nvPr/>
        </p:nvSpPr>
        <p:spPr>
          <a:xfrm>
            <a:off x="673931" y="236966"/>
            <a:ext cx="8181760"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User flow 4</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9494681B-4BA7-F05C-FB40-D069FDA948FF}"/>
              </a:ext>
            </a:extLst>
          </p:cNvPr>
          <p:cNvCxnSpPr/>
          <p:nvPr/>
        </p:nvCxnSpPr>
        <p:spPr>
          <a:xfrm flipV="1">
            <a:off x="673240" y="779586"/>
            <a:ext cx="10544069" cy="1507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E98113BF-5F4D-5EB6-3586-457136DF83C2}"/>
              </a:ext>
            </a:extLst>
          </p:cNvPr>
          <p:cNvGraphicFramePr>
            <a:graphicFrameLocks noGrp="1"/>
          </p:cNvGraphicFramePr>
          <p:nvPr/>
        </p:nvGraphicFramePr>
        <p:xfrm>
          <a:off x="699795" y="1373539"/>
          <a:ext cx="5638560" cy="2107260"/>
        </p:xfrm>
        <a:graphic>
          <a:graphicData uri="http://schemas.openxmlformats.org/drawingml/2006/table">
            <a:tbl>
              <a:tblPr>
                <a:tableStyleId>{5C22544A-7EE6-4342-B048-85BDC9FD1C3A}</a:tableStyleId>
              </a:tblPr>
              <a:tblGrid>
                <a:gridCol w="5638560">
                  <a:extLst>
                    <a:ext uri="{9D8B030D-6E8A-4147-A177-3AD203B41FA5}">
                      <a16:colId xmlns:a16="http://schemas.microsoft.com/office/drawing/2014/main" val="1494960831"/>
                    </a:ext>
                  </a:extLst>
                </a:gridCol>
              </a:tblGrid>
              <a:tr h="755192">
                <a:tc>
                  <a:txBody>
                    <a:bodyPr/>
                    <a:lstStyle/>
                    <a:p>
                      <a:pPr marL="0" indent="0">
                        <a:buNone/>
                      </a:pPr>
                      <a:r>
                        <a:rPr lang="en-GB" sz="1200" b="1"/>
                        <a:t>Requirement 4</a:t>
                      </a:r>
                    </a:p>
                    <a:p>
                      <a:pPr lvl="0">
                        <a:buNone/>
                      </a:pPr>
                      <a:endParaRPr lang="en-GB" sz="1200" b="1"/>
                    </a:p>
                    <a:p>
                      <a:pPr lvl="0">
                        <a:buNone/>
                      </a:pPr>
                      <a:r>
                        <a:rPr lang="en-GB" sz="1800" b="0" i="0" u="none" strike="noStrike" baseline="30000" noProof="0">
                          <a:solidFill>
                            <a:srgbClr val="000000"/>
                          </a:solidFill>
                          <a:latin typeface="Calibri"/>
                        </a:rPr>
                        <a:t>"As a User, I want error tasks not to appear on my tasks list to be able to identify and exclude from my task list error tasks that I cannot do anything about."</a:t>
                      </a:r>
                      <a:endParaRPr lang="en-GB"/>
                    </a:p>
                  </a:txBody>
                  <a:tcPr>
                    <a:noFill/>
                  </a:tcPr>
                </a:tc>
                <a:extLst>
                  <a:ext uri="{0D108BD9-81ED-4DB2-BD59-A6C34878D82A}">
                    <a16:rowId xmlns:a16="http://schemas.microsoft.com/office/drawing/2014/main" val="1130862260"/>
                  </a:ext>
                </a:extLst>
              </a:tr>
              <a:tr h="1192860">
                <a:tc>
                  <a:txBody>
                    <a:bodyPr/>
                    <a:lstStyle/>
                    <a:p>
                      <a:pPr marL="0" lvl="0" indent="0" algn="l">
                        <a:lnSpc>
                          <a:spcPct val="100000"/>
                        </a:lnSpc>
                        <a:spcBef>
                          <a:spcPts val="0"/>
                        </a:spcBef>
                        <a:spcAft>
                          <a:spcPts val="0"/>
                        </a:spcAft>
                        <a:buNone/>
                      </a:pPr>
                      <a:r>
                        <a:rPr lang="en-US" sz="1800" b="1" i="0" u="none" strike="noStrike" baseline="30000" noProof="0">
                          <a:solidFill>
                            <a:srgbClr val="000000"/>
                          </a:solidFill>
                          <a:latin typeface="Calibri"/>
                        </a:rPr>
                        <a:t>Solution</a:t>
                      </a:r>
                    </a:p>
                    <a:p>
                      <a:pPr lvl="0" algn="l">
                        <a:lnSpc>
                          <a:spcPct val="100000"/>
                        </a:lnSpc>
                        <a:spcBef>
                          <a:spcPts val="0"/>
                        </a:spcBef>
                        <a:spcAft>
                          <a:spcPts val="0"/>
                        </a:spcAft>
                        <a:buNone/>
                      </a:pPr>
                      <a:r>
                        <a:rPr lang="en-US" sz="1800" b="0" i="0" u="none" strike="noStrike" baseline="30000" noProof="0">
                          <a:solidFill>
                            <a:srgbClr val="000000"/>
                          </a:solidFill>
                        </a:rPr>
                        <a:t>The option to exclude tasks is not currently available however a Saved Task tab has been designed for users to save high priority tasks away from the main Task list</a:t>
                      </a:r>
                      <a:endParaRPr lang="en-US"/>
                    </a:p>
                  </a:txBody>
                  <a:tcPr>
                    <a:noFill/>
                  </a:tcPr>
                </a:tc>
                <a:extLst>
                  <a:ext uri="{0D108BD9-81ED-4DB2-BD59-A6C34878D82A}">
                    <a16:rowId xmlns:a16="http://schemas.microsoft.com/office/drawing/2014/main" val="1148679910"/>
                  </a:ext>
                </a:extLst>
              </a:tr>
            </a:tbl>
          </a:graphicData>
        </a:graphic>
      </p:graphicFrame>
      <p:sp>
        <p:nvSpPr>
          <p:cNvPr id="14" name="TextBox 13">
            <a:extLst>
              <a:ext uri="{FF2B5EF4-FFF2-40B4-BE49-F238E27FC236}">
                <a16:creationId xmlns:a16="http://schemas.microsoft.com/office/drawing/2014/main" id="{E29CE530-0DA9-CCD5-3B56-16AB708141ED}"/>
              </a:ext>
            </a:extLst>
          </p:cNvPr>
          <p:cNvSpPr txBox="1"/>
          <p:nvPr/>
        </p:nvSpPr>
        <p:spPr>
          <a:xfrm>
            <a:off x="6640285" y="1057469"/>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User journey</a:t>
            </a:r>
            <a:endParaRPr kumimoji="0" lang="en-GB" sz="1200" b="1"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20E7B129-144C-FE67-B832-009D898F283D}"/>
              </a:ext>
            </a:extLst>
          </p:cNvPr>
          <p:cNvSpPr txBox="1"/>
          <p:nvPr/>
        </p:nvSpPr>
        <p:spPr>
          <a:xfrm>
            <a:off x="699796" y="1057469"/>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Use case</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B72A529A-ADB0-1E61-56BA-85F8A84BF285}"/>
              </a:ext>
            </a:extLst>
          </p:cNvPr>
          <p:cNvSpPr txBox="1"/>
          <p:nvPr/>
        </p:nvSpPr>
        <p:spPr>
          <a:xfrm>
            <a:off x="676229" y="3564470"/>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Demo</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941E5116-C276-F42E-9B23-3C2E44AD577C}"/>
              </a:ext>
            </a:extLst>
          </p:cNvPr>
          <p:cNvSpPr/>
          <p:nvPr/>
        </p:nvSpPr>
        <p:spPr>
          <a:xfrm>
            <a:off x="668693" y="995265"/>
            <a:ext cx="5668347" cy="2305079"/>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1238B268-2DBC-729D-8280-834DA1D9114A}"/>
              </a:ext>
            </a:extLst>
          </p:cNvPr>
          <p:cNvSpPr/>
          <p:nvPr/>
        </p:nvSpPr>
        <p:spPr>
          <a:xfrm>
            <a:off x="6578081" y="995265"/>
            <a:ext cx="4641980" cy="5225142"/>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AB048F94-D007-6A32-D71F-515799FB9FA0}"/>
              </a:ext>
            </a:extLst>
          </p:cNvPr>
          <p:cNvSpPr/>
          <p:nvPr/>
        </p:nvSpPr>
        <p:spPr>
          <a:xfrm>
            <a:off x="668693" y="3564470"/>
            <a:ext cx="5668347" cy="2655937"/>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03FEA29-CA7C-9524-DEEE-E178C4E50C47}"/>
              </a:ext>
            </a:extLst>
          </p:cNvPr>
          <p:cNvGrpSpPr/>
          <p:nvPr/>
        </p:nvGrpSpPr>
        <p:grpSpPr>
          <a:xfrm>
            <a:off x="6983313" y="1490002"/>
            <a:ext cx="866893" cy="719396"/>
            <a:chOff x="4928174" y="1380664"/>
            <a:chExt cx="1294358" cy="1046922"/>
          </a:xfrm>
        </p:grpSpPr>
        <p:sp>
          <p:nvSpPr>
            <p:cNvPr id="72" name="Oval 71">
              <a:extLst>
                <a:ext uri="{FF2B5EF4-FFF2-40B4-BE49-F238E27FC236}">
                  <a16:creationId xmlns:a16="http://schemas.microsoft.com/office/drawing/2014/main" id="{1B1A7B68-7FE5-EC87-AFDB-4B3B9F252982}"/>
                </a:ext>
              </a:extLst>
            </p:cNvPr>
            <p:cNvSpPr/>
            <p:nvPr/>
          </p:nvSpPr>
          <p:spPr>
            <a:xfrm>
              <a:off x="5032130" y="1380664"/>
              <a:ext cx="1113182" cy="1046922"/>
            </a:xfrm>
            <a:prstGeom prst="ellipse">
              <a:avLst/>
            </a:prstGeom>
            <a:solidFill>
              <a:srgbClr val="1D70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xtBox 6">
              <a:extLst>
                <a:ext uri="{FF2B5EF4-FFF2-40B4-BE49-F238E27FC236}">
                  <a16:creationId xmlns:a16="http://schemas.microsoft.com/office/drawing/2014/main" id="{DFCE6583-DF7E-50D8-72A4-531F4B365298}"/>
                </a:ext>
              </a:extLst>
            </p:cNvPr>
            <p:cNvSpPr txBox="1"/>
            <p:nvPr/>
          </p:nvSpPr>
          <p:spPr>
            <a:xfrm>
              <a:off x="4928174" y="1705583"/>
              <a:ext cx="1294358" cy="403111"/>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Calibri"/>
                </a:rPr>
                <a:t>Start</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632B26E3-C780-19EA-74BC-772F9A1121A2}"/>
              </a:ext>
            </a:extLst>
          </p:cNvPr>
          <p:cNvGrpSpPr/>
          <p:nvPr/>
        </p:nvGrpSpPr>
        <p:grpSpPr>
          <a:xfrm>
            <a:off x="8111653" y="1579921"/>
            <a:ext cx="1345459" cy="586153"/>
            <a:chOff x="2051484" y="2808692"/>
            <a:chExt cx="2030070" cy="586153"/>
          </a:xfrm>
        </p:grpSpPr>
        <p:sp>
          <p:nvSpPr>
            <p:cNvPr id="48" name="Rectangle: Rounded Corners 47">
              <a:extLst>
                <a:ext uri="{FF2B5EF4-FFF2-40B4-BE49-F238E27FC236}">
                  <a16:creationId xmlns:a16="http://schemas.microsoft.com/office/drawing/2014/main" id="{3A7B859A-1877-9492-3D45-DB4363A9B70B}"/>
                </a:ext>
              </a:extLst>
            </p:cNvPr>
            <p:cNvSpPr/>
            <p:nvPr/>
          </p:nvSpPr>
          <p:spPr>
            <a:xfrm>
              <a:off x="2142687" y="2808692"/>
              <a:ext cx="1748691"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49" name="TextBox 3">
              <a:extLst>
                <a:ext uri="{FF2B5EF4-FFF2-40B4-BE49-F238E27FC236}">
                  <a16:creationId xmlns:a16="http://schemas.microsoft.com/office/drawing/2014/main" id="{429F6048-ACE5-8DFC-02B5-FB7B5002C5BB}"/>
                </a:ext>
              </a:extLst>
            </p:cNvPr>
            <p:cNvSpPr txBox="1"/>
            <p:nvPr/>
          </p:nvSpPr>
          <p:spPr>
            <a:xfrm>
              <a:off x="2051484" y="2959449"/>
              <a:ext cx="2030070" cy="283625"/>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Sign into WMA</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EC745C19-E644-6A75-4B72-BFE12D06B9D6}"/>
              </a:ext>
            </a:extLst>
          </p:cNvPr>
          <p:cNvGrpSpPr/>
          <p:nvPr/>
        </p:nvGrpSpPr>
        <p:grpSpPr>
          <a:xfrm>
            <a:off x="9715862" y="1579921"/>
            <a:ext cx="1345459" cy="586153"/>
            <a:chOff x="3655694" y="2808692"/>
            <a:chExt cx="2030070" cy="586153"/>
          </a:xfrm>
        </p:grpSpPr>
        <p:sp>
          <p:nvSpPr>
            <p:cNvPr id="43" name="Rectangle: Rounded Corners 42">
              <a:extLst>
                <a:ext uri="{FF2B5EF4-FFF2-40B4-BE49-F238E27FC236}">
                  <a16:creationId xmlns:a16="http://schemas.microsoft.com/office/drawing/2014/main" id="{7DB2DCF7-0125-427D-754E-9430955D4D25}"/>
                </a:ext>
              </a:extLst>
            </p:cNvPr>
            <p:cNvSpPr/>
            <p:nvPr/>
          </p:nvSpPr>
          <p:spPr>
            <a:xfrm>
              <a:off x="3746897" y="2808692"/>
              <a:ext cx="1748691"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44" name="TextBox 9">
              <a:extLst>
                <a:ext uri="{FF2B5EF4-FFF2-40B4-BE49-F238E27FC236}">
                  <a16:creationId xmlns:a16="http://schemas.microsoft.com/office/drawing/2014/main" id="{F9AD18D3-898E-79FD-BF94-0BEF19A482F8}"/>
                </a:ext>
              </a:extLst>
            </p:cNvPr>
            <p:cNvSpPr txBox="1"/>
            <p:nvPr/>
          </p:nvSpPr>
          <p:spPr>
            <a:xfrm>
              <a:off x="3655694" y="2959449"/>
              <a:ext cx="2030070" cy="283625"/>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View task list</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6DD4FA2E-5B3A-008D-E313-C30CA663CE81}"/>
              </a:ext>
            </a:extLst>
          </p:cNvPr>
          <p:cNvGrpSpPr/>
          <p:nvPr/>
        </p:nvGrpSpPr>
        <p:grpSpPr>
          <a:xfrm>
            <a:off x="9657199" y="2981195"/>
            <a:ext cx="1345459" cy="586153"/>
            <a:chOff x="5263636" y="2808691"/>
            <a:chExt cx="2030070" cy="586153"/>
          </a:xfrm>
        </p:grpSpPr>
        <p:sp>
          <p:nvSpPr>
            <p:cNvPr id="41" name="Rectangle: Rounded Corners 40">
              <a:extLst>
                <a:ext uri="{FF2B5EF4-FFF2-40B4-BE49-F238E27FC236}">
                  <a16:creationId xmlns:a16="http://schemas.microsoft.com/office/drawing/2014/main" id="{38B0045C-75F1-6117-3BAF-4806ED25AE3B}"/>
                </a:ext>
              </a:extLst>
            </p:cNvPr>
            <p:cNvSpPr/>
            <p:nvPr/>
          </p:nvSpPr>
          <p:spPr>
            <a:xfrm>
              <a:off x="5411198" y="2808691"/>
              <a:ext cx="1748691"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42" name="TextBox 9">
              <a:extLst>
                <a:ext uri="{FF2B5EF4-FFF2-40B4-BE49-F238E27FC236}">
                  <a16:creationId xmlns:a16="http://schemas.microsoft.com/office/drawing/2014/main" id="{7DD09C0A-526C-F5DA-B954-8C3C62D2BC50}"/>
                </a:ext>
              </a:extLst>
            </p:cNvPr>
            <p:cNvSpPr txBox="1"/>
            <p:nvPr/>
          </p:nvSpPr>
          <p:spPr>
            <a:xfrm>
              <a:off x="5263636" y="2962190"/>
              <a:ext cx="2030070" cy="276999"/>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Select</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 Save</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ADC99E36-DCA3-E295-09AD-02AA6E165F6E}"/>
              </a:ext>
            </a:extLst>
          </p:cNvPr>
          <p:cNvGrpSpPr/>
          <p:nvPr/>
        </p:nvGrpSpPr>
        <p:grpSpPr>
          <a:xfrm>
            <a:off x="6874199" y="2925850"/>
            <a:ext cx="866893" cy="719396"/>
            <a:chOff x="6889910" y="2746132"/>
            <a:chExt cx="1294358" cy="1046922"/>
          </a:xfrm>
        </p:grpSpPr>
        <p:sp>
          <p:nvSpPr>
            <p:cNvPr id="39" name="Oval 38">
              <a:extLst>
                <a:ext uri="{FF2B5EF4-FFF2-40B4-BE49-F238E27FC236}">
                  <a16:creationId xmlns:a16="http://schemas.microsoft.com/office/drawing/2014/main" id="{AB90A760-17BE-C907-9260-530BCE229A43}"/>
                </a:ext>
              </a:extLst>
            </p:cNvPr>
            <p:cNvSpPr/>
            <p:nvPr/>
          </p:nvSpPr>
          <p:spPr>
            <a:xfrm>
              <a:off x="6993866" y="2746132"/>
              <a:ext cx="1113182" cy="1046922"/>
            </a:xfrm>
            <a:prstGeom prst="ellipse">
              <a:avLst/>
            </a:prstGeom>
            <a:solidFill>
              <a:srgbClr val="1D70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15">
              <a:extLst>
                <a:ext uri="{FF2B5EF4-FFF2-40B4-BE49-F238E27FC236}">
                  <a16:creationId xmlns:a16="http://schemas.microsoft.com/office/drawing/2014/main" id="{8DF96D49-D516-2FDC-D214-1487F9B8CBEB}"/>
                </a:ext>
              </a:extLst>
            </p:cNvPr>
            <p:cNvSpPr txBox="1"/>
            <p:nvPr/>
          </p:nvSpPr>
          <p:spPr>
            <a:xfrm>
              <a:off x="6889910" y="3071051"/>
              <a:ext cx="1294358" cy="403111"/>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Calibri"/>
                </a:rPr>
                <a:t>End</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3" name="Straight Arrow Connector 32">
            <a:extLst>
              <a:ext uri="{FF2B5EF4-FFF2-40B4-BE49-F238E27FC236}">
                <a16:creationId xmlns:a16="http://schemas.microsoft.com/office/drawing/2014/main" id="{731CC207-910B-88BD-40CD-B47343BB5CE4}"/>
              </a:ext>
            </a:extLst>
          </p:cNvPr>
          <p:cNvCxnSpPr>
            <a:cxnSpLocks/>
          </p:cNvCxnSpPr>
          <p:nvPr/>
        </p:nvCxnSpPr>
        <p:spPr>
          <a:xfrm>
            <a:off x="7781604" y="1839649"/>
            <a:ext cx="324225" cy="2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F32DE06-5C6D-B540-B9ED-C149B51A10A7}"/>
              </a:ext>
            </a:extLst>
          </p:cNvPr>
          <p:cNvCxnSpPr>
            <a:cxnSpLocks/>
          </p:cNvCxnSpPr>
          <p:nvPr/>
        </p:nvCxnSpPr>
        <p:spPr>
          <a:xfrm flipH="1">
            <a:off x="10395767" y="2270509"/>
            <a:ext cx="5714" cy="655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6A60539-0D8B-73F0-AB5F-FADDFA80BD42}"/>
              </a:ext>
            </a:extLst>
          </p:cNvPr>
          <p:cNvCxnSpPr>
            <a:cxnSpLocks/>
          </p:cNvCxnSpPr>
          <p:nvPr/>
        </p:nvCxnSpPr>
        <p:spPr>
          <a:xfrm>
            <a:off x="9388878" y="1869724"/>
            <a:ext cx="324225" cy="2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F5232E0-EBB3-C2DF-EFBE-93FF30F4A1CD}"/>
              </a:ext>
            </a:extLst>
          </p:cNvPr>
          <p:cNvGrpSpPr/>
          <p:nvPr/>
        </p:nvGrpSpPr>
        <p:grpSpPr>
          <a:xfrm>
            <a:off x="8038931" y="2981195"/>
            <a:ext cx="1345459" cy="586153"/>
            <a:chOff x="5263636" y="2808691"/>
            <a:chExt cx="2030070" cy="586153"/>
          </a:xfrm>
        </p:grpSpPr>
        <p:sp>
          <p:nvSpPr>
            <p:cNvPr id="3" name="Rectangle: Rounded Corners 2">
              <a:extLst>
                <a:ext uri="{FF2B5EF4-FFF2-40B4-BE49-F238E27FC236}">
                  <a16:creationId xmlns:a16="http://schemas.microsoft.com/office/drawing/2014/main" id="{2FDC4502-F291-61B2-B04F-B21913F2C0D6}"/>
                </a:ext>
              </a:extLst>
            </p:cNvPr>
            <p:cNvSpPr/>
            <p:nvPr/>
          </p:nvSpPr>
          <p:spPr>
            <a:xfrm>
              <a:off x="5411198" y="2808691"/>
              <a:ext cx="1748691"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4" name="TextBox 9">
              <a:extLst>
                <a:ext uri="{FF2B5EF4-FFF2-40B4-BE49-F238E27FC236}">
                  <a16:creationId xmlns:a16="http://schemas.microsoft.com/office/drawing/2014/main" id="{64E2ED0A-5790-375F-7F47-1160097BF248}"/>
                </a:ext>
              </a:extLst>
            </p:cNvPr>
            <p:cNvSpPr txBox="1"/>
            <p:nvPr/>
          </p:nvSpPr>
          <p:spPr>
            <a:xfrm>
              <a:off x="5263636" y="2875778"/>
              <a:ext cx="2030070" cy="461665"/>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Save task to Saved task list</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5" name="Straight Arrow Connector 4">
            <a:extLst>
              <a:ext uri="{FF2B5EF4-FFF2-40B4-BE49-F238E27FC236}">
                <a16:creationId xmlns:a16="http://schemas.microsoft.com/office/drawing/2014/main" id="{7A4F5E9E-8A7B-BBB5-D142-593D0DA8E7A8}"/>
              </a:ext>
            </a:extLst>
          </p:cNvPr>
          <p:cNvCxnSpPr>
            <a:cxnSpLocks/>
          </p:cNvCxnSpPr>
          <p:nvPr/>
        </p:nvCxnSpPr>
        <p:spPr>
          <a:xfrm flipH="1">
            <a:off x="9372904" y="3294792"/>
            <a:ext cx="296372" cy="2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FF4E12-BAA5-473A-1AA6-9D915C7E3F3A}"/>
              </a:ext>
            </a:extLst>
          </p:cNvPr>
          <p:cNvCxnSpPr>
            <a:cxnSpLocks/>
          </p:cNvCxnSpPr>
          <p:nvPr/>
        </p:nvCxnSpPr>
        <p:spPr>
          <a:xfrm flipH="1" flipV="1">
            <a:off x="7723214" y="3282068"/>
            <a:ext cx="335650" cy="12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F5D786-459C-ADD3-709C-B52C4FC475F1}"/>
              </a:ext>
            </a:extLst>
          </p:cNvPr>
          <p:cNvSpPr txBox="1"/>
          <p:nvPr/>
        </p:nvSpPr>
        <p:spPr>
          <a:xfrm rot="1320000">
            <a:off x="7247830" y="760418"/>
            <a:ext cx="26075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Calibri"/>
              </a:rPr>
              <a:t>New</a:t>
            </a:r>
            <a:endParaRPr kumimoji="0" lang="en-GB" sz="12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endParaRPr>
          </a:p>
        </p:txBody>
      </p:sp>
      <p:pic>
        <p:nvPicPr>
          <p:cNvPr id="6" name="Picture 5" descr="A screenshot of a computer&#10;&#10;Description automatically generated">
            <a:extLst>
              <a:ext uri="{FF2B5EF4-FFF2-40B4-BE49-F238E27FC236}">
                <a16:creationId xmlns:a16="http://schemas.microsoft.com/office/drawing/2014/main" id="{93FC8E26-FA96-3558-F056-76D8780DE4D1}"/>
              </a:ext>
            </a:extLst>
          </p:cNvPr>
          <p:cNvPicPr>
            <a:picLocks noChangeAspect="1"/>
          </p:cNvPicPr>
          <p:nvPr/>
        </p:nvPicPr>
        <p:blipFill rotWithShape="1">
          <a:blip r:embed="rId2"/>
          <a:srcRect r="213" b="48835"/>
          <a:stretch/>
        </p:blipFill>
        <p:spPr>
          <a:xfrm>
            <a:off x="1674314" y="3772050"/>
            <a:ext cx="3351054" cy="22271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4180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F07A7-946B-20E2-0936-395A14FC182D}"/>
              </a:ext>
            </a:extLst>
          </p:cNvPr>
          <p:cNvSpPr txBox="1"/>
          <p:nvPr/>
        </p:nvSpPr>
        <p:spPr>
          <a:xfrm>
            <a:off x="482113" y="684782"/>
            <a:ext cx="10444899"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ea"/>
                <a:cs typeface="+mn-cs"/>
              </a:rPr>
              <a:t>Thematic analysis of user interviews overview</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3" name="Table 4">
            <a:extLst>
              <a:ext uri="{FF2B5EF4-FFF2-40B4-BE49-F238E27FC236}">
                <a16:creationId xmlns:a16="http://schemas.microsoft.com/office/drawing/2014/main" id="{7A33D97E-2271-E2F1-5D03-41BBD339ADED}"/>
              </a:ext>
            </a:extLst>
          </p:cNvPr>
          <p:cNvGraphicFramePr>
            <a:graphicFrameLocks noGrp="1"/>
          </p:cNvGraphicFramePr>
          <p:nvPr/>
        </p:nvGraphicFramePr>
        <p:xfrm>
          <a:off x="573931" y="1454656"/>
          <a:ext cx="11287138" cy="4546600"/>
        </p:xfrm>
        <a:graphic>
          <a:graphicData uri="http://schemas.openxmlformats.org/drawingml/2006/table">
            <a:tbl>
              <a:tblPr firstRow="1">
                <a:tableStyleId>{5C22544A-7EE6-4342-B048-85BDC9FD1C3A}</a:tableStyleId>
              </a:tblPr>
              <a:tblGrid>
                <a:gridCol w="1476938">
                  <a:extLst>
                    <a:ext uri="{9D8B030D-6E8A-4147-A177-3AD203B41FA5}">
                      <a16:colId xmlns:a16="http://schemas.microsoft.com/office/drawing/2014/main" val="750645422"/>
                    </a:ext>
                  </a:extLst>
                </a:gridCol>
                <a:gridCol w="2325187">
                  <a:extLst>
                    <a:ext uri="{9D8B030D-6E8A-4147-A177-3AD203B41FA5}">
                      <a16:colId xmlns:a16="http://schemas.microsoft.com/office/drawing/2014/main" val="1203413586"/>
                    </a:ext>
                  </a:extLst>
                </a:gridCol>
                <a:gridCol w="1685108">
                  <a:extLst>
                    <a:ext uri="{9D8B030D-6E8A-4147-A177-3AD203B41FA5}">
                      <a16:colId xmlns:a16="http://schemas.microsoft.com/office/drawing/2014/main" val="712544440"/>
                    </a:ext>
                  </a:extLst>
                </a:gridCol>
                <a:gridCol w="2220685">
                  <a:extLst>
                    <a:ext uri="{9D8B030D-6E8A-4147-A177-3AD203B41FA5}">
                      <a16:colId xmlns:a16="http://schemas.microsoft.com/office/drawing/2014/main" val="1058818588"/>
                    </a:ext>
                  </a:extLst>
                </a:gridCol>
                <a:gridCol w="1337308">
                  <a:extLst>
                    <a:ext uri="{9D8B030D-6E8A-4147-A177-3AD203B41FA5}">
                      <a16:colId xmlns:a16="http://schemas.microsoft.com/office/drawing/2014/main" val="226365648"/>
                    </a:ext>
                  </a:extLst>
                </a:gridCol>
                <a:gridCol w="2241912">
                  <a:extLst>
                    <a:ext uri="{9D8B030D-6E8A-4147-A177-3AD203B41FA5}">
                      <a16:colId xmlns:a16="http://schemas.microsoft.com/office/drawing/2014/main" val="576614538"/>
                    </a:ext>
                  </a:extLst>
                </a:gridCol>
              </a:tblGrid>
              <a:tr h="370840">
                <a:tc>
                  <a:txBody>
                    <a:bodyPr/>
                    <a:lstStyle/>
                    <a:p>
                      <a:r>
                        <a:rPr lang="en-US" sz="1200" b="1" i="0">
                          <a:solidFill>
                            <a:schemeClr val="tx1"/>
                          </a:solidFill>
                          <a:latin typeface="Calibri"/>
                          <a:cs typeface="Calibri Light"/>
                        </a:rPr>
                        <a:t>High level themes</a:t>
                      </a:r>
                    </a:p>
                  </a:txBody>
                  <a:tcP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1200" b="1" i="0">
                        <a:solidFill>
                          <a:schemeClr val="tx1"/>
                        </a:solidFill>
                        <a:latin typeface="Calibri"/>
                        <a:cs typeface="Calibri Light"/>
                      </a:endParaRPr>
                    </a:p>
                  </a:txBody>
                  <a:tcP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b="1" i="0">
                          <a:solidFill>
                            <a:schemeClr val="tx1"/>
                          </a:solidFill>
                          <a:latin typeface="Calibri"/>
                          <a:cs typeface="Calibri Light"/>
                        </a:rPr>
                        <a:t>High value moments</a:t>
                      </a:r>
                    </a:p>
                  </a:txBody>
                  <a:tcP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endParaRPr lang="en-US" sz="1200" b="1" i="0">
                        <a:solidFill>
                          <a:schemeClr val="tx1"/>
                        </a:solidFill>
                        <a:latin typeface="Calibri"/>
                        <a:cs typeface="Calibri Light"/>
                      </a:endParaRPr>
                    </a:p>
                  </a:txBody>
                  <a:tcP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r>
                        <a:rPr lang="en-US" sz="1200" b="1" i="0">
                          <a:solidFill>
                            <a:schemeClr val="tx1"/>
                          </a:solidFill>
                          <a:latin typeface="Calibri"/>
                          <a:cs typeface="Calibri Light"/>
                        </a:rPr>
                        <a:t>Risk</a:t>
                      </a:r>
                    </a:p>
                  </a:txBody>
                  <a:tcP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tc>
                  <a:txBody>
                    <a:bodyPr/>
                    <a:lstStyle/>
                    <a:p>
                      <a:endParaRPr lang="en-US" sz="1400" b="1" i="0">
                        <a:solidFill>
                          <a:schemeClr val="tx1"/>
                        </a:solidFill>
                        <a:latin typeface="Calibri"/>
                        <a:cs typeface="Calibri Light"/>
                      </a:endParaRPr>
                    </a:p>
                  </a:txBody>
                  <a:tcP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extLst>
                  <a:ext uri="{0D108BD9-81ED-4DB2-BD59-A6C34878D82A}">
                    <a16:rowId xmlns:a16="http://schemas.microsoft.com/office/drawing/2014/main" val="406015792"/>
                  </a:ext>
                </a:extLst>
              </a:tr>
              <a:tr h="370840">
                <a:tc>
                  <a:txBody>
                    <a:bodyPr/>
                    <a:lstStyle/>
                    <a:p>
                      <a:pPr marL="0" marR="0" indent="0" algn="l" rtl="0" eaLnBrk="1" fontAlgn="auto" latinLnBrk="0" hangingPunct="1">
                        <a:lnSpc>
                          <a:spcPct val="100000"/>
                        </a:lnSpc>
                        <a:spcBef>
                          <a:spcPts val="0"/>
                        </a:spcBef>
                        <a:spcAft>
                          <a:spcPts val="0"/>
                        </a:spcAft>
                        <a:buClrTx/>
                        <a:buSzTx/>
                        <a:buFontTx/>
                        <a:buNone/>
                      </a:pPr>
                      <a:r>
                        <a:rPr lang="en-US" sz="1000" b="1" i="0" kern="1200">
                          <a:solidFill>
                            <a:schemeClr val="dk1"/>
                          </a:solidFill>
                          <a:effectLst/>
                          <a:latin typeface="Calibri"/>
                          <a:ea typeface="+mn-ea"/>
                          <a:cs typeface="Calibri Light"/>
                        </a:rPr>
                        <a:t>System issues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a:effectLst/>
                          <a:latin typeface="Calibri"/>
                          <a:cs typeface="Calibri Light"/>
                        </a:rPr>
                        <a:t>Notes disappear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a:effectLst/>
                          <a:latin typeface="Calibri"/>
                          <a:cs typeface="Calibri Light"/>
                        </a:rPr>
                        <a:t>Unable to sort/filter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a:effectLst/>
                          <a:latin typeface="Calibri"/>
                          <a:cs typeface="Calibri Light"/>
                        </a:rPr>
                        <a:t>Unable to reallocate tasks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i="0">
                          <a:effectLst/>
                          <a:latin typeface="Calibri"/>
                          <a:cs typeface="Calibri Light"/>
                        </a:rPr>
                        <a:t>Visual design</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a:effectLst/>
                          <a:latin typeface="Calibri"/>
                          <a:cs typeface="Calibri Light"/>
                        </a:rPr>
                        <a:t>Colour coding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a:effectLst/>
                          <a:latin typeface="Calibri"/>
                          <a:cs typeface="Calibri Light"/>
                        </a:rPr>
                        <a:t>Flagging to signify urgency to others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i="0">
                          <a:effectLst/>
                          <a:latin typeface="Calibri"/>
                          <a:cs typeface="Calibri Light"/>
                        </a:rPr>
                        <a:t>Time/delays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a:effectLst/>
                          <a:latin typeface="Calibri"/>
                          <a:cs typeface="Calibri Light"/>
                        </a:rPr>
                        <a:t>½hr chasing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a:effectLst/>
                          <a:latin typeface="Calibri"/>
                          <a:cs typeface="Calibri Light"/>
                        </a:rPr>
                        <a:t>3hrs waiting for service desk</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extLst>
                  <a:ext uri="{0D108BD9-81ED-4DB2-BD59-A6C34878D82A}">
                    <a16:rowId xmlns:a16="http://schemas.microsoft.com/office/drawing/2014/main" val="3002972421"/>
                  </a:ext>
                </a:extLst>
              </a:tr>
              <a:tr h="370840">
                <a:tc>
                  <a:txBody>
                    <a:bodyPr/>
                    <a:lstStyle/>
                    <a:p>
                      <a:pPr marL="0" marR="0" indent="0" algn="l" rtl="0" eaLnBrk="1" fontAlgn="auto" latinLnBrk="0" hangingPunct="1">
                        <a:lnSpc>
                          <a:spcPct val="100000"/>
                        </a:lnSpc>
                        <a:spcBef>
                          <a:spcPts val="0"/>
                        </a:spcBef>
                        <a:spcAft>
                          <a:spcPts val="0"/>
                        </a:spcAft>
                        <a:buClrTx/>
                        <a:buSzTx/>
                        <a:buFontTx/>
                        <a:buNone/>
                      </a:pPr>
                      <a:r>
                        <a:rPr lang="en-US" sz="1000" b="1" i="0" kern="1200">
                          <a:solidFill>
                            <a:schemeClr val="dk1"/>
                          </a:solidFill>
                          <a:effectLst/>
                          <a:latin typeface="Calibri"/>
                          <a:ea typeface="+mn-ea"/>
                          <a:cs typeface="Calibri Light"/>
                        </a:rPr>
                        <a:t>Manual workarounds/ off-system</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kern="1200">
                          <a:solidFill>
                            <a:srgbClr val="000000"/>
                          </a:solidFill>
                          <a:effectLst/>
                          <a:latin typeface="Calibri"/>
                          <a:cs typeface="Calibri Light"/>
                        </a:rPr>
                        <a:t>Use of Excel, Word,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kern="1200">
                          <a:solidFill>
                            <a:srgbClr val="000000"/>
                          </a:solidFill>
                          <a:effectLst/>
                          <a:latin typeface="Calibri"/>
                          <a:cs typeface="Calibri Light"/>
                        </a:rPr>
                        <a:t>Users use paper diaries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kern="1200">
                          <a:solidFill>
                            <a:srgbClr val="000000"/>
                          </a:solidFill>
                          <a:effectLst/>
                          <a:latin typeface="Calibri"/>
                          <a:cs typeface="Calibri Light"/>
                        </a:rPr>
                        <a:t>Removing geo tags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i="0" kern="1200">
                          <a:solidFill>
                            <a:srgbClr val="000000"/>
                          </a:solidFill>
                          <a:effectLst/>
                          <a:latin typeface="Calibri"/>
                          <a:cs typeface="Calibri Light"/>
                        </a:rPr>
                        <a:t>Due dates/calendar</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kern="1200">
                          <a:solidFill>
                            <a:srgbClr val="000000"/>
                          </a:solidFill>
                          <a:effectLst/>
                          <a:latin typeface="Calibri"/>
                          <a:cs typeface="Calibri Light"/>
                        </a:rPr>
                        <a:t>Prioritising according to due dates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kern="1200">
                          <a:solidFill>
                            <a:srgbClr val="000000"/>
                          </a:solidFill>
                          <a:effectLst/>
                          <a:latin typeface="Calibri"/>
                          <a:cs typeface="Calibri Light"/>
                        </a:rPr>
                        <a:t>Works 2 weeks in advance</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i="0" kern="1200">
                          <a:solidFill>
                            <a:srgbClr val="000000"/>
                          </a:solidFill>
                          <a:effectLst/>
                          <a:latin typeface="Calibri"/>
                          <a:cs typeface="Calibri Light"/>
                        </a:rPr>
                        <a:t>System performance issues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kern="1200">
                          <a:solidFill>
                            <a:srgbClr val="000000"/>
                          </a:solidFill>
                          <a:effectLst/>
                          <a:latin typeface="Calibri"/>
                          <a:cs typeface="Calibri Light"/>
                        </a:rPr>
                        <a:t>CMS crashing during court presentation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kern="1200">
                          <a:solidFill>
                            <a:srgbClr val="000000"/>
                          </a:solidFill>
                          <a:effectLst/>
                          <a:latin typeface="Calibri"/>
                          <a:cs typeface="Calibri Light"/>
                        </a:rPr>
                        <a:t>15% of tasks are dispatch errors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extLst>
                  <a:ext uri="{0D108BD9-81ED-4DB2-BD59-A6C34878D82A}">
                    <a16:rowId xmlns:a16="http://schemas.microsoft.com/office/drawing/2014/main" val="3418936710"/>
                  </a:ext>
                </a:extLst>
              </a:tr>
              <a:tr h="370840">
                <a:tc>
                  <a:txBody>
                    <a:bodyPr/>
                    <a:lstStyle/>
                    <a:p>
                      <a:pPr marL="0" marR="0" lvl="0" indent="0" algn="l" rtl="0" eaLnBrk="1" fontAlgn="auto" latinLnBrk="0" hangingPunct="1">
                        <a:lnSpc>
                          <a:spcPct val="100000"/>
                        </a:lnSpc>
                        <a:spcBef>
                          <a:spcPts val="0"/>
                        </a:spcBef>
                        <a:spcAft>
                          <a:spcPts val="0"/>
                        </a:spcAft>
                        <a:buClrTx/>
                        <a:buSzTx/>
                        <a:buFontTx/>
                        <a:buNone/>
                      </a:pPr>
                      <a:r>
                        <a:rPr lang="en-US" sz="1000" b="1" i="0" kern="1200">
                          <a:solidFill>
                            <a:schemeClr val="dk1"/>
                          </a:solidFill>
                          <a:effectLst/>
                          <a:latin typeface="Calibri"/>
                          <a:ea typeface="+mn-ea"/>
                          <a:cs typeface="Calibri Light"/>
                        </a:rPr>
                        <a:t>Time/delays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solidFill>
                            <a:schemeClr val="tx1"/>
                          </a:solidFill>
                          <a:latin typeface="Calibri"/>
                          <a:cs typeface="Calibri Light"/>
                        </a:rPr>
                        <a:t>PTPH is a lengthy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solidFill>
                            <a:schemeClr val="tx1"/>
                          </a:solidFill>
                          <a:latin typeface="Calibri"/>
                          <a:cs typeface="Calibri Light"/>
                        </a:rPr>
                        <a:t>Multiple screens to locate info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solidFill>
                            <a:schemeClr val="tx1"/>
                          </a:solidFill>
                          <a:latin typeface="Calibri"/>
                          <a:cs typeface="Calibri Light"/>
                        </a:rPr>
                        <a:t>No logic to document management</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i="0">
                          <a:solidFill>
                            <a:schemeClr val="tx1"/>
                          </a:solidFill>
                          <a:latin typeface="Calibri"/>
                          <a:cs typeface="Calibri Light"/>
                        </a:rPr>
                        <a:t>CMS Modern</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solidFill>
                            <a:schemeClr val="tx1"/>
                          </a:solidFill>
                          <a:latin typeface="Calibri"/>
                          <a:cs typeface="Calibri Light"/>
                        </a:rPr>
                        <a:t>Good for searching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solidFill>
                            <a:schemeClr val="tx1"/>
                          </a:solidFill>
                          <a:latin typeface="Calibri"/>
                          <a:cs typeface="Calibri Light"/>
                        </a:rPr>
                        <a:t>Collapsible folders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solidFill>
                            <a:schemeClr val="tx1"/>
                          </a:solidFill>
                          <a:latin typeface="Calibri"/>
                          <a:cs typeface="Calibri Light"/>
                        </a:rPr>
                        <a:t>Good for </a:t>
                      </a:r>
                      <a:r>
                        <a:rPr lang="en-US" sz="1000" b="0" i="0" err="1">
                          <a:solidFill>
                            <a:schemeClr val="tx1"/>
                          </a:solidFill>
                          <a:latin typeface="Calibri"/>
                          <a:cs typeface="Calibri Light"/>
                        </a:rPr>
                        <a:t>categorising</a:t>
                      </a:r>
                      <a:endParaRPr lang="en-US" sz="1000" b="0" i="0">
                        <a:solidFill>
                          <a:schemeClr val="tx1"/>
                        </a:solidFill>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i="0">
                          <a:solidFill>
                            <a:schemeClr val="tx1"/>
                          </a:solidFill>
                          <a:latin typeface="Calibri"/>
                          <a:cs typeface="Calibri Light"/>
                        </a:rPr>
                        <a:t>Training/guidance</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solidFill>
                            <a:schemeClr val="tx1"/>
                          </a:solidFill>
                          <a:latin typeface="Calibri"/>
                          <a:cs typeface="Calibri Light"/>
                        </a:rPr>
                        <a:t>Potential security breaches if information sent to the wrong lawyer</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extLst>
                  <a:ext uri="{0D108BD9-81ED-4DB2-BD59-A6C34878D82A}">
                    <a16:rowId xmlns:a16="http://schemas.microsoft.com/office/drawing/2014/main" val="1516821294"/>
                  </a:ext>
                </a:extLst>
              </a:tr>
              <a:tr h="370840">
                <a:tc>
                  <a:txBody>
                    <a:bodyPr/>
                    <a:lstStyle/>
                    <a:p>
                      <a:pPr marL="0" marR="0" indent="0" algn="l" rtl="0" eaLnBrk="1" fontAlgn="auto" latinLnBrk="0" hangingPunct="1">
                        <a:lnSpc>
                          <a:spcPct val="100000"/>
                        </a:lnSpc>
                        <a:spcBef>
                          <a:spcPts val="0"/>
                        </a:spcBef>
                        <a:spcAft>
                          <a:spcPts val="0"/>
                        </a:spcAft>
                        <a:buClrTx/>
                        <a:buSzTx/>
                        <a:buFontTx/>
                        <a:buNone/>
                      </a:pPr>
                      <a:r>
                        <a:rPr lang="en-US" sz="1000" b="1" i="0" kern="1200">
                          <a:solidFill>
                            <a:schemeClr val="dk1"/>
                          </a:solidFill>
                          <a:effectLst/>
                          <a:latin typeface="Calibri"/>
                          <a:ea typeface="+mn-ea"/>
                          <a:cs typeface="Calibri Light"/>
                        </a:rPr>
                        <a:t>User Experience issues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solidFill>
                            <a:schemeClr val="tx1"/>
                          </a:solidFill>
                          <a:latin typeface="Calibri"/>
                          <a:cs typeface="Calibri Light"/>
                        </a:rPr>
                        <a:t>Hard to find documents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solidFill>
                            <a:schemeClr val="tx1"/>
                          </a:solidFill>
                          <a:latin typeface="Calibri"/>
                          <a:cs typeface="Calibri Light"/>
                        </a:rPr>
                        <a:t>Red tasks are not always urgent</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i="0">
                          <a:solidFill>
                            <a:schemeClr val="tx1"/>
                          </a:solidFill>
                          <a:latin typeface="Calibri"/>
                          <a:cs typeface="Calibri Light"/>
                        </a:rPr>
                        <a:t>Collaboration</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solidFill>
                            <a:schemeClr val="tx1"/>
                          </a:solidFill>
                          <a:latin typeface="Calibri"/>
                          <a:cs typeface="Calibri Light"/>
                        </a:rPr>
                        <a:t>Allocation sheets from manager</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i="0">
                          <a:solidFill>
                            <a:schemeClr val="tx1"/>
                          </a:solidFill>
                          <a:latin typeface="Calibri"/>
                          <a:cs typeface="Calibri Light"/>
                        </a:rPr>
                        <a:t>User experience</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a:solidFill>
                            <a:schemeClr val="tx1"/>
                          </a:solidFill>
                          <a:latin typeface="Calibri"/>
                          <a:cs typeface="Calibri Light"/>
                        </a:rPr>
                        <a:t>CMS classic doesn’t give a true representation of  case</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extLst>
                  <a:ext uri="{0D108BD9-81ED-4DB2-BD59-A6C34878D82A}">
                    <a16:rowId xmlns:a16="http://schemas.microsoft.com/office/drawing/2014/main" val="3187313483"/>
                  </a:ext>
                </a:extLst>
              </a:tr>
              <a:tr h="370840">
                <a:tc>
                  <a:txBody>
                    <a:bodyPr/>
                    <a:lstStyle/>
                    <a:p>
                      <a:pPr marL="0" marR="0" indent="0" algn="l" rtl="0" eaLnBrk="1" fontAlgn="auto" latinLnBrk="0" hangingPunct="1">
                        <a:lnSpc>
                          <a:spcPct val="100000"/>
                        </a:lnSpc>
                        <a:spcBef>
                          <a:spcPts val="0"/>
                        </a:spcBef>
                        <a:spcAft>
                          <a:spcPts val="0"/>
                        </a:spcAft>
                        <a:buClrTx/>
                        <a:buSzTx/>
                        <a:buFontTx/>
                        <a:buNone/>
                      </a:pPr>
                      <a:r>
                        <a:rPr lang="en-US" sz="1000" b="1" i="0" kern="1200">
                          <a:solidFill>
                            <a:schemeClr val="dk1"/>
                          </a:solidFill>
                          <a:effectLst/>
                          <a:latin typeface="Calibri"/>
                          <a:ea typeface="+mn-ea"/>
                          <a:cs typeface="Calibri Light"/>
                        </a:rPr>
                        <a:t>Collaboration </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Comments aren’t comprehensive</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DCF/Service desk</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000" b="1" i="0" kern="1200">
                          <a:solidFill>
                            <a:srgbClr val="000000"/>
                          </a:solidFill>
                          <a:effectLst/>
                          <a:latin typeface="Calibri"/>
                          <a:cs typeface="Calibri Light"/>
                        </a:rPr>
                        <a:t>User experience</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Registering, updating, finalizing, easy to delete files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000" b="1" i="0" kern="1200">
                          <a:solidFill>
                            <a:srgbClr val="000000"/>
                          </a:solidFill>
                          <a:effectLst/>
                          <a:latin typeface="Calibri"/>
                          <a:cs typeface="Calibri Light"/>
                        </a:rPr>
                        <a:t>Manual work arounds/off system</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Excel, Word, Teams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Resolving bundle errors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extLst>
                  <a:ext uri="{0D108BD9-81ED-4DB2-BD59-A6C34878D82A}">
                    <a16:rowId xmlns:a16="http://schemas.microsoft.com/office/drawing/2014/main" val="285729846"/>
                  </a:ext>
                </a:extLst>
              </a:tr>
              <a:tr h="370840">
                <a:tc>
                  <a:txBody>
                    <a:bodyPr/>
                    <a:lstStyle/>
                    <a:p>
                      <a:pPr marL="0" marR="0" indent="0" algn="l" rtl="0" eaLnBrk="1" fontAlgn="auto" latinLnBrk="0" hangingPunct="1">
                        <a:lnSpc>
                          <a:spcPct val="100000"/>
                        </a:lnSpc>
                        <a:spcBef>
                          <a:spcPts val="0"/>
                        </a:spcBef>
                        <a:spcAft>
                          <a:spcPts val="0"/>
                        </a:spcAft>
                        <a:buClrTx/>
                        <a:buSzTx/>
                        <a:buFontTx/>
                        <a:buNone/>
                      </a:pPr>
                      <a:r>
                        <a:rPr lang="en-US" sz="1000" b="1" i="0" kern="1200">
                          <a:solidFill>
                            <a:schemeClr val="dk1"/>
                          </a:solidFill>
                          <a:effectLst/>
                          <a:latin typeface="Calibri"/>
                          <a:ea typeface="+mn-ea"/>
                          <a:cs typeface="Calibri Light"/>
                        </a:rPr>
                        <a:t>Help/guidance/training</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Avoiding complex cases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Some use Modern and some don’t</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lang="en-US" sz="1000" b="0" i="0" kern="1200">
                        <a:solidFill>
                          <a:srgbClr val="000000"/>
                        </a:solidFill>
                        <a:effectLst/>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lang="en-US" sz="1000" b="0" i="0" kern="1200">
                        <a:solidFill>
                          <a:srgbClr val="000000"/>
                        </a:solidFill>
                        <a:effectLst/>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000" b="1" i="0" kern="1200">
                          <a:solidFill>
                            <a:srgbClr val="000000"/>
                          </a:solidFill>
                          <a:effectLst/>
                          <a:latin typeface="Calibri"/>
                          <a:cs typeface="Calibri Light"/>
                        </a:rPr>
                        <a:t>Morale</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80% of tasks completed by due date</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More important tasks further down the list</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extLst>
                  <a:ext uri="{0D108BD9-81ED-4DB2-BD59-A6C34878D82A}">
                    <a16:rowId xmlns:a16="http://schemas.microsoft.com/office/drawing/2014/main" val="617828538"/>
                  </a:ext>
                </a:extLst>
              </a:tr>
              <a:tr h="370840">
                <a:tc>
                  <a:txBody>
                    <a:bodyPr/>
                    <a:lstStyle/>
                    <a:p>
                      <a:pPr marL="0" marR="0" indent="0" algn="l" rtl="0" eaLnBrk="1" fontAlgn="auto" latinLnBrk="0" hangingPunct="1">
                        <a:lnSpc>
                          <a:spcPct val="100000"/>
                        </a:lnSpc>
                        <a:spcBef>
                          <a:spcPts val="0"/>
                        </a:spcBef>
                        <a:spcAft>
                          <a:spcPts val="0"/>
                        </a:spcAft>
                        <a:buClrTx/>
                        <a:buSzTx/>
                        <a:buFontTx/>
                        <a:buNone/>
                      </a:pPr>
                      <a:r>
                        <a:rPr lang="en-US" sz="1000" b="1" i="0" kern="1200">
                          <a:solidFill>
                            <a:schemeClr val="dk1"/>
                          </a:solidFill>
                          <a:effectLst/>
                          <a:latin typeface="Calibri"/>
                          <a:ea typeface="+mn-ea"/>
                          <a:cs typeface="Calibri Light"/>
                        </a:rPr>
                        <a:t>Morale</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Lack of trust for CMS classic</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Feeling managed by CMS classic</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00" b="0" i="0" kern="1200">
                        <a:solidFill>
                          <a:srgbClr val="000000"/>
                        </a:solidFill>
                        <a:effectLst/>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00" b="0" i="0" kern="1200">
                        <a:solidFill>
                          <a:srgbClr val="000000"/>
                        </a:solidFill>
                        <a:effectLst/>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00" b="0" i="0" kern="1200">
                        <a:solidFill>
                          <a:srgbClr val="000000"/>
                        </a:solidFill>
                        <a:effectLst/>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00" b="0" i="0" kern="1200">
                        <a:solidFill>
                          <a:srgbClr val="000000"/>
                        </a:solidFill>
                        <a:effectLst/>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extLst>
                  <a:ext uri="{0D108BD9-81ED-4DB2-BD59-A6C34878D82A}">
                    <a16:rowId xmlns:a16="http://schemas.microsoft.com/office/drawing/2014/main" val="1554177880"/>
                  </a:ext>
                </a:extLst>
              </a:tr>
              <a:tr h="0">
                <a:tc>
                  <a:txBody>
                    <a:bodyPr/>
                    <a:lstStyle/>
                    <a:p>
                      <a:pPr marL="0" marR="0" indent="0" algn="l" rtl="0" eaLnBrk="1" fontAlgn="auto" latinLnBrk="0" hangingPunct="1">
                        <a:lnSpc>
                          <a:spcPct val="100000"/>
                        </a:lnSpc>
                        <a:spcBef>
                          <a:spcPts val="0"/>
                        </a:spcBef>
                        <a:spcAft>
                          <a:spcPts val="0"/>
                        </a:spcAft>
                        <a:buClrTx/>
                        <a:buSzTx/>
                        <a:buFontTx/>
                        <a:buNone/>
                      </a:pPr>
                      <a:r>
                        <a:rPr lang="en-US" sz="1000" b="1" i="0" kern="1200">
                          <a:solidFill>
                            <a:schemeClr val="dk1"/>
                          </a:solidFill>
                          <a:effectLst/>
                          <a:latin typeface="Calibri"/>
                          <a:ea typeface="+mn-ea"/>
                          <a:cs typeface="Calibri Light"/>
                        </a:rPr>
                        <a:t>Lack of information/visibility</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No calendar view to see deadlines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No consolidated view of tasks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00" b="0" i="0" kern="1200">
                        <a:solidFill>
                          <a:srgbClr val="000000"/>
                        </a:solidFill>
                        <a:effectLst/>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00" b="0" i="0" kern="1200">
                        <a:solidFill>
                          <a:srgbClr val="000000"/>
                        </a:solidFill>
                        <a:effectLst/>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97C9D3"/>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00" b="0" i="0" kern="1200">
                        <a:solidFill>
                          <a:srgbClr val="000000"/>
                        </a:solidFill>
                        <a:effectLst/>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00" b="0" i="0" kern="1200">
                        <a:solidFill>
                          <a:srgbClr val="000000"/>
                        </a:solidFill>
                        <a:effectLst/>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D5ACAE"/>
                    </a:solidFill>
                  </a:tcPr>
                </a:tc>
                <a:extLst>
                  <a:ext uri="{0D108BD9-81ED-4DB2-BD59-A6C34878D82A}">
                    <a16:rowId xmlns:a16="http://schemas.microsoft.com/office/drawing/2014/main" val="2273670337"/>
                  </a:ext>
                </a:extLst>
              </a:tr>
              <a:tr h="370840">
                <a:tc>
                  <a:txBody>
                    <a:bodyPr/>
                    <a:lstStyle/>
                    <a:p>
                      <a:pPr marL="0" marR="0" indent="0" algn="l" rtl="0" eaLnBrk="1" fontAlgn="auto" latinLnBrk="0" hangingPunct="1">
                        <a:lnSpc>
                          <a:spcPct val="100000"/>
                        </a:lnSpc>
                        <a:spcBef>
                          <a:spcPts val="0"/>
                        </a:spcBef>
                        <a:spcAft>
                          <a:spcPts val="0"/>
                        </a:spcAft>
                        <a:buClrTx/>
                        <a:buSzTx/>
                        <a:buFontTx/>
                        <a:buNone/>
                      </a:pPr>
                      <a:r>
                        <a:rPr lang="en-US" sz="1000" b="1" i="0" kern="1200">
                          <a:solidFill>
                            <a:schemeClr val="dk1"/>
                          </a:solidFill>
                          <a:effectLst/>
                          <a:latin typeface="Calibri"/>
                          <a:ea typeface="+mn-ea"/>
                          <a:cs typeface="Calibri Light"/>
                        </a:rPr>
                        <a:t>Visual design</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No preview </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000" b="0" i="0" kern="1200">
                          <a:solidFill>
                            <a:srgbClr val="000000"/>
                          </a:solidFill>
                          <a:effectLst/>
                          <a:latin typeface="Calibri"/>
                          <a:cs typeface="Calibri Light"/>
                        </a:rPr>
                        <a:t>Hard to view what tasks to </a:t>
                      </a:r>
                      <a:r>
                        <a:rPr lang="en-US" sz="1000" b="0" i="0" kern="1200" err="1">
                          <a:solidFill>
                            <a:srgbClr val="000000"/>
                          </a:solidFill>
                          <a:effectLst/>
                          <a:latin typeface="Calibri"/>
                          <a:cs typeface="Calibri Light"/>
                        </a:rPr>
                        <a:t>prioritise</a:t>
                      </a:r>
                      <a:endParaRPr lang="en-US" sz="1000" b="0" i="0" kern="1200">
                        <a:solidFill>
                          <a:srgbClr val="000000"/>
                        </a:solidFill>
                        <a:effectLst/>
                        <a:latin typeface="Calibri"/>
                        <a:cs typeface="Calibri Light"/>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50" kern="1200">
                        <a:solidFill>
                          <a:srgbClr val="000000"/>
                        </a:solidFill>
                        <a:effectLst/>
                        <a:latin typeface="Calibri"/>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97C9D3"/>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50" kern="1200">
                        <a:solidFill>
                          <a:srgbClr val="000000"/>
                        </a:solidFill>
                        <a:effectLst/>
                        <a:latin typeface="Calibri"/>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97C9D3"/>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50" kern="1200">
                        <a:solidFill>
                          <a:srgbClr val="000000"/>
                        </a:solidFill>
                        <a:effectLst/>
                        <a:latin typeface="Calibri"/>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5ACAE"/>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050" kern="1200">
                        <a:solidFill>
                          <a:srgbClr val="000000"/>
                        </a:solidFill>
                        <a:effectLst/>
                        <a:latin typeface="Calibri"/>
                      </a:endParaRP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5ACAE"/>
                    </a:solidFill>
                  </a:tcPr>
                </a:tc>
                <a:extLst>
                  <a:ext uri="{0D108BD9-81ED-4DB2-BD59-A6C34878D82A}">
                    <a16:rowId xmlns:a16="http://schemas.microsoft.com/office/drawing/2014/main" val="867487842"/>
                  </a:ext>
                </a:extLst>
              </a:tr>
            </a:tbl>
          </a:graphicData>
        </a:graphic>
      </p:graphicFrame>
      <p:sp>
        <p:nvSpPr>
          <p:cNvPr id="5" name="TextBox 4">
            <a:extLst>
              <a:ext uri="{FF2B5EF4-FFF2-40B4-BE49-F238E27FC236}">
                <a16:creationId xmlns:a16="http://schemas.microsoft.com/office/drawing/2014/main" id="{C226C6E6-1BF8-2D6D-E63E-61020AFE00B5}"/>
              </a:ext>
            </a:extLst>
          </p:cNvPr>
          <p:cNvSpPr txBox="1"/>
          <p:nvPr/>
        </p:nvSpPr>
        <p:spPr>
          <a:xfrm>
            <a:off x="513222" y="982057"/>
            <a:ext cx="10618375"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Calibri Light"/>
                <a:cs typeface="Calibri Light"/>
              </a:rPr>
              <a:t>High level themes, High value moments and Risk themes derived from the affinity mapping analysis using data points from all user interviews</a:t>
            </a:r>
            <a:endParaRPr kumimoji="0" lang="en-GB" sz="1200" b="0" i="0" u="none" strike="noStrike" kern="1200" cap="none" spc="0" normalizeH="0" baseline="0" noProof="0">
              <a:ln>
                <a:noFill/>
              </a:ln>
              <a:solidFill>
                <a:prstClr val="black"/>
              </a:solidFill>
              <a:effectLst/>
              <a:uLnTx/>
              <a:uFillTx/>
              <a:latin typeface="Calibri"/>
              <a:ea typeface="+mn-ea"/>
              <a:cs typeface="Calibri Light" panose="020F0302020204030204" pitchFamily="34" charset="0"/>
            </a:endParaRPr>
          </a:p>
        </p:txBody>
      </p:sp>
    </p:spTree>
    <p:extLst>
      <p:ext uri="{BB962C8B-B14F-4D97-AF65-F5344CB8AC3E}">
        <p14:creationId xmlns:p14="http://schemas.microsoft.com/office/powerpoint/2010/main" val="1220286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F07A7-946B-20E2-0936-395A14FC182D}"/>
              </a:ext>
            </a:extLst>
          </p:cNvPr>
          <p:cNvSpPr txBox="1"/>
          <p:nvPr/>
        </p:nvSpPr>
        <p:spPr>
          <a:xfrm>
            <a:off x="330506" y="670475"/>
            <a:ext cx="10444899"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Categorisation of work management most painful pain points from workshops  </a:t>
            </a:r>
            <a:endParaRPr kumimoji="0" lang="en-GB" sz="20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aphicFrame>
        <p:nvGraphicFramePr>
          <p:cNvPr id="4" name="Table 12">
            <a:extLst>
              <a:ext uri="{FF2B5EF4-FFF2-40B4-BE49-F238E27FC236}">
                <a16:creationId xmlns:a16="http://schemas.microsoft.com/office/drawing/2014/main" id="{15A71CC4-F94A-EA13-E3F2-567816A0FA10}"/>
              </a:ext>
            </a:extLst>
          </p:cNvPr>
          <p:cNvGraphicFramePr>
            <a:graphicFrameLocks noGrp="1"/>
          </p:cNvGraphicFramePr>
          <p:nvPr/>
        </p:nvGraphicFramePr>
        <p:xfrm>
          <a:off x="416105" y="1231953"/>
          <a:ext cx="10532641" cy="4302988"/>
        </p:xfrm>
        <a:graphic>
          <a:graphicData uri="http://schemas.openxmlformats.org/drawingml/2006/table">
            <a:tbl>
              <a:tblPr firstRow="1" bandRow="1">
                <a:tableStyleId>{7DF18680-E054-41AD-8BC1-D1AEF772440D}</a:tableStyleId>
              </a:tblPr>
              <a:tblGrid>
                <a:gridCol w="1858341">
                  <a:extLst>
                    <a:ext uri="{9D8B030D-6E8A-4147-A177-3AD203B41FA5}">
                      <a16:colId xmlns:a16="http://schemas.microsoft.com/office/drawing/2014/main" val="3071499497"/>
                    </a:ext>
                  </a:extLst>
                </a:gridCol>
                <a:gridCol w="8674300">
                  <a:extLst>
                    <a:ext uri="{9D8B030D-6E8A-4147-A177-3AD203B41FA5}">
                      <a16:colId xmlns:a16="http://schemas.microsoft.com/office/drawing/2014/main" val="2946874672"/>
                    </a:ext>
                  </a:extLst>
                </a:gridCol>
              </a:tblGrid>
              <a:tr h="374724">
                <a:tc>
                  <a:txBody>
                    <a:bodyPr/>
                    <a:lstStyle/>
                    <a:p>
                      <a:pPr lvl="0">
                        <a:buNone/>
                      </a:pPr>
                      <a:r>
                        <a:rPr lang="en-US" sz="1200">
                          <a:solidFill>
                            <a:schemeClr val="tx1"/>
                          </a:solidFill>
                          <a:latin typeface="Calibri"/>
                        </a:rPr>
                        <a:t>Categories</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r>
                        <a:rPr lang="en-US" sz="1200">
                          <a:solidFill>
                            <a:schemeClr val="tx1"/>
                          </a:solidFill>
                          <a:latin typeface="Calibri"/>
                        </a:rPr>
                        <a:t>Pain points</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extLst>
                  <a:ext uri="{0D108BD9-81ED-4DB2-BD59-A6C34878D82A}">
                    <a16:rowId xmlns:a16="http://schemas.microsoft.com/office/drawing/2014/main" val="1195596251"/>
                  </a:ext>
                </a:extLst>
              </a:tr>
              <a:tr h="315765">
                <a:tc rowSpan="8">
                  <a:txBody>
                    <a:bodyPr/>
                    <a:lstStyle/>
                    <a:p>
                      <a:pPr marL="365760" lvl="0" indent="-274320" algn="l">
                        <a:buFont typeface="Arial"/>
                        <a:buChar char="•"/>
                      </a:pPr>
                      <a:r>
                        <a:rPr lang="en-GB" sz="1200" u="none" strike="noStrike">
                          <a:solidFill>
                            <a:srgbClr val="000000"/>
                          </a:solidFill>
                          <a:effectLst/>
                          <a:latin typeface="Calibri"/>
                        </a:rPr>
                        <a:t>Clicking through multiple steps/screens to find the relevant information to help prioritise tasks</a:t>
                      </a:r>
                      <a:endParaRPr lang="en-US">
                        <a:latin typeface="Calibri"/>
                      </a:endParaRPr>
                    </a:p>
                  </a:txBody>
                  <a:tcPr marL="9524" marR="9524" marT="9524"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365760" indent="-274320" algn="l" fontAlgn="b">
                        <a:spcAft>
                          <a:spcPts val="200"/>
                        </a:spcAft>
                        <a:buFont typeface="Arial" panose="020B0604020202020204" pitchFamily="34" charset="0"/>
                        <a:buChar char="•"/>
                      </a:pPr>
                      <a:r>
                        <a:rPr lang="en-GB" sz="1200" u="none" strike="noStrike" noProof="0">
                          <a:solidFill>
                            <a:srgbClr val="000000"/>
                          </a:solidFill>
                          <a:effectLst/>
                          <a:latin typeface="Calibri"/>
                        </a:rPr>
                        <a:t>Clicking through multiple screens to prioritise work - e.g. charges screen to see if it's magistrates / full code / EIA</a:t>
                      </a:r>
                      <a:endParaRPr lang="en-GB" sz="1200" u="none" strike="noStrike">
                        <a:solidFill>
                          <a:srgbClr val="000000"/>
                        </a:solidFill>
                        <a:effectLst/>
                        <a:latin typeface="Calibri"/>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382496984"/>
                  </a:ext>
                </a:extLst>
              </a:tr>
              <a:tr h="315765">
                <a:tc vMerge="1">
                  <a:txBody>
                    <a:bodyPr/>
                    <a:lstStyle/>
                    <a:p>
                      <a:endParaRPr lang="en-US"/>
                    </a:p>
                  </a:txBody>
                  <a:tcPr marL="0" marR="0" marT="0" marB="0" horzOverflow="overflow"/>
                </a:tc>
                <a:tc>
                  <a:txBody>
                    <a:bodyPr/>
                    <a:lstStyle/>
                    <a:p>
                      <a:pPr marL="365760" indent="-274320" algn="l" fontAlgn="b">
                        <a:spcAft>
                          <a:spcPts val="200"/>
                        </a:spcAft>
                        <a:buFont typeface="Arial" panose="020B0604020202020204" pitchFamily="34" charset="0"/>
                        <a:buChar char="•"/>
                      </a:pPr>
                      <a:r>
                        <a:rPr lang="en-GB" sz="1200" u="none" strike="noStrike">
                          <a:solidFill>
                            <a:srgbClr val="000000"/>
                          </a:solidFill>
                          <a:effectLst/>
                          <a:latin typeface="Calibri"/>
                        </a:rPr>
                        <a:t>Viewing tasks - A lot of switching between Classic/Modern - awkward</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959273193"/>
                  </a:ext>
                </a:extLst>
              </a:tr>
              <a:tr h="217088">
                <a:tc vMerge="1">
                  <a:txBody>
                    <a:bodyPr/>
                    <a:lstStyle/>
                    <a:p>
                      <a:endParaRPr lang="en-US"/>
                    </a:p>
                  </a:txBody>
                  <a:tcPr marL="0" marR="0" marT="0" marB="0" horzOverflow="overflow"/>
                </a:tc>
                <a:tc>
                  <a:txBody>
                    <a:bodyPr/>
                    <a:lstStyle/>
                    <a:p>
                      <a:pPr marL="365760" indent="-274320" algn="l" fontAlgn="b">
                        <a:spcAft>
                          <a:spcPts val="200"/>
                        </a:spcAft>
                        <a:buFont typeface="Arial" panose="020B0604020202020204" pitchFamily="34" charset="0"/>
                        <a:buChar char="•"/>
                      </a:pPr>
                      <a:r>
                        <a:rPr lang="en-GB" sz="1200" u="none" strike="noStrike">
                          <a:solidFill>
                            <a:srgbClr val="000000"/>
                          </a:solidFill>
                          <a:effectLst/>
                          <a:latin typeface="Calibri"/>
                        </a:rPr>
                        <a:t>Need to check D.O.B on youth cases - these are not immediately clear. Need to add monitoring code to a case and put youth (regularly come across/irritating)</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579765446"/>
                  </a:ext>
                </a:extLst>
              </a:tr>
              <a:tr h="217088">
                <a:tc vMerge="1">
                  <a:txBody>
                    <a:bodyPr/>
                    <a:lstStyle/>
                    <a:p>
                      <a:endParaRPr lang="en-US"/>
                    </a:p>
                  </a:txBody>
                  <a:tcPr marL="0" marR="0" marT="0" marB="0" horzOverflow="overflow"/>
                </a:tc>
                <a:tc>
                  <a:txBody>
                    <a:bodyPr/>
                    <a:lstStyle/>
                    <a:p>
                      <a:pPr marL="365760" indent="-274320" algn="l" fontAlgn="b">
                        <a:spcAft>
                          <a:spcPts val="200"/>
                        </a:spcAft>
                        <a:buFont typeface="Arial" panose="020B0604020202020204" pitchFamily="34" charset="0"/>
                        <a:buChar char="•"/>
                      </a:pPr>
                      <a:r>
                        <a:rPr lang="en-GB" sz="1200" u="none" strike="noStrike">
                          <a:solidFill>
                            <a:srgbClr val="000000"/>
                          </a:solidFill>
                          <a:effectLst/>
                          <a:latin typeface="Calibri"/>
                        </a:rPr>
                        <a:t>Using multiple screens on one device to complete a task</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634932531"/>
                  </a:ext>
                </a:extLst>
              </a:tr>
              <a:tr h="217088">
                <a:tc vMerge="1">
                  <a:txBody>
                    <a:bodyPr/>
                    <a:lstStyle/>
                    <a:p>
                      <a:endParaRPr lang="en-US"/>
                    </a:p>
                  </a:txBody>
                  <a:tcPr marL="0" marR="0" marT="0" marB="0" horzOverflow="overflow"/>
                </a:tc>
                <a:tc>
                  <a:txBody>
                    <a:bodyPr/>
                    <a:lstStyle/>
                    <a:p>
                      <a:pPr marL="365760" indent="-274320" algn="l" fontAlgn="b">
                        <a:spcAft>
                          <a:spcPts val="200"/>
                        </a:spcAft>
                        <a:buFont typeface="Arial" panose="020B0604020202020204" pitchFamily="34" charset="0"/>
                        <a:buChar char="•"/>
                      </a:pPr>
                      <a:r>
                        <a:rPr lang="en-GB" sz="1200" u="none" strike="noStrike">
                          <a:solidFill>
                            <a:srgbClr val="000000"/>
                          </a:solidFill>
                          <a:effectLst/>
                          <a:latin typeface="Calibri"/>
                        </a:rPr>
                        <a:t>Information dispersed in different places that could be shown in single view - e.g. tasks and directions</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34796278"/>
                  </a:ext>
                </a:extLst>
              </a:tr>
              <a:tr h="217088">
                <a:tc vMerge="1">
                  <a:txBody>
                    <a:bodyPr/>
                    <a:lstStyle/>
                    <a:p>
                      <a:endParaRPr lang="en-US"/>
                    </a:p>
                  </a:txBody>
                  <a:tcPr marL="0" marR="0" marT="0" marB="0" horzOverflow="overflow"/>
                </a:tc>
                <a:tc>
                  <a:txBody>
                    <a:bodyPr/>
                    <a:lstStyle/>
                    <a:p>
                      <a:pPr marL="365760" lvl="0" indent="-274320" algn="l">
                        <a:spcAft>
                          <a:spcPts val="200"/>
                        </a:spcAft>
                        <a:buFont typeface="Arial"/>
                        <a:buChar char="•"/>
                      </a:pPr>
                      <a:r>
                        <a:rPr lang="en-GB" sz="1200" u="none" strike="noStrike" noProof="0">
                          <a:solidFill>
                            <a:srgbClr val="000000"/>
                          </a:solidFill>
                          <a:effectLst/>
                          <a:latin typeface="Calibri"/>
                        </a:rPr>
                        <a:t>Tasks not always appearing on task list</a:t>
                      </a:r>
                      <a:endParaRPr lang="en-GB" sz="1200" u="none" strike="noStrike">
                        <a:solidFill>
                          <a:srgbClr val="000000"/>
                        </a:solidFill>
                        <a:effectLst/>
                        <a:latin typeface="Calibri"/>
                      </a:endParaRP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171423634"/>
                  </a:ext>
                </a:extLst>
              </a:tr>
              <a:tr h="217088">
                <a:tc vMerge="1">
                  <a:txBody>
                    <a:bodyPr/>
                    <a:lstStyle/>
                    <a:p>
                      <a:endParaRPr lang="en-US"/>
                    </a:p>
                  </a:txBody>
                  <a:tcPr marL="0" marR="0" marT="0" marB="0" horzOverflow="overflow"/>
                </a:tc>
                <a:tc>
                  <a:txBody>
                    <a:bodyPr/>
                    <a:lstStyle/>
                    <a:p>
                      <a:pPr marL="365760" lvl="0" indent="-274320" algn="l">
                        <a:spcAft>
                          <a:spcPts val="200"/>
                        </a:spcAft>
                        <a:buClr>
                          <a:srgbClr val="000000"/>
                        </a:buClr>
                        <a:buFont typeface="Arial,Sans-Serif"/>
                        <a:buChar char="•"/>
                      </a:pPr>
                      <a:r>
                        <a:rPr lang="en-GB" sz="1200" u="none" strike="noStrike" noProof="0">
                          <a:solidFill>
                            <a:srgbClr val="000000"/>
                          </a:solidFill>
                          <a:effectLst/>
                          <a:latin typeface="Calibri"/>
                        </a:rPr>
                        <a:t>Need to click through multiple screens to locate information - </a:t>
                      </a:r>
                      <a:r>
                        <a:rPr lang="en-GB" sz="1200" u="none" strike="noStrike" noProof="0" err="1">
                          <a:solidFill>
                            <a:srgbClr val="000000"/>
                          </a:solidFill>
                          <a:effectLst/>
                          <a:latin typeface="Calibri"/>
                        </a:rPr>
                        <a:t>e.g</a:t>
                      </a:r>
                      <a:r>
                        <a:rPr lang="en-GB" sz="1200" u="none" strike="noStrike" noProof="0">
                          <a:solidFill>
                            <a:srgbClr val="000000"/>
                          </a:solidFill>
                          <a:effectLst/>
                          <a:latin typeface="Calibri"/>
                        </a:rPr>
                        <a:t> digging deeper into witness care comms to get full context</a:t>
                      </a:r>
                      <a:endParaRPr lang="en-US" sz="1200" u="none" strike="noStrike" noProof="0">
                        <a:solidFill>
                          <a:srgbClr val="000000"/>
                        </a:solidFill>
                        <a:effectLst/>
                        <a:latin typeface="Calibri"/>
                      </a:endParaRP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021562867"/>
                  </a:ext>
                </a:extLst>
              </a:tr>
              <a:tr h="217088">
                <a:tc vMerge="1">
                  <a:txBody>
                    <a:bodyPr/>
                    <a:lstStyle/>
                    <a:p>
                      <a:endParaRPr lang="en-US"/>
                    </a:p>
                  </a:txBody>
                  <a:tcPr marL="0" marR="0" marT="0" marB="0" horzOverflow="overflow"/>
                </a:tc>
                <a:tc>
                  <a:txBody>
                    <a:bodyPr/>
                    <a:lstStyle/>
                    <a:p>
                      <a:pPr marL="365760" lvl="0" indent="-274320" algn="l">
                        <a:spcAft>
                          <a:spcPts val="200"/>
                        </a:spcAft>
                        <a:buFont typeface="Arial"/>
                        <a:buChar char="•"/>
                      </a:pPr>
                      <a:r>
                        <a:rPr lang="en-GB" sz="1200" u="none" strike="noStrike" noProof="0">
                          <a:solidFill>
                            <a:srgbClr val="000000"/>
                          </a:solidFill>
                          <a:effectLst/>
                          <a:latin typeface="Calibri"/>
                        </a:rPr>
                        <a:t>Searching is difficult, especially with large volumes of evidence (only have CTRL+F)</a:t>
                      </a: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303070840"/>
                  </a:ext>
                </a:extLst>
              </a:tr>
              <a:tr h="217088">
                <a:tc rowSpan="6">
                  <a:txBody>
                    <a:bodyPr/>
                    <a:lstStyle/>
                    <a:p>
                      <a:pPr marL="365760" lvl="0" indent="-274320" algn="l">
                        <a:buFont typeface="Arial"/>
                        <a:buChar char="•"/>
                      </a:pPr>
                      <a:r>
                        <a:rPr lang="en-GB" sz="1200" u="none" strike="noStrike">
                          <a:solidFill>
                            <a:srgbClr val="000000"/>
                          </a:solidFill>
                          <a:effectLst/>
                          <a:latin typeface="Calibri"/>
                        </a:rPr>
                        <a:t>Capability to re-organise or re-assign tasks according to the users' individual requirements</a:t>
                      </a:r>
                    </a:p>
                  </a:txBody>
                  <a:tcPr marL="9524" marR="9524" marT="9524"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365760" indent="-274320" algn="l" fontAlgn="b">
                        <a:spcAft>
                          <a:spcPts val="200"/>
                        </a:spcAft>
                        <a:buFont typeface="Arial" panose="020B0604020202020204" pitchFamily="34" charset="0"/>
                        <a:buChar char="•"/>
                      </a:pPr>
                      <a:r>
                        <a:rPr lang="en-GB" sz="1200" u="none" strike="noStrike">
                          <a:solidFill>
                            <a:srgbClr val="000000"/>
                          </a:solidFill>
                          <a:effectLst/>
                          <a:latin typeface="Calibri"/>
                        </a:rPr>
                        <a:t>Flexibility  /functionality to organise / sort tasks based on knowledge and experience (e.g. removing errors / duplicate tasks / on hold tasks)</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809199090"/>
                  </a:ext>
                </a:extLst>
              </a:tr>
              <a:tr h="217088">
                <a:tc vMerge="1">
                  <a:txBody>
                    <a:bodyPr/>
                    <a:lstStyle/>
                    <a:p>
                      <a:endParaRPr lang="en-US"/>
                    </a:p>
                  </a:txBody>
                  <a:tcPr marL="0" marR="0" marT="0" marB="0" horzOverflow="overflow"/>
                </a:tc>
                <a:tc>
                  <a:txBody>
                    <a:bodyPr/>
                    <a:lstStyle/>
                    <a:p>
                      <a:pPr marL="365760" indent="-274320" algn="l" fontAlgn="b">
                        <a:spcAft>
                          <a:spcPts val="200"/>
                        </a:spcAft>
                        <a:buFont typeface="Arial" panose="020B0604020202020204" pitchFamily="34" charset="0"/>
                        <a:buChar char="•"/>
                      </a:pPr>
                      <a:r>
                        <a:rPr lang="en-GB" sz="1200" u="none" strike="noStrike">
                          <a:solidFill>
                            <a:srgbClr val="000000"/>
                          </a:solidFill>
                          <a:effectLst/>
                          <a:latin typeface="Calibri"/>
                        </a:rPr>
                        <a:t>Lack of flexibility around task categorisation - Proceeds of Crime tagging everything under reminder tasks</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715721620"/>
                  </a:ext>
                </a:extLst>
              </a:tr>
              <a:tr h="217088">
                <a:tc vMerge="1">
                  <a:txBody>
                    <a:bodyPr/>
                    <a:lstStyle/>
                    <a:p>
                      <a:endParaRPr lang="en-US"/>
                    </a:p>
                  </a:txBody>
                  <a:tcPr marL="0" marR="0" marT="0" marB="0" horzOverflow="overflow"/>
                </a:tc>
                <a:tc>
                  <a:txBody>
                    <a:bodyPr/>
                    <a:lstStyle/>
                    <a:p>
                      <a:pPr marL="365760" lvl="0" indent="-274320" algn="l">
                        <a:spcAft>
                          <a:spcPts val="200"/>
                        </a:spcAft>
                        <a:buFont typeface="Arial"/>
                        <a:buChar char="•"/>
                      </a:pPr>
                      <a:r>
                        <a:rPr lang="en-GB" sz="1200" u="none" strike="noStrike" noProof="0">
                          <a:solidFill>
                            <a:srgbClr val="000000"/>
                          </a:solidFill>
                          <a:effectLst/>
                          <a:latin typeface="Calibri"/>
                        </a:rPr>
                        <a:t>30-35% of tasks in task list cannot be acted upon</a:t>
                      </a:r>
                      <a:endParaRPr lang="en-GB" sz="1200" u="none" strike="noStrike">
                        <a:solidFill>
                          <a:srgbClr val="000000"/>
                        </a:solidFill>
                        <a:effectLst/>
                        <a:latin typeface="Calibri"/>
                      </a:endParaRP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164247227"/>
                  </a:ext>
                </a:extLst>
              </a:tr>
              <a:tr h="217088">
                <a:tc vMerge="1">
                  <a:txBody>
                    <a:bodyPr/>
                    <a:lstStyle/>
                    <a:p>
                      <a:endParaRPr lang="en-US"/>
                    </a:p>
                  </a:txBody>
                  <a:tcPr marL="0" marR="0" marT="0" marB="0" horzOverflow="overflow"/>
                </a:tc>
                <a:tc>
                  <a:txBody>
                    <a:bodyPr/>
                    <a:lstStyle/>
                    <a:p>
                      <a:pPr marL="365760" indent="-274320" algn="l" fontAlgn="b">
                        <a:spcAft>
                          <a:spcPts val="200"/>
                        </a:spcAft>
                        <a:buFont typeface="Arial" panose="020B0604020202020204" pitchFamily="34" charset="0"/>
                        <a:buChar char="•"/>
                      </a:pPr>
                      <a:r>
                        <a:rPr lang="en-GB" sz="1200" u="none" strike="noStrike">
                          <a:solidFill>
                            <a:srgbClr val="000000"/>
                          </a:solidFill>
                          <a:effectLst/>
                          <a:latin typeface="Calibri"/>
                        </a:rPr>
                        <a:t>Manually delete the bundle file error tasks - doesn't automatically clear - clogs task list</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735465024"/>
                  </a:ext>
                </a:extLst>
              </a:tr>
              <a:tr h="217088">
                <a:tc vMerge="1">
                  <a:txBody>
                    <a:bodyPr/>
                    <a:lstStyle/>
                    <a:p>
                      <a:endParaRPr lang="en-US"/>
                    </a:p>
                  </a:txBody>
                  <a:tcPr marL="0" marR="0" marT="0" marB="0" horzOverflow="overflow"/>
                </a:tc>
                <a:tc>
                  <a:txBody>
                    <a:bodyPr/>
                    <a:lstStyle/>
                    <a:p>
                      <a:pPr marL="365760" lvl="0" indent="-274320" algn="l">
                        <a:spcAft>
                          <a:spcPts val="200"/>
                        </a:spcAft>
                        <a:buClr>
                          <a:srgbClr val="000000"/>
                        </a:buClr>
                        <a:buFont typeface="Arial,Sans-Serif"/>
                        <a:buChar char="•"/>
                      </a:pPr>
                      <a:r>
                        <a:rPr lang="en-GB" sz="1200" u="none" strike="noStrike" noProof="0">
                          <a:solidFill>
                            <a:srgbClr val="000000"/>
                          </a:solidFill>
                          <a:effectLst/>
                          <a:latin typeface="Calibri"/>
                        </a:rPr>
                        <a:t>Initial disclosure tasks clog up task list - Frustrating because it reappears, it shouldn't be on there.</a:t>
                      </a:r>
                      <a:endParaRPr lang="en-US" sz="1200" u="none" strike="noStrike" noProof="0">
                        <a:solidFill>
                          <a:srgbClr val="000000"/>
                        </a:solidFill>
                        <a:effectLst/>
                        <a:latin typeface="Calibri"/>
                      </a:endParaRP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757316448"/>
                  </a:ext>
                </a:extLst>
              </a:tr>
              <a:tr h="217088">
                <a:tc vMerge="1">
                  <a:txBody>
                    <a:bodyPr/>
                    <a:lstStyle/>
                    <a:p>
                      <a:endParaRPr lang="en-US"/>
                    </a:p>
                  </a:txBody>
                  <a:tcPr marL="0" marR="0" marT="0" marB="0" horzOverflow="overflow"/>
                </a:tc>
                <a:tc>
                  <a:txBody>
                    <a:bodyPr/>
                    <a:lstStyle/>
                    <a:p>
                      <a:pPr marL="365760" lvl="0" indent="-274320" algn="l">
                        <a:spcAft>
                          <a:spcPts val="200"/>
                        </a:spcAft>
                        <a:buClr>
                          <a:srgbClr val="000000"/>
                        </a:buClr>
                        <a:buFont typeface="Arial,Sans-Serif"/>
                        <a:buChar char="•"/>
                      </a:pPr>
                      <a:r>
                        <a:rPr lang="en-GB" sz="1200" u="none" strike="noStrike" noProof="0">
                          <a:solidFill>
                            <a:srgbClr val="000000"/>
                          </a:solidFill>
                          <a:effectLst/>
                          <a:latin typeface="Calibri"/>
                        </a:rPr>
                        <a:t>Lack of flexibility around rectifying mistakes - e.g. once case finalised can not delete directions (process issue as managers can do this)</a:t>
                      </a:r>
                      <a:endParaRPr lang="en-US" sz="1200" u="none" strike="noStrike" noProof="0">
                        <a:solidFill>
                          <a:srgbClr val="000000"/>
                        </a:solidFill>
                        <a:effectLst/>
                        <a:latin typeface="Calibri"/>
                      </a:endParaRP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494024150"/>
                  </a:ext>
                </a:extLst>
              </a:tr>
              <a:tr h="217088">
                <a:tc>
                  <a:txBody>
                    <a:bodyPr/>
                    <a:lstStyle/>
                    <a:p>
                      <a:pPr marL="365760" lvl="0" indent="-274320" algn="l">
                        <a:buFont typeface="Arial"/>
                        <a:buChar char="•"/>
                      </a:pPr>
                      <a:r>
                        <a:rPr lang="en-GB" sz="1200" u="none" strike="noStrike">
                          <a:solidFill>
                            <a:srgbClr val="000000"/>
                          </a:solidFill>
                          <a:effectLst/>
                          <a:latin typeface="Calibri"/>
                        </a:rPr>
                        <a:t>Data does not represent real-life</a:t>
                      </a:r>
                    </a:p>
                  </a:txBody>
                  <a:tcPr marL="9524" marR="9524" marT="9524"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365760" lvl="0" indent="-274320" algn="l">
                        <a:spcAft>
                          <a:spcPts val="200"/>
                        </a:spcAft>
                        <a:buFont typeface="Arial"/>
                        <a:buChar char="•"/>
                      </a:pPr>
                      <a:r>
                        <a:rPr lang="en-GB" sz="1200" u="none" strike="noStrike" noProof="0">
                          <a:solidFill>
                            <a:srgbClr val="000000"/>
                          </a:solidFill>
                          <a:effectLst/>
                          <a:latin typeface="Calibri"/>
                        </a:rPr>
                        <a:t>Due date doesn't reflect urgency of task - prioritise by hearing date for example or urgent comms</a:t>
                      </a:r>
                      <a:endParaRPr lang="en-GB" sz="1200" u="none" strike="noStrike">
                        <a:solidFill>
                          <a:srgbClr val="000000"/>
                        </a:solidFill>
                        <a:effectLst/>
                        <a:latin typeface="Calibri"/>
                      </a:endParaRP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692250297"/>
                  </a:ext>
                </a:extLst>
              </a:tr>
            </a:tbl>
          </a:graphicData>
        </a:graphic>
      </p:graphicFrame>
    </p:spTree>
    <p:extLst>
      <p:ext uri="{BB962C8B-B14F-4D97-AF65-F5344CB8AC3E}">
        <p14:creationId xmlns:p14="http://schemas.microsoft.com/office/powerpoint/2010/main" val="2404698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1323439"/>
          </a:xfrm>
          <a:prstGeom prst="rect">
            <a:avLst/>
          </a:prstGeom>
          <a:noFill/>
        </p:spPr>
        <p:txBody>
          <a:bodyPr wrap="square" rtlCol="0">
            <a:spAutoFit/>
          </a:bodyPr>
          <a:lstStyle/>
          <a:p>
            <a:r>
              <a:rPr lang="en-GB" sz="4000">
                <a:solidFill>
                  <a:schemeClr val="bg1"/>
                </a:solidFill>
              </a:rPr>
              <a:t>1. Understand users and their needs</a:t>
            </a:r>
          </a:p>
        </p:txBody>
      </p:sp>
    </p:spTree>
    <p:extLst>
      <p:ext uri="{BB962C8B-B14F-4D97-AF65-F5344CB8AC3E}">
        <p14:creationId xmlns:p14="http://schemas.microsoft.com/office/powerpoint/2010/main" val="2916963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F07A7-946B-20E2-0936-395A14FC182D}"/>
              </a:ext>
            </a:extLst>
          </p:cNvPr>
          <p:cNvSpPr txBox="1"/>
          <p:nvPr/>
        </p:nvSpPr>
        <p:spPr>
          <a:xfrm>
            <a:off x="265611" y="547550"/>
            <a:ext cx="9991818"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ea"/>
                <a:cs typeface="+mn-cs"/>
              </a:rPr>
              <a:t>Research synthesis process – High level themes &gt; Observations &gt; Insights &gt; Master themes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3" name="Table 4">
            <a:extLst>
              <a:ext uri="{FF2B5EF4-FFF2-40B4-BE49-F238E27FC236}">
                <a16:creationId xmlns:a16="http://schemas.microsoft.com/office/drawing/2014/main" id="{7A33D97E-2271-E2F1-5D03-41BBD339ADED}"/>
              </a:ext>
            </a:extLst>
          </p:cNvPr>
          <p:cNvGraphicFramePr>
            <a:graphicFrameLocks noGrp="1"/>
          </p:cNvGraphicFramePr>
          <p:nvPr/>
        </p:nvGraphicFramePr>
        <p:xfrm>
          <a:off x="260101" y="1164410"/>
          <a:ext cx="2338858" cy="3139440"/>
        </p:xfrm>
        <a:graphic>
          <a:graphicData uri="http://schemas.openxmlformats.org/drawingml/2006/table">
            <a:tbl>
              <a:tblPr firstRow="1">
                <a:tableStyleId>{5C22544A-7EE6-4342-B048-85BDC9FD1C3A}</a:tableStyleId>
              </a:tblPr>
              <a:tblGrid>
                <a:gridCol w="2338858">
                  <a:extLst>
                    <a:ext uri="{9D8B030D-6E8A-4147-A177-3AD203B41FA5}">
                      <a16:colId xmlns:a16="http://schemas.microsoft.com/office/drawing/2014/main" val="750645422"/>
                    </a:ext>
                  </a:extLst>
                </a:gridCol>
              </a:tblGrid>
              <a:tr h="370840">
                <a:tc>
                  <a:txBody>
                    <a:bodyPr/>
                    <a:lstStyle/>
                    <a:p>
                      <a:r>
                        <a:rPr lang="en-US" sz="1200" b="0">
                          <a:solidFill>
                            <a:schemeClr val="tx1"/>
                          </a:solidFill>
                          <a:latin typeface="Calibri"/>
                        </a:rPr>
                        <a:t>High level themes from interviews</a:t>
                      </a:r>
                    </a:p>
                    <a:p>
                      <a:pPr lvl="0">
                        <a:buNone/>
                      </a:pPr>
                      <a:endParaRPr lang="en-US" sz="1200" b="0">
                        <a:solidFill>
                          <a:schemeClr val="tx1"/>
                        </a:solidFill>
                        <a:latin typeface="Calibri"/>
                      </a:endParaRPr>
                    </a:p>
                  </a:txBody>
                  <a:tcPr>
                    <a:solidFill>
                      <a:srgbClr val="A1B2D4"/>
                    </a:solidFill>
                  </a:tcPr>
                </a:tc>
                <a:extLst>
                  <a:ext uri="{0D108BD9-81ED-4DB2-BD59-A6C34878D82A}">
                    <a16:rowId xmlns:a16="http://schemas.microsoft.com/office/drawing/2014/main" val="406015792"/>
                  </a:ext>
                </a:extLst>
              </a:tr>
              <a:tr h="370840">
                <a:tc>
                  <a:txBody>
                    <a:bodyPr/>
                    <a:lstStyle/>
                    <a:p>
                      <a:pPr marL="171450" marR="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200" b="0" i="0" kern="1200">
                          <a:solidFill>
                            <a:schemeClr val="dk1"/>
                          </a:solidFill>
                          <a:effectLst/>
                          <a:latin typeface="Calibri"/>
                          <a:cs typeface="Calibri Light"/>
                        </a:rPr>
                        <a:t>System performance issues</a:t>
                      </a:r>
                      <a:endParaRPr lang="en-US" sz="1200" b="0" i="0" kern="1200">
                        <a:solidFill>
                          <a:schemeClr val="dk1"/>
                        </a:solidFill>
                        <a:effectLst/>
                        <a:latin typeface="Calibri"/>
                        <a:ea typeface="+mn-ea"/>
                        <a:cs typeface="Calibri Light"/>
                      </a:endParaRPr>
                    </a:p>
                  </a:txBody>
                  <a:tcPr>
                    <a:solidFill>
                      <a:schemeClr val="bg1"/>
                    </a:solidFill>
                  </a:tcPr>
                </a:tc>
                <a:extLst>
                  <a:ext uri="{0D108BD9-81ED-4DB2-BD59-A6C34878D82A}">
                    <a16:rowId xmlns:a16="http://schemas.microsoft.com/office/drawing/2014/main" val="3002972421"/>
                  </a:ext>
                </a:extLst>
              </a:tr>
              <a:tr h="370840">
                <a:tc>
                  <a:txBody>
                    <a:bodyPr/>
                    <a:lstStyle/>
                    <a:p>
                      <a:pPr marL="171450" marR="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200" b="0" i="0" kern="1200">
                          <a:solidFill>
                            <a:schemeClr val="dk1"/>
                          </a:solidFill>
                          <a:effectLst/>
                          <a:latin typeface="Calibri"/>
                          <a:cs typeface="Calibri Light"/>
                        </a:rPr>
                        <a:t>Manual workarounds/ off-system</a:t>
                      </a:r>
                      <a:endParaRPr lang="en-US" sz="1200" b="0" i="0" kern="1200">
                        <a:solidFill>
                          <a:schemeClr val="dk1"/>
                        </a:solidFill>
                        <a:effectLst/>
                        <a:latin typeface="Calibri"/>
                        <a:ea typeface="+mn-ea"/>
                        <a:cs typeface="Calibri Light"/>
                      </a:endParaRPr>
                    </a:p>
                  </a:txBody>
                  <a:tcPr>
                    <a:solidFill>
                      <a:schemeClr val="bg1"/>
                    </a:solidFill>
                  </a:tcPr>
                </a:tc>
                <a:extLst>
                  <a:ext uri="{0D108BD9-81ED-4DB2-BD59-A6C34878D82A}">
                    <a16:rowId xmlns:a16="http://schemas.microsoft.com/office/drawing/2014/main" val="3418936710"/>
                  </a:ext>
                </a:extLst>
              </a:tr>
              <a:tr h="370840">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200" b="0" i="0" kern="1200">
                          <a:solidFill>
                            <a:schemeClr val="dk1"/>
                          </a:solidFill>
                          <a:effectLst/>
                          <a:latin typeface="Calibri"/>
                          <a:cs typeface="Calibri Light"/>
                        </a:rPr>
                        <a:t>Time/delays</a:t>
                      </a:r>
                      <a:endParaRPr lang="en-US" sz="1200" b="0" i="0" kern="1200">
                        <a:solidFill>
                          <a:schemeClr val="dk1"/>
                        </a:solidFill>
                        <a:effectLst/>
                        <a:latin typeface="Calibri"/>
                        <a:ea typeface="+mn-ea"/>
                        <a:cs typeface="Calibri Light"/>
                      </a:endParaRPr>
                    </a:p>
                  </a:txBody>
                  <a:tcPr>
                    <a:solidFill>
                      <a:schemeClr val="bg1"/>
                    </a:solidFill>
                  </a:tcPr>
                </a:tc>
                <a:extLst>
                  <a:ext uri="{0D108BD9-81ED-4DB2-BD59-A6C34878D82A}">
                    <a16:rowId xmlns:a16="http://schemas.microsoft.com/office/drawing/2014/main" val="1516821294"/>
                  </a:ext>
                </a:extLst>
              </a:tr>
              <a:tr h="370840">
                <a:tc>
                  <a:txBody>
                    <a:bodyPr/>
                    <a:lstStyle/>
                    <a:p>
                      <a:pPr marL="171450" marR="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200" b="0" i="0" kern="1200">
                          <a:solidFill>
                            <a:schemeClr val="dk1"/>
                          </a:solidFill>
                          <a:effectLst/>
                          <a:latin typeface="Calibri"/>
                          <a:cs typeface="Calibri Light"/>
                        </a:rPr>
                        <a:t>User Experience issues</a:t>
                      </a:r>
                      <a:endParaRPr lang="en-US" sz="1200" b="0" i="0" kern="1200">
                        <a:solidFill>
                          <a:schemeClr val="dk1"/>
                        </a:solidFill>
                        <a:effectLst/>
                        <a:latin typeface="Calibri"/>
                        <a:ea typeface="+mn-ea"/>
                        <a:cs typeface="Calibri Light"/>
                      </a:endParaRPr>
                    </a:p>
                  </a:txBody>
                  <a:tcPr>
                    <a:solidFill>
                      <a:schemeClr val="bg1"/>
                    </a:solidFill>
                  </a:tcPr>
                </a:tc>
                <a:extLst>
                  <a:ext uri="{0D108BD9-81ED-4DB2-BD59-A6C34878D82A}">
                    <a16:rowId xmlns:a16="http://schemas.microsoft.com/office/drawing/2014/main" val="3187313483"/>
                  </a:ext>
                </a:extLst>
              </a:tr>
              <a:tr h="370840">
                <a:tc>
                  <a:txBody>
                    <a:bodyPr/>
                    <a:lstStyle/>
                    <a:p>
                      <a:pPr marL="171450" marR="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200" b="0" i="0" kern="1200">
                          <a:solidFill>
                            <a:schemeClr val="dk1"/>
                          </a:solidFill>
                          <a:effectLst/>
                          <a:latin typeface="Calibri"/>
                          <a:cs typeface="Calibri Light"/>
                        </a:rPr>
                        <a:t>Collaboration </a:t>
                      </a:r>
                      <a:endParaRPr lang="en-US" sz="1200" b="0" i="0" kern="1200">
                        <a:solidFill>
                          <a:schemeClr val="dk1"/>
                        </a:solidFill>
                        <a:effectLst/>
                        <a:latin typeface="Calibri"/>
                        <a:ea typeface="+mn-ea"/>
                        <a:cs typeface="Calibri Light"/>
                      </a:endParaRPr>
                    </a:p>
                  </a:txBody>
                  <a:tcPr>
                    <a:solidFill>
                      <a:schemeClr val="bg1"/>
                    </a:solidFill>
                  </a:tcPr>
                </a:tc>
                <a:extLst>
                  <a:ext uri="{0D108BD9-81ED-4DB2-BD59-A6C34878D82A}">
                    <a16:rowId xmlns:a16="http://schemas.microsoft.com/office/drawing/2014/main" val="285729846"/>
                  </a:ext>
                </a:extLst>
              </a:tr>
              <a:tr h="370840">
                <a:tc>
                  <a:txBody>
                    <a:bodyPr/>
                    <a:lstStyle/>
                    <a:p>
                      <a:pPr marL="171450" marR="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200" b="0" i="0" kern="1200">
                          <a:solidFill>
                            <a:schemeClr val="dk1"/>
                          </a:solidFill>
                          <a:effectLst/>
                          <a:latin typeface="Calibri"/>
                          <a:cs typeface="Calibri Light"/>
                        </a:rPr>
                        <a:t>Help/guidance</a:t>
                      </a:r>
                      <a:endParaRPr lang="en-US" sz="1200" b="0" i="0" kern="1200">
                        <a:solidFill>
                          <a:schemeClr val="dk1"/>
                        </a:solidFill>
                        <a:effectLst/>
                        <a:latin typeface="Calibri"/>
                        <a:ea typeface="+mn-ea"/>
                        <a:cs typeface="Calibri Light"/>
                      </a:endParaRPr>
                    </a:p>
                  </a:txBody>
                  <a:tcPr>
                    <a:solidFill>
                      <a:schemeClr val="bg1"/>
                    </a:solidFill>
                  </a:tcPr>
                </a:tc>
                <a:extLst>
                  <a:ext uri="{0D108BD9-81ED-4DB2-BD59-A6C34878D82A}">
                    <a16:rowId xmlns:a16="http://schemas.microsoft.com/office/drawing/2014/main" val="617828538"/>
                  </a:ext>
                </a:extLst>
              </a:tr>
              <a:tr h="370840">
                <a:tc>
                  <a:txBody>
                    <a:bodyPr/>
                    <a:lstStyle/>
                    <a:p>
                      <a:pPr marL="171450" marR="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200" b="0" i="0" kern="1200">
                          <a:solidFill>
                            <a:schemeClr val="dk1"/>
                          </a:solidFill>
                          <a:effectLst/>
                          <a:latin typeface="Calibri"/>
                          <a:cs typeface="Calibri Light"/>
                        </a:rPr>
                        <a:t>Morale</a:t>
                      </a:r>
                      <a:endParaRPr lang="en-US" sz="1200" b="0" i="0" kern="1200">
                        <a:solidFill>
                          <a:schemeClr val="dk1"/>
                        </a:solidFill>
                        <a:effectLst/>
                        <a:latin typeface="Calibri"/>
                        <a:ea typeface="+mn-ea"/>
                        <a:cs typeface="Calibri Light"/>
                      </a:endParaRPr>
                    </a:p>
                  </a:txBody>
                  <a:tcPr>
                    <a:solidFill>
                      <a:schemeClr val="bg1"/>
                    </a:solidFill>
                  </a:tcPr>
                </a:tc>
                <a:extLst>
                  <a:ext uri="{0D108BD9-81ED-4DB2-BD59-A6C34878D82A}">
                    <a16:rowId xmlns:a16="http://schemas.microsoft.com/office/drawing/2014/main" val="1554177880"/>
                  </a:ext>
                </a:extLst>
              </a:tr>
            </a:tbl>
          </a:graphicData>
        </a:graphic>
      </p:graphicFrame>
      <p:cxnSp>
        <p:nvCxnSpPr>
          <p:cNvPr id="11" name="Straight Arrow Connector 10">
            <a:extLst>
              <a:ext uri="{FF2B5EF4-FFF2-40B4-BE49-F238E27FC236}">
                <a16:creationId xmlns:a16="http://schemas.microsoft.com/office/drawing/2014/main" id="{2686269E-861E-5695-14D0-7D0AD86A0F93}"/>
              </a:ext>
            </a:extLst>
          </p:cNvPr>
          <p:cNvCxnSpPr>
            <a:cxnSpLocks/>
          </p:cNvCxnSpPr>
          <p:nvPr/>
        </p:nvCxnSpPr>
        <p:spPr>
          <a:xfrm>
            <a:off x="3866605" y="1164410"/>
            <a:ext cx="4310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2ADE42B-8728-4AD5-EEE5-8D7B1DE3E12F}"/>
              </a:ext>
            </a:extLst>
          </p:cNvPr>
          <p:cNvCxnSpPr>
            <a:cxnSpLocks/>
          </p:cNvCxnSpPr>
          <p:nvPr/>
        </p:nvCxnSpPr>
        <p:spPr>
          <a:xfrm>
            <a:off x="5743302" y="1164410"/>
            <a:ext cx="4310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F91A99-F201-0A26-F340-518CCE711D35}"/>
              </a:ext>
            </a:extLst>
          </p:cNvPr>
          <p:cNvCxnSpPr>
            <a:cxnSpLocks/>
          </p:cNvCxnSpPr>
          <p:nvPr/>
        </p:nvCxnSpPr>
        <p:spPr>
          <a:xfrm>
            <a:off x="8103325" y="1164410"/>
            <a:ext cx="4310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4">
            <a:extLst>
              <a:ext uri="{FF2B5EF4-FFF2-40B4-BE49-F238E27FC236}">
                <a16:creationId xmlns:a16="http://schemas.microsoft.com/office/drawing/2014/main" id="{EA23BA94-49F0-E376-A820-29AFF2C6604D}"/>
              </a:ext>
            </a:extLst>
          </p:cNvPr>
          <p:cNvGraphicFramePr>
            <a:graphicFrameLocks noGrp="1"/>
          </p:cNvGraphicFramePr>
          <p:nvPr/>
        </p:nvGraphicFramePr>
        <p:xfrm>
          <a:off x="9505966" y="1166226"/>
          <a:ext cx="2536223" cy="3169920"/>
        </p:xfrm>
        <a:graphic>
          <a:graphicData uri="http://schemas.openxmlformats.org/drawingml/2006/table">
            <a:tbl>
              <a:tblPr firstRow="1">
                <a:tableStyleId>{5C22544A-7EE6-4342-B048-85BDC9FD1C3A}</a:tableStyleId>
              </a:tblPr>
              <a:tblGrid>
                <a:gridCol w="2536223">
                  <a:extLst>
                    <a:ext uri="{9D8B030D-6E8A-4147-A177-3AD203B41FA5}">
                      <a16:colId xmlns:a16="http://schemas.microsoft.com/office/drawing/2014/main" val="1058818588"/>
                    </a:ext>
                  </a:extLst>
                </a:gridCol>
              </a:tblGrid>
              <a:tr h="370840">
                <a:tc>
                  <a:txBody>
                    <a:bodyPr/>
                    <a:lstStyle/>
                    <a:p>
                      <a:r>
                        <a:rPr lang="en-US" sz="1200" b="0">
                          <a:solidFill>
                            <a:schemeClr val="tx1"/>
                          </a:solidFill>
                        </a:rPr>
                        <a:t>Master themes</a:t>
                      </a:r>
                    </a:p>
                    <a:p>
                      <a:endParaRPr lang="en-US" sz="10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1B2D4"/>
                    </a:solidFill>
                  </a:tcPr>
                </a:tc>
                <a:extLst>
                  <a:ext uri="{0D108BD9-81ED-4DB2-BD59-A6C34878D82A}">
                    <a16:rowId xmlns:a16="http://schemas.microsoft.com/office/drawing/2014/main" val="406015792"/>
                  </a:ext>
                </a:extLst>
              </a:tr>
              <a:tr h="370840">
                <a:tc>
                  <a:txBody>
                    <a:bodyPr/>
                    <a:lstStyle/>
                    <a:p>
                      <a:pPr algn="l" rtl="0" fontAlgn="auto"/>
                      <a:r>
                        <a:rPr lang="en-GB" sz="1000" b="0" i="0" u="none" strike="noStrike">
                          <a:solidFill>
                            <a:schemeClr val="tx1"/>
                          </a:solidFill>
                          <a:effectLst/>
                          <a:latin typeface="Calibri"/>
                          <a:cs typeface="Calibri Light"/>
                        </a:rPr>
                        <a:t>​</a:t>
                      </a:r>
                    </a:p>
                    <a:p>
                      <a:pPr algn="l" rtl="0" fontAlgn="base"/>
                      <a:r>
                        <a:rPr lang="en-GB" sz="1000" b="0" i="0" u="none" strike="noStrike">
                          <a:solidFill>
                            <a:schemeClr val="tx1"/>
                          </a:solidFill>
                          <a:effectLst/>
                          <a:latin typeface="Calibri"/>
                          <a:cs typeface="Calibri Light"/>
                        </a:rPr>
                        <a:t>1. Data visualisation requirements</a:t>
                      </a:r>
                      <a:r>
                        <a:rPr lang="en-GB" sz="1000" b="0" i="0">
                          <a:solidFill>
                            <a:schemeClr val="tx1"/>
                          </a:solidFill>
                          <a:effectLst/>
                          <a:latin typeface="Calibri"/>
                          <a:cs typeface="Calibri Light"/>
                        </a:rPr>
                        <a:t>​</a:t>
                      </a:r>
                    </a:p>
                    <a:p>
                      <a:pPr algn="l" rtl="0" fontAlgn="base"/>
                      <a:r>
                        <a:rPr lang="en-GB" sz="1000" b="0" i="0">
                          <a:solidFill>
                            <a:schemeClr val="tx1"/>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2972421"/>
                  </a:ext>
                </a:extLst>
              </a:tr>
              <a:tr h="370840">
                <a:tc>
                  <a:txBody>
                    <a:bodyPr/>
                    <a:lstStyle/>
                    <a:p>
                      <a:pPr algn="l" rtl="0" fontAlgn="auto"/>
                      <a:r>
                        <a:rPr lang="en-US" sz="1000" b="0" i="0">
                          <a:solidFill>
                            <a:schemeClr val="tx1"/>
                          </a:solidFill>
                          <a:effectLst/>
                          <a:latin typeface="Calibri"/>
                          <a:cs typeface="Calibri Light"/>
                        </a:rPr>
                        <a:t>​</a:t>
                      </a:r>
                    </a:p>
                    <a:p>
                      <a:pPr algn="l" rtl="0" fontAlgn="base"/>
                      <a:r>
                        <a:rPr lang="en-US" sz="1000" b="0" i="0">
                          <a:solidFill>
                            <a:schemeClr val="tx1"/>
                          </a:solidFill>
                          <a:effectLst/>
                          <a:latin typeface="Calibri"/>
                          <a:cs typeface="Calibri Light"/>
                        </a:rPr>
                        <a:t>2. Streamlining work management processes​</a:t>
                      </a:r>
                    </a:p>
                    <a:p>
                      <a:pPr algn="l" rtl="0" fontAlgn="base"/>
                      <a:r>
                        <a:rPr lang="en-US" sz="1000" b="0" i="0">
                          <a:solidFill>
                            <a:schemeClr val="tx1"/>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8936710"/>
                  </a:ext>
                </a:extLst>
              </a:tr>
              <a:tr h="370840">
                <a:tc>
                  <a:txBody>
                    <a:bodyPr/>
                    <a:lstStyle/>
                    <a:p>
                      <a:pPr algn="l" rtl="0" fontAlgn="auto"/>
                      <a:r>
                        <a:rPr lang="en-US" sz="1000" b="0" i="0">
                          <a:solidFill>
                            <a:schemeClr val="tx1"/>
                          </a:solidFill>
                          <a:effectLst/>
                          <a:latin typeface="Calibri"/>
                          <a:cs typeface="Calibri Light"/>
                        </a:rPr>
                        <a:t>​</a:t>
                      </a:r>
                    </a:p>
                    <a:p>
                      <a:pPr algn="l" rtl="0" fontAlgn="base"/>
                      <a:r>
                        <a:rPr lang="en-US" sz="1000" b="0" i="0">
                          <a:solidFill>
                            <a:schemeClr val="tx1"/>
                          </a:solidFill>
                          <a:effectLst/>
                          <a:latin typeface="Calibri"/>
                          <a:cs typeface="Calibri Light"/>
                        </a:rPr>
                        <a:t>3. Self-management tools​</a:t>
                      </a:r>
                    </a:p>
                    <a:p>
                      <a:pPr algn="l" rtl="0" fontAlgn="base"/>
                      <a:r>
                        <a:rPr lang="en-US" sz="1000" b="0" i="0">
                          <a:solidFill>
                            <a:schemeClr val="tx1"/>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821294"/>
                  </a:ext>
                </a:extLst>
              </a:tr>
              <a:tr h="370840">
                <a:tc>
                  <a:txBody>
                    <a:bodyPr/>
                    <a:lstStyle/>
                    <a:p>
                      <a:pPr algn="l" rtl="0" fontAlgn="auto"/>
                      <a:r>
                        <a:rPr lang="en-US" sz="1000" b="0" i="0">
                          <a:solidFill>
                            <a:schemeClr val="tx1"/>
                          </a:solidFill>
                          <a:effectLst/>
                          <a:latin typeface="Calibri"/>
                          <a:cs typeface="Calibri Light"/>
                        </a:rPr>
                        <a:t>​</a:t>
                      </a:r>
                    </a:p>
                    <a:p>
                      <a:pPr algn="l" rtl="0" fontAlgn="base"/>
                      <a:r>
                        <a:rPr lang="en-US" sz="1000" b="0" i="0">
                          <a:solidFill>
                            <a:schemeClr val="tx1"/>
                          </a:solidFill>
                          <a:effectLst/>
                          <a:latin typeface="Calibri"/>
                          <a:cs typeface="Calibri Light"/>
                        </a:rPr>
                        <a:t>4. User experience challenges​</a:t>
                      </a:r>
                    </a:p>
                    <a:p>
                      <a:pPr algn="l" rtl="0" fontAlgn="base"/>
                      <a:r>
                        <a:rPr lang="en-US" sz="1000" b="0" i="0">
                          <a:solidFill>
                            <a:schemeClr val="tx1"/>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7313483"/>
                  </a:ext>
                </a:extLst>
              </a:tr>
              <a:tr h="370840">
                <a:tc>
                  <a:txBody>
                    <a:bodyPr/>
                    <a:lstStyle/>
                    <a:p>
                      <a:pPr algn="l" rtl="0" fontAlgn="auto"/>
                      <a:r>
                        <a:rPr lang="en-US" sz="1000" b="0" i="0">
                          <a:solidFill>
                            <a:schemeClr val="tx1"/>
                          </a:solidFill>
                          <a:effectLst/>
                          <a:latin typeface="Calibri"/>
                          <a:cs typeface="Calibri Light"/>
                        </a:rPr>
                        <a:t>​</a:t>
                      </a:r>
                    </a:p>
                    <a:p>
                      <a:pPr algn="l" rtl="0" fontAlgn="base"/>
                      <a:r>
                        <a:rPr lang="en-US" sz="1000" b="0" i="0">
                          <a:solidFill>
                            <a:schemeClr val="tx1"/>
                          </a:solidFill>
                          <a:effectLst/>
                          <a:latin typeface="Calibri"/>
                          <a:cs typeface="Calibri Light"/>
                        </a:rPr>
                        <a:t>5. Technical issues​</a:t>
                      </a:r>
                    </a:p>
                    <a:p>
                      <a:pPr algn="l" rtl="0" fontAlgn="base"/>
                      <a:r>
                        <a:rPr lang="en-US" sz="1000" b="0" i="0">
                          <a:solidFill>
                            <a:schemeClr val="tx1"/>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29846"/>
                  </a:ext>
                </a:extLst>
              </a:tr>
            </a:tbl>
          </a:graphicData>
        </a:graphic>
      </p:graphicFrame>
      <p:graphicFrame>
        <p:nvGraphicFramePr>
          <p:cNvPr id="15" name="Table 4">
            <a:extLst>
              <a:ext uri="{FF2B5EF4-FFF2-40B4-BE49-F238E27FC236}">
                <a16:creationId xmlns:a16="http://schemas.microsoft.com/office/drawing/2014/main" id="{6606864B-FE31-D1C4-3579-DA792771A905}"/>
              </a:ext>
            </a:extLst>
          </p:cNvPr>
          <p:cNvGraphicFramePr>
            <a:graphicFrameLocks noGrp="1"/>
          </p:cNvGraphicFramePr>
          <p:nvPr/>
        </p:nvGraphicFramePr>
        <p:xfrm>
          <a:off x="2817237" y="1164410"/>
          <a:ext cx="2663960" cy="4968240"/>
        </p:xfrm>
        <a:graphic>
          <a:graphicData uri="http://schemas.openxmlformats.org/drawingml/2006/table">
            <a:tbl>
              <a:tblPr firstRow="1">
                <a:tableStyleId>{5C22544A-7EE6-4342-B048-85BDC9FD1C3A}</a:tableStyleId>
              </a:tblPr>
              <a:tblGrid>
                <a:gridCol w="2663960">
                  <a:extLst>
                    <a:ext uri="{9D8B030D-6E8A-4147-A177-3AD203B41FA5}">
                      <a16:colId xmlns:a16="http://schemas.microsoft.com/office/drawing/2014/main" val="1203413586"/>
                    </a:ext>
                  </a:extLst>
                </a:gridCol>
              </a:tblGrid>
              <a:tr h="370840">
                <a:tc>
                  <a:txBody>
                    <a:bodyPr/>
                    <a:lstStyle/>
                    <a:p>
                      <a:pPr marL="0" indent="0">
                        <a:buFont typeface="Arial" panose="020B0604020202020204" pitchFamily="34" charset="0"/>
                        <a:buNone/>
                      </a:pPr>
                      <a:r>
                        <a:rPr lang="en-US" sz="1200" b="0">
                          <a:solidFill>
                            <a:schemeClr val="tx1"/>
                          </a:solidFill>
                          <a:latin typeface="Calibri"/>
                        </a:rPr>
                        <a:t>Observations from interviewer</a:t>
                      </a:r>
                    </a:p>
                    <a:p>
                      <a:pPr marL="0" indent="0">
                        <a:buFont typeface="Arial" panose="020B0604020202020204" pitchFamily="34" charset="0"/>
                        <a:buNone/>
                      </a:pPr>
                      <a:endParaRPr lang="en-US" sz="1400">
                        <a:solidFill>
                          <a:schemeClr val="tx1"/>
                        </a:solidFill>
                        <a:latin typeface="Calibr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7C9D3"/>
                    </a:solidFill>
                  </a:tcPr>
                </a:tc>
                <a:extLst>
                  <a:ext uri="{0D108BD9-81ED-4DB2-BD59-A6C34878D82A}">
                    <a16:rowId xmlns:a16="http://schemas.microsoft.com/office/drawing/2014/main" val="406015792"/>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a:solidFill>
                            <a:srgbClr val="000000"/>
                          </a:solidFill>
                          <a:effectLst/>
                          <a:latin typeface="Calibri"/>
                          <a:cs typeface="Calibri Light"/>
                        </a:rPr>
                        <a:t>The 'sea of red' is a profound problem for Casework Assistants, Prosecutors, Operational Delivery Managers and Legal Managers teams. It effects their ability to </a:t>
                      </a:r>
                      <a:r>
                        <a:rPr lang="en-US" sz="1000" b="0" i="0" u="none" strike="noStrike" err="1">
                          <a:solidFill>
                            <a:srgbClr val="000000"/>
                          </a:solidFill>
                          <a:effectLst/>
                          <a:latin typeface="Calibri"/>
                          <a:cs typeface="Calibri Light"/>
                        </a:rPr>
                        <a:t>prioritise</a:t>
                      </a:r>
                      <a:r>
                        <a:rPr lang="en-US" sz="1000" b="0" i="0" u="none" strike="noStrike">
                          <a:solidFill>
                            <a:srgbClr val="000000"/>
                          </a:solidFill>
                          <a:effectLst/>
                          <a:latin typeface="Calibri"/>
                          <a:cs typeface="Calibri Light"/>
                        </a:rPr>
                        <a:t> effectively. ​</a:t>
                      </a:r>
                      <a:endParaRPr lang="en-GB" sz="1000" b="0" i="0">
                        <a:effectLst/>
                        <a:latin typeface="Calibri"/>
                        <a:cs typeface="Calibri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2972421"/>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a:solidFill>
                            <a:srgbClr val="000000"/>
                          </a:solidFill>
                          <a:effectLst/>
                          <a:latin typeface="Calibri"/>
                          <a:cs typeface="Calibri Light"/>
                        </a:rPr>
                        <a:t>For Prosecutors and Advocates, who are less ‘task’ orientated, the CMS is much less fit for purpose – diaries were a common theme in terms of how they plan their week and know what they need to be doing. These users spend significant amounts of time trying to find information and generally lack trust in the tool.</a:t>
                      </a:r>
                      <a:endParaRPr lang="en-GB" sz="1000" b="0" i="0" kern="1200">
                        <a:solidFill>
                          <a:srgbClr val="000000"/>
                        </a:solidFill>
                        <a:effectLst/>
                        <a:latin typeface="Calibri"/>
                        <a:cs typeface="Calibri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8936710"/>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a:solidFill>
                            <a:srgbClr val="000000"/>
                          </a:solidFill>
                          <a:effectLst/>
                          <a:latin typeface="Calibri"/>
                          <a:cs typeface="Calibri Light"/>
                        </a:rPr>
                        <a:t>For Managers, upwards reporting is very difficult – it’s manual, time-intensive and subject to error using numerous spreadsheets to tell the ‘true’ picture of their team’s workload because they cannot get that from CMS. Allocating tasks is also difficult as managers don’t have a single view of their teams workload and complexity of cases is not immediately obvious. </a:t>
                      </a:r>
                      <a:endParaRPr lang="en-US" sz="1000" b="0" i="0">
                        <a:solidFill>
                          <a:schemeClr val="tx1"/>
                        </a:solidFill>
                        <a:latin typeface="Calibri"/>
                        <a:cs typeface="Calibri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821294"/>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a:solidFill>
                            <a:srgbClr val="000000"/>
                          </a:solidFill>
                          <a:effectLst/>
                          <a:latin typeface="Calibri"/>
                          <a:cs typeface="Calibri Light"/>
                        </a:rPr>
                        <a:t>For Paralegals and Clerking teams, the CMS just about does what it needs to do, albeit with some well-known challenges and use of offline tools.</a:t>
                      </a:r>
                      <a:endParaRPr lang="en-US" sz="1000" b="0" i="0">
                        <a:solidFill>
                          <a:schemeClr val="tx1"/>
                        </a:solidFill>
                        <a:latin typeface="Calibri"/>
                        <a:cs typeface="Calibri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7313483"/>
                  </a:ext>
                </a:extLst>
              </a:tr>
            </a:tbl>
          </a:graphicData>
        </a:graphic>
      </p:graphicFrame>
      <p:graphicFrame>
        <p:nvGraphicFramePr>
          <p:cNvPr id="16" name="Table 4">
            <a:extLst>
              <a:ext uri="{FF2B5EF4-FFF2-40B4-BE49-F238E27FC236}">
                <a16:creationId xmlns:a16="http://schemas.microsoft.com/office/drawing/2014/main" id="{3F283697-4718-C3AF-F363-0D78F477D480}"/>
              </a:ext>
            </a:extLst>
          </p:cNvPr>
          <p:cNvGraphicFramePr>
            <a:graphicFrameLocks noGrp="1"/>
          </p:cNvGraphicFramePr>
          <p:nvPr/>
        </p:nvGraphicFramePr>
        <p:xfrm>
          <a:off x="5699474" y="1164410"/>
          <a:ext cx="3588215" cy="5199012"/>
        </p:xfrm>
        <a:graphic>
          <a:graphicData uri="http://schemas.openxmlformats.org/drawingml/2006/table">
            <a:tbl>
              <a:tblPr firstRow="1">
                <a:tableStyleId>{5C22544A-7EE6-4342-B048-85BDC9FD1C3A}</a:tableStyleId>
              </a:tblPr>
              <a:tblGrid>
                <a:gridCol w="3588215">
                  <a:extLst>
                    <a:ext uri="{9D8B030D-6E8A-4147-A177-3AD203B41FA5}">
                      <a16:colId xmlns:a16="http://schemas.microsoft.com/office/drawing/2014/main" val="712544440"/>
                    </a:ext>
                  </a:extLst>
                </a:gridCol>
              </a:tblGrid>
              <a:tr h="333102">
                <a:tc>
                  <a:txBody>
                    <a:bodyPr/>
                    <a:lstStyle/>
                    <a:p>
                      <a:r>
                        <a:rPr lang="en-US" sz="1200" b="0">
                          <a:solidFill>
                            <a:schemeClr val="tx1"/>
                          </a:solidFill>
                        </a:rPr>
                        <a:t>Insights</a:t>
                      </a:r>
                    </a:p>
                    <a:p>
                      <a:endParaRPr lang="en-US" sz="10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ACAE"/>
                    </a:solidFill>
                  </a:tcPr>
                </a:tc>
                <a:extLst>
                  <a:ext uri="{0D108BD9-81ED-4DB2-BD59-A6C34878D82A}">
                    <a16:rowId xmlns:a16="http://schemas.microsoft.com/office/drawing/2014/main" val="406015792"/>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The ‘sea of red’ hinders the ability to prioritise and progress casework efficiently </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2972421"/>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Users don't have the means/tools to organise their tasks in a meaningful way</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8936710"/>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It is difficult to find and takes multiple steps to get to the key information </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821294"/>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Offline tools are used to help planning, prioritising workload and complete tasks</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7313483"/>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There is no single view of a teams' task activity to be able to plan </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29846"/>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The complexity of a case is not clear </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7828538"/>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Switching between different tools causes frustration</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54177880"/>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Users don't have adequate training, onboarding and CMS guidance</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8603023"/>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Document management is time consuming</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0655341"/>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Reporting is time consuming and subject to human error</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562831"/>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Error handling delays case progression</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3670337"/>
                  </a:ext>
                </a:extLst>
              </a:tr>
              <a:tr h="333102">
                <a:tc>
                  <a:txBody>
                    <a:bodyPr/>
                    <a:lstStyle/>
                    <a:p>
                      <a:pPr marL="171450" indent="-171450" algn="l" rtl="0" fontAlgn="base">
                        <a:buFont typeface="Arial" panose="020B0604020202020204" pitchFamily="34" charset="0"/>
                        <a:buChar char="•"/>
                      </a:pPr>
                      <a:r>
                        <a:rPr lang="en-GB" sz="1000" b="0" i="0" u="none" strike="noStrike">
                          <a:solidFill>
                            <a:srgbClr val="000000"/>
                          </a:solidFill>
                          <a:effectLst/>
                          <a:latin typeface="Calibri"/>
                          <a:cs typeface="Calibri Light"/>
                        </a:rPr>
                        <a:t>CMS performance issues negatively impacts Work Management </a:t>
                      </a:r>
                      <a:r>
                        <a:rPr lang="en-GB" sz="1000" b="0" i="0">
                          <a:solidFill>
                            <a:srgbClr val="000000"/>
                          </a:solidFill>
                          <a:effectLst/>
                          <a:latin typeface="Calibri"/>
                          <a:cs typeface="Calibri Ligh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7487842"/>
                  </a:ext>
                </a:extLst>
              </a:tr>
              <a:tr h="333102">
                <a:tc>
                  <a:txBody>
                    <a:bodyPr/>
                    <a:lstStyle/>
                    <a:p>
                      <a:pPr marL="171450" lvl="0" indent="-171450" algn="l">
                        <a:buFont typeface="Arial"/>
                        <a:buChar char="•"/>
                      </a:pPr>
                      <a:r>
                        <a:rPr lang="en-GB" sz="1000" b="0" i="0" u="none" strike="noStrike" noProof="0">
                          <a:solidFill>
                            <a:srgbClr val="000000"/>
                          </a:solidFill>
                          <a:effectLst/>
                          <a:latin typeface="Calibri"/>
                        </a:rPr>
                        <a:t>Offline calendars are used to help task allocation</a:t>
                      </a:r>
                      <a:endParaRPr lang="en-GB" sz="1000" b="0" i="0">
                        <a:solidFill>
                          <a:srgbClr val="000000"/>
                        </a:solidFill>
                        <a:effectLst/>
                        <a:latin typeface="Calibri"/>
                        <a:cs typeface="Calibri Light"/>
                      </a:endParaRPr>
                    </a:p>
                  </a:txBody>
                  <a:tcPr>
                    <a:lnL w="0">
                      <a:noFill/>
                    </a:lnL>
                    <a:lnR w="0">
                      <a:noFill/>
                    </a:lnR>
                    <a:lnT w="0">
                      <a:noFill/>
                    </a:lnT>
                    <a:lnB w="0">
                      <a:noFill/>
                    </a:lnB>
                    <a:lnTlToBr w="0">
                      <a:noFill/>
                    </a:lnTlToBr>
                    <a:lnBlToTr w="0">
                      <a:noFill/>
                    </a:lnBlToTr>
                    <a:solidFill>
                      <a:schemeClr val="bg1"/>
                    </a:solidFill>
                  </a:tcPr>
                </a:tc>
                <a:extLst>
                  <a:ext uri="{0D108BD9-81ED-4DB2-BD59-A6C34878D82A}">
                    <a16:rowId xmlns:a16="http://schemas.microsoft.com/office/drawing/2014/main" val="2993064934"/>
                  </a:ext>
                </a:extLst>
              </a:tr>
            </a:tbl>
          </a:graphicData>
        </a:graphic>
      </p:graphicFrame>
      <p:cxnSp>
        <p:nvCxnSpPr>
          <p:cNvPr id="18" name="Straight Arrow Connector 17">
            <a:extLst>
              <a:ext uri="{FF2B5EF4-FFF2-40B4-BE49-F238E27FC236}">
                <a16:creationId xmlns:a16="http://schemas.microsoft.com/office/drawing/2014/main" id="{9670FA2C-7C24-7E53-E9F9-397E29C9D85A}"/>
              </a:ext>
            </a:extLst>
          </p:cNvPr>
          <p:cNvCxnSpPr>
            <a:cxnSpLocks/>
          </p:cNvCxnSpPr>
          <p:nvPr/>
        </p:nvCxnSpPr>
        <p:spPr>
          <a:xfrm>
            <a:off x="2366584" y="1431282"/>
            <a:ext cx="548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E674A7-B4D1-9F9F-F096-D7691191AAA9}"/>
              </a:ext>
            </a:extLst>
          </p:cNvPr>
          <p:cNvCxnSpPr>
            <a:cxnSpLocks/>
          </p:cNvCxnSpPr>
          <p:nvPr/>
        </p:nvCxnSpPr>
        <p:spPr>
          <a:xfrm>
            <a:off x="5306476" y="1429903"/>
            <a:ext cx="548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06E897E-DE1C-D395-B8B3-17CBE20BFC09}"/>
              </a:ext>
            </a:extLst>
          </p:cNvPr>
          <p:cNvCxnSpPr>
            <a:cxnSpLocks/>
          </p:cNvCxnSpPr>
          <p:nvPr/>
        </p:nvCxnSpPr>
        <p:spPr>
          <a:xfrm>
            <a:off x="9129370" y="1429903"/>
            <a:ext cx="548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ABF6D45-C791-76D6-3E50-143FAD6B278C}"/>
              </a:ext>
            </a:extLst>
          </p:cNvPr>
          <p:cNvSpPr txBox="1"/>
          <p:nvPr/>
        </p:nvSpPr>
        <p:spPr>
          <a:xfrm>
            <a:off x="273078" y="809680"/>
            <a:ext cx="10618375"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Calibri Light"/>
              </a:rPr>
              <a:t>The process of synthesizing the data from interviews to achieve the master themes of the user research</a:t>
            </a:r>
            <a:endParaRPr kumimoji="0" lang="en-GB" sz="1200" b="0" i="0" u="none" strike="noStrike" kern="1200" cap="none" spc="0" normalizeH="0" baseline="0" noProof="0">
              <a:ln>
                <a:noFill/>
              </a:ln>
              <a:solidFill>
                <a:prstClr val="black"/>
              </a:solidFill>
              <a:effectLst/>
              <a:uLnTx/>
              <a:uFillTx/>
              <a:latin typeface="Calibri"/>
              <a:ea typeface="+mn-ea"/>
              <a:cs typeface="Calibri Light" panose="020F0302020204030204" pitchFamily="34" charset="0"/>
            </a:endParaRPr>
          </a:p>
        </p:txBody>
      </p:sp>
    </p:spTree>
    <p:extLst>
      <p:ext uri="{BB962C8B-B14F-4D97-AF65-F5344CB8AC3E}">
        <p14:creationId xmlns:p14="http://schemas.microsoft.com/office/powerpoint/2010/main" val="3919714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F07A7-946B-20E2-0936-395A14FC182D}"/>
              </a:ext>
            </a:extLst>
          </p:cNvPr>
          <p:cNvSpPr txBox="1"/>
          <p:nvPr/>
        </p:nvSpPr>
        <p:spPr>
          <a:xfrm>
            <a:off x="384073" y="665662"/>
            <a:ext cx="10444899"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ea"/>
                <a:cs typeface="+mn-cs"/>
              </a:rPr>
              <a:t>Insights to master themes classification synthesis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3" name="Table 4">
            <a:extLst>
              <a:ext uri="{FF2B5EF4-FFF2-40B4-BE49-F238E27FC236}">
                <a16:creationId xmlns:a16="http://schemas.microsoft.com/office/drawing/2014/main" id="{7A33D97E-2271-E2F1-5D03-41BBD339ADED}"/>
              </a:ext>
            </a:extLst>
          </p:cNvPr>
          <p:cNvGraphicFramePr>
            <a:graphicFrameLocks noGrp="1"/>
          </p:cNvGraphicFramePr>
          <p:nvPr/>
        </p:nvGraphicFramePr>
        <p:xfrm>
          <a:off x="453341" y="1242019"/>
          <a:ext cx="7742968" cy="5132812"/>
        </p:xfrm>
        <a:graphic>
          <a:graphicData uri="http://schemas.openxmlformats.org/drawingml/2006/table">
            <a:tbl>
              <a:tblPr firstRow="1">
                <a:tableStyleId>{5C22544A-7EE6-4342-B048-85BDC9FD1C3A}</a:tableStyleId>
              </a:tblPr>
              <a:tblGrid>
                <a:gridCol w="3861486">
                  <a:extLst>
                    <a:ext uri="{9D8B030D-6E8A-4147-A177-3AD203B41FA5}">
                      <a16:colId xmlns:a16="http://schemas.microsoft.com/office/drawing/2014/main" val="750645422"/>
                    </a:ext>
                  </a:extLst>
                </a:gridCol>
                <a:gridCol w="3881482">
                  <a:extLst>
                    <a:ext uri="{9D8B030D-6E8A-4147-A177-3AD203B41FA5}">
                      <a16:colId xmlns:a16="http://schemas.microsoft.com/office/drawing/2014/main" val="1887474851"/>
                    </a:ext>
                  </a:extLst>
                </a:gridCol>
              </a:tblGrid>
              <a:tr h="303055">
                <a:tc>
                  <a:txBody>
                    <a:bodyPr/>
                    <a:lstStyle/>
                    <a:p>
                      <a:r>
                        <a:rPr lang="en-US" sz="1400">
                          <a:solidFill>
                            <a:schemeClr val="tx1"/>
                          </a:solidFill>
                        </a:rPr>
                        <a:t>Insights</a:t>
                      </a:r>
                    </a:p>
                  </a:txBody>
                  <a:tcPr>
                    <a:lnL w="12700" cmpd="sng">
                      <a:solidFill>
                        <a:schemeClr val="tx1"/>
                      </a:solidFill>
                    </a:lnL>
                    <a:lnR w="12700" cmpd="sng">
                      <a:solidFill>
                        <a:schemeClr val="tx1"/>
                      </a:solidFill>
                    </a:lnR>
                    <a:lnT w="12700" cmpd="sng">
                      <a:solidFill>
                        <a:schemeClr val="tx1"/>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400">
                          <a:solidFill>
                            <a:schemeClr val="tx1"/>
                          </a:solidFill>
                        </a:rPr>
                        <a:t>Classifications</a:t>
                      </a:r>
                    </a:p>
                  </a:txBody>
                  <a:tcPr>
                    <a:lnL w="12700" cmpd="sng">
                      <a:solidFill>
                        <a:schemeClr val="tx1"/>
                      </a:solidFill>
                    </a:lnL>
                    <a:lnR w="12700" cmpd="sng">
                      <a:solidFill>
                        <a:schemeClr val="tx1"/>
                      </a:solidFill>
                    </a:lnR>
                    <a:lnT w="12700" cmpd="sng">
                      <a:solidFill>
                        <a:schemeClr val="tx1"/>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06015792"/>
                  </a:ext>
                </a:extLst>
              </a:tr>
              <a:tr h="393971">
                <a:tc>
                  <a:txBody>
                    <a:bodyPr/>
                    <a:lstStyle/>
                    <a:p>
                      <a:pPr marL="0" marR="0" lvl="0" indent="0" algn="l">
                        <a:lnSpc>
                          <a:spcPct val="100000"/>
                        </a:lnSpc>
                        <a:spcBef>
                          <a:spcPts val="0"/>
                        </a:spcBef>
                        <a:spcAft>
                          <a:spcPts val="0"/>
                        </a:spcAft>
                        <a:buNone/>
                      </a:pPr>
                      <a:r>
                        <a:rPr lang="en-GB" sz="1000" b="0" i="0" u="none" strike="noStrike" noProof="0">
                          <a:solidFill>
                            <a:srgbClr val="000000"/>
                          </a:solidFill>
                          <a:latin typeface="Calibri"/>
                        </a:rPr>
                        <a:t>Insight 1: The ‘sea of red’ hinders the ability to prioritise and progress casework efficiently </a:t>
                      </a:r>
                      <a:endParaRPr lang="en-US" sz="1000" b="1">
                        <a:solidFill>
                          <a:schemeClr val="accent1">
                            <a:lumMod val="50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marL="0" marR="0" lvl="0" indent="0" algn="l" rtl="0">
                        <a:lnSpc>
                          <a:spcPct val="100000"/>
                        </a:lnSpc>
                        <a:spcBef>
                          <a:spcPts val="0"/>
                        </a:spcBef>
                        <a:spcAft>
                          <a:spcPts val="0"/>
                        </a:spcAft>
                        <a:buClrTx/>
                        <a:buSzTx/>
                        <a:buFontTx/>
                        <a:buNone/>
                      </a:pPr>
                      <a:r>
                        <a:rPr lang="en-US" sz="1000" kern="1200">
                          <a:solidFill>
                            <a:schemeClr val="dk1"/>
                          </a:solidFill>
                          <a:effectLst/>
                          <a:latin typeface="+mn-lt"/>
                          <a:ea typeface="+mn-ea"/>
                          <a:cs typeface="+mn-cs"/>
                        </a:rPr>
                        <a:t>Filtering, self-management, sorting, data, visual design</a:t>
                      </a:r>
                      <a:endParaRPr lang="en-US" sz="100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93594533"/>
                  </a:ext>
                </a:extLst>
              </a:tr>
              <a:tr h="393971">
                <a:tc>
                  <a:txBody>
                    <a:bodyPr/>
                    <a:lstStyle/>
                    <a:p>
                      <a:pPr marL="0" lvl="0" indent="0" algn="l">
                        <a:lnSpc>
                          <a:spcPct val="100000"/>
                        </a:lnSpc>
                        <a:spcBef>
                          <a:spcPts val="0"/>
                        </a:spcBef>
                        <a:spcAft>
                          <a:spcPts val="0"/>
                        </a:spcAft>
                        <a:buNone/>
                      </a:pPr>
                      <a:r>
                        <a:rPr lang="en-GB" sz="1000" b="0" i="0" u="none" strike="noStrike" noProof="0">
                          <a:solidFill>
                            <a:srgbClr val="000000"/>
                          </a:solidFill>
                          <a:latin typeface="Calibri"/>
                        </a:rPr>
                        <a:t>Insight 2: </a:t>
                      </a:r>
                      <a:r>
                        <a:rPr lang="en-GB" sz="1000" b="0" i="0" u="none" strike="noStrike" noProof="0">
                          <a:solidFill>
                            <a:srgbClr val="000000"/>
                          </a:solidFill>
                        </a:rPr>
                        <a:t>Users don't have the means/tools to organise their tasks in a meaningful way</a:t>
                      </a:r>
                      <a:endParaRPr lang="en-US" sz="100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marL="0" lvl="0" indent="0" algn="l">
                        <a:lnSpc>
                          <a:spcPct val="100000"/>
                        </a:lnSpc>
                        <a:spcBef>
                          <a:spcPts val="0"/>
                        </a:spcBef>
                        <a:spcAft>
                          <a:spcPts val="0"/>
                        </a:spcAft>
                        <a:buNone/>
                      </a:pPr>
                      <a:r>
                        <a:rPr lang="en-US" sz="1000" kern="1200">
                          <a:solidFill>
                            <a:schemeClr val="dk1"/>
                          </a:solidFill>
                          <a:effectLst/>
                          <a:latin typeface="+mn-lt"/>
                          <a:ea typeface="+mn-ea"/>
                          <a:cs typeface="+mn-cs"/>
                        </a:rPr>
                        <a:t>Self-management, filtering, data, technical issues</a:t>
                      </a:r>
                      <a:endParaRPr lang="en-US" sz="100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3065695356"/>
                  </a:ext>
                </a:extLst>
              </a:tr>
              <a:tr h="393971">
                <a:tc>
                  <a:txBody>
                    <a:bodyPr/>
                    <a:lstStyle/>
                    <a:p>
                      <a:pPr marL="0" marR="0" lvl="0" indent="0" algn="l">
                        <a:lnSpc>
                          <a:spcPct val="100000"/>
                        </a:lnSpc>
                        <a:spcBef>
                          <a:spcPts val="0"/>
                        </a:spcBef>
                        <a:spcAft>
                          <a:spcPts val="0"/>
                        </a:spcAft>
                        <a:buNone/>
                      </a:pPr>
                      <a:r>
                        <a:rPr lang="en-GB" sz="1000" b="0" i="0" u="none" strike="noStrike" noProof="0">
                          <a:solidFill>
                            <a:srgbClr val="000000"/>
                          </a:solidFill>
                          <a:latin typeface="Calibri"/>
                        </a:rPr>
                        <a:t>Insight 3: It is difficult to find and takes multiple steps to get to the key information </a:t>
                      </a:r>
                      <a:endParaRPr lang="en-US" sz="100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marL="0" marR="0" lvl="0" indent="0" algn="l" rtl="0">
                        <a:lnSpc>
                          <a:spcPct val="100000"/>
                        </a:lnSpc>
                        <a:spcBef>
                          <a:spcPts val="0"/>
                        </a:spcBef>
                        <a:spcAft>
                          <a:spcPts val="0"/>
                        </a:spcAft>
                        <a:buClrTx/>
                        <a:buSzTx/>
                        <a:buFontTx/>
                        <a:buNone/>
                      </a:pPr>
                      <a:r>
                        <a:rPr lang="en-US" sz="1000" kern="1200">
                          <a:solidFill>
                            <a:schemeClr val="dk1"/>
                          </a:solidFill>
                          <a:effectLst/>
                          <a:latin typeface="+mn-lt"/>
                          <a:ea typeface="+mn-ea"/>
                          <a:cs typeface="+mn-cs"/>
                        </a:rPr>
                        <a:t>Information, visibility, searchability, technical issues, data, </a:t>
                      </a:r>
                      <a:r>
                        <a:rPr lang="en-US" sz="1000" kern="1200" err="1">
                          <a:solidFill>
                            <a:schemeClr val="dk1"/>
                          </a:solidFill>
                          <a:effectLst/>
                          <a:latin typeface="+mn-lt"/>
                          <a:ea typeface="+mn-ea"/>
                          <a:cs typeface="+mn-cs"/>
                        </a:rPr>
                        <a:t>visualisation</a:t>
                      </a:r>
                      <a:r>
                        <a:rPr lang="en-US" sz="1000" kern="1200">
                          <a:solidFill>
                            <a:schemeClr val="dk1"/>
                          </a:solidFill>
                          <a:effectLst/>
                          <a:latin typeface="+mn-lt"/>
                          <a:ea typeface="+mn-ea"/>
                          <a:cs typeface="+mn-cs"/>
                        </a:rPr>
                        <a:t>, visual design, </a:t>
                      </a:r>
                      <a:endParaRPr lang="en-US" sz="100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3040507524"/>
                  </a:ext>
                </a:extLst>
              </a:tr>
              <a:tr h="393971">
                <a:tc>
                  <a:txBody>
                    <a:bodyPr/>
                    <a:lstStyle/>
                    <a:p>
                      <a:pPr marL="0" marR="0" lvl="0" indent="0" algn="l">
                        <a:lnSpc>
                          <a:spcPct val="100000"/>
                        </a:lnSpc>
                        <a:spcBef>
                          <a:spcPts val="0"/>
                        </a:spcBef>
                        <a:spcAft>
                          <a:spcPts val="0"/>
                        </a:spcAft>
                        <a:buNone/>
                      </a:pPr>
                      <a:r>
                        <a:rPr lang="en-GB" sz="1000" b="0" i="0" u="none" strike="noStrike" noProof="0">
                          <a:solidFill>
                            <a:srgbClr val="000000"/>
                          </a:solidFill>
                          <a:latin typeface="Calibri"/>
                        </a:rPr>
                        <a:t>Insight 4: Offline tools are used to help planning, prioritising workload and complete tasks</a:t>
                      </a:r>
                      <a:endParaRPr lang="en-US" sz="1000" b="1">
                        <a:solidFill>
                          <a:schemeClr val="accent1">
                            <a:lumMod val="50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marL="0" marR="0" lvl="0" indent="0" algn="l" rtl="0">
                        <a:lnSpc>
                          <a:spcPct val="100000"/>
                        </a:lnSpc>
                        <a:spcBef>
                          <a:spcPts val="0"/>
                        </a:spcBef>
                        <a:spcAft>
                          <a:spcPts val="0"/>
                        </a:spcAft>
                        <a:buClrTx/>
                        <a:buSzTx/>
                        <a:buFontTx/>
                        <a:buNone/>
                      </a:pPr>
                      <a:r>
                        <a:rPr lang="en-US" sz="1000" kern="1200">
                          <a:solidFill>
                            <a:schemeClr val="dk1"/>
                          </a:solidFill>
                          <a:effectLst/>
                          <a:latin typeface="+mn-lt"/>
                          <a:ea typeface="+mn-ea"/>
                          <a:cs typeface="+mn-cs"/>
                        </a:rPr>
                        <a:t>Work management processes, streamlining, off system tools, data</a:t>
                      </a:r>
                      <a:endParaRPr lang="en-US" sz="100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1293888569"/>
                  </a:ext>
                </a:extLst>
              </a:tr>
              <a:tr h="393971">
                <a:tc>
                  <a:txBody>
                    <a:bodyPr/>
                    <a:lstStyle/>
                    <a:p>
                      <a:pPr marL="0" marR="0" lvl="0" indent="0" algn="l">
                        <a:lnSpc>
                          <a:spcPct val="100000"/>
                        </a:lnSpc>
                        <a:spcBef>
                          <a:spcPts val="0"/>
                        </a:spcBef>
                        <a:spcAft>
                          <a:spcPts val="0"/>
                        </a:spcAft>
                        <a:buNone/>
                      </a:pPr>
                      <a:r>
                        <a:rPr lang="en-GB" sz="1000" b="0" i="0" u="none" strike="noStrike" noProof="0">
                          <a:solidFill>
                            <a:srgbClr val="000000"/>
                          </a:solidFill>
                          <a:latin typeface="Calibri"/>
                        </a:rPr>
                        <a:t>Insight 5: There is no single view of a teams' task activity to be able to plan </a:t>
                      </a:r>
                      <a:endParaRPr lang="en-US" sz="1000" b="1">
                        <a:solidFill>
                          <a:schemeClr val="accent1">
                            <a:lumMod val="50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marL="0" marR="0" lvl="0" indent="0" algn="l">
                        <a:lnSpc>
                          <a:spcPct val="100000"/>
                        </a:lnSpc>
                        <a:spcBef>
                          <a:spcPts val="0"/>
                        </a:spcBef>
                        <a:spcAft>
                          <a:spcPts val="0"/>
                        </a:spcAft>
                        <a:buNone/>
                      </a:pPr>
                      <a:r>
                        <a:rPr lang="en-US" sz="1000" b="0" i="0" u="none" strike="noStrike" kern="1200" noProof="0">
                          <a:solidFill>
                            <a:schemeClr val="dk1"/>
                          </a:solidFill>
                          <a:effectLst/>
                        </a:rPr>
                        <a:t>Information, visibility, technical issues searchability, data, </a:t>
                      </a:r>
                      <a:r>
                        <a:rPr lang="en-US" sz="1000" b="0" i="0" u="none" strike="noStrike" kern="1200" noProof="0" err="1">
                          <a:solidFill>
                            <a:schemeClr val="dk1"/>
                          </a:solidFill>
                          <a:effectLst/>
                        </a:rPr>
                        <a:t>visualisation</a:t>
                      </a:r>
                      <a:r>
                        <a:rPr lang="en-US" sz="1000" b="0" i="0" u="none" strike="noStrike" kern="1200" noProof="0">
                          <a:solidFill>
                            <a:schemeClr val="dk1"/>
                          </a:solidFill>
                          <a:effectLst/>
                        </a:rPr>
                        <a:t>, visual design, </a:t>
                      </a:r>
                      <a:endParaRPr lang="en-US" sz="1000" kern="1200">
                        <a:solidFill>
                          <a:schemeClr val="dk1"/>
                        </a:solidFill>
                        <a:effectLst/>
                        <a:latin typeface="+mn-lt"/>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2897025515"/>
                  </a:ext>
                </a:extLst>
              </a:tr>
              <a:tr h="393971">
                <a:tc>
                  <a:txBody>
                    <a:bodyPr/>
                    <a:lstStyle/>
                    <a:p>
                      <a:pPr marL="0" marR="0" lvl="0" indent="0" algn="l">
                        <a:lnSpc>
                          <a:spcPct val="100000"/>
                        </a:lnSpc>
                        <a:spcBef>
                          <a:spcPts val="0"/>
                        </a:spcBef>
                        <a:spcAft>
                          <a:spcPts val="0"/>
                        </a:spcAft>
                        <a:buNone/>
                      </a:pPr>
                      <a:r>
                        <a:rPr lang="en-GB" sz="1000" b="0" i="0" u="none" strike="noStrike" noProof="0">
                          <a:solidFill>
                            <a:srgbClr val="000000"/>
                          </a:solidFill>
                          <a:latin typeface="Calibri"/>
                        </a:rPr>
                        <a:t>Insight 6: </a:t>
                      </a:r>
                      <a:r>
                        <a:rPr lang="en-US" sz="1000" b="0" i="0" u="none" strike="noStrike" noProof="0">
                          <a:solidFill>
                            <a:srgbClr val="000000"/>
                          </a:solidFill>
                          <a:latin typeface="Calibri"/>
                        </a:rPr>
                        <a:t>The complexity of a case is not clear </a:t>
                      </a:r>
                      <a:endParaRPr lang="en-US" sz="1000" b="1">
                        <a:solidFill>
                          <a:schemeClr val="accent1">
                            <a:lumMod val="50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marL="0" marR="0" lvl="0" indent="0" algn="l" rtl="0">
                        <a:lnSpc>
                          <a:spcPct val="100000"/>
                        </a:lnSpc>
                        <a:spcBef>
                          <a:spcPts val="0"/>
                        </a:spcBef>
                        <a:spcAft>
                          <a:spcPts val="0"/>
                        </a:spcAft>
                        <a:buClrTx/>
                        <a:buSzTx/>
                        <a:buFontTx/>
                        <a:buNone/>
                      </a:pPr>
                      <a:r>
                        <a:rPr lang="en-US" sz="1000" kern="1200">
                          <a:solidFill>
                            <a:schemeClr val="dk1"/>
                          </a:solidFill>
                          <a:effectLst/>
                          <a:latin typeface="+mn-lt"/>
                          <a:ea typeface="+mn-ea"/>
                          <a:cs typeface="+mn-cs"/>
                        </a:rPr>
                        <a:t>Information, </a:t>
                      </a:r>
                      <a:r>
                        <a:rPr lang="en-US" sz="1000" kern="1200" err="1">
                          <a:solidFill>
                            <a:schemeClr val="dk1"/>
                          </a:solidFill>
                          <a:effectLst/>
                          <a:latin typeface="+mn-lt"/>
                          <a:ea typeface="+mn-ea"/>
                          <a:cs typeface="+mn-cs"/>
                        </a:rPr>
                        <a:t>visualisation</a:t>
                      </a:r>
                      <a:r>
                        <a:rPr lang="en-US" sz="1000" kern="1200">
                          <a:solidFill>
                            <a:schemeClr val="dk1"/>
                          </a:solidFill>
                          <a:effectLst/>
                          <a:latin typeface="+mn-lt"/>
                          <a:ea typeface="+mn-ea"/>
                          <a:cs typeface="+mn-cs"/>
                        </a:rPr>
                        <a:t>, visual design, data, user experience, self-management, visibility</a:t>
                      </a:r>
                      <a:endParaRPr lang="en-US" sz="100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3418936710"/>
                  </a:ext>
                </a:extLst>
              </a:tr>
              <a:tr h="242443">
                <a:tc>
                  <a:txBody>
                    <a:bodyPr/>
                    <a:lstStyle/>
                    <a:p>
                      <a:pPr marL="0" lvl="0" indent="0" algn="l">
                        <a:lnSpc>
                          <a:spcPct val="100000"/>
                        </a:lnSpc>
                        <a:spcBef>
                          <a:spcPts val="0"/>
                        </a:spcBef>
                        <a:spcAft>
                          <a:spcPts val="0"/>
                        </a:spcAft>
                        <a:buNone/>
                      </a:pPr>
                      <a:r>
                        <a:rPr lang="en-GB" sz="1000" b="0" i="0" u="none" strike="noStrike" noProof="0">
                          <a:solidFill>
                            <a:srgbClr val="000000"/>
                          </a:solidFill>
                          <a:latin typeface="Calibri"/>
                        </a:rPr>
                        <a:t>Insight 7: </a:t>
                      </a:r>
                      <a:r>
                        <a:rPr lang="en-US" sz="1000" b="0" i="0" u="none" strike="noStrike" noProof="0">
                          <a:solidFill>
                            <a:schemeClr val="tx1"/>
                          </a:solidFill>
                          <a:latin typeface="Calibri"/>
                        </a:rPr>
                        <a:t>Switching between different tools causes frustration</a:t>
                      </a:r>
                      <a:endParaRPr lang="en-US" sz="100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marL="0" lvl="0" indent="0" algn="l">
                        <a:lnSpc>
                          <a:spcPct val="100000"/>
                        </a:lnSpc>
                        <a:spcBef>
                          <a:spcPts val="0"/>
                        </a:spcBef>
                        <a:spcAft>
                          <a:spcPts val="0"/>
                        </a:spcAft>
                        <a:buNone/>
                      </a:pPr>
                      <a:r>
                        <a:rPr lang="en-US" sz="1000" kern="1200">
                          <a:solidFill>
                            <a:schemeClr val="dk1"/>
                          </a:solidFill>
                          <a:effectLst/>
                          <a:latin typeface="+mn-lt"/>
                          <a:ea typeface="+mn-ea"/>
                          <a:cs typeface="+mn-cs"/>
                        </a:rPr>
                        <a:t>User experience, workflow, streamlining</a:t>
                      </a:r>
                      <a:endParaRPr lang="en-US" sz="100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3187313483"/>
                  </a:ext>
                </a:extLst>
              </a:tr>
              <a:tr h="393971">
                <a:tc>
                  <a:txBody>
                    <a:bodyPr/>
                    <a:lstStyle/>
                    <a:p>
                      <a:pPr marL="0" lvl="0" indent="0" algn="l">
                        <a:lnSpc>
                          <a:spcPct val="100000"/>
                        </a:lnSpc>
                        <a:spcBef>
                          <a:spcPts val="0"/>
                        </a:spcBef>
                        <a:spcAft>
                          <a:spcPts val="0"/>
                        </a:spcAft>
                        <a:buNone/>
                      </a:pPr>
                      <a:r>
                        <a:rPr lang="en-GB" sz="1000" b="0" i="0" u="none" strike="noStrike" noProof="0">
                          <a:solidFill>
                            <a:srgbClr val="000000"/>
                          </a:solidFill>
                          <a:latin typeface="Calibri"/>
                        </a:rPr>
                        <a:t>Insight 8: </a:t>
                      </a:r>
                      <a:r>
                        <a:rPr lang="en-GB" sz="1000" b="0" i="0" u="none" strike="noStrike" noProof="0">
                          <a:solidFill>
                            <a:srgbClr val="000000"/>
                          </a:solidFill>
                        </a:rPr>
                        <a:t>Users don't have adequate training, onboarding and CMS guidance</a:t>
                      </a:r>
                      <a:endParaRPr lang="en-GB" sz="1000">
                        <a:solidFill>
                          <a:srgbClr val="000000"/>
                        </a:solidFill>
                      </a:endParaRP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marL="0" lvl="0" indent="0" algn="l">
                        <a:lnSpc>
                          <a:spcPct val="100000"/>
                        </a:lnSpc>
                        <a:spcBef>
                          <a:spcPts val="0"/>
                        </a:spcBef>
                        <a:spcAft>
                          <a:spcPts val="0"/>
                        </a:spcAft>
                        <a:buNone/>
                      </a:pPr>
                      <a:r>
                        <a:rPr lang="en-US" sz="1000" kern="1200">
                          <a:solidFill>
                            <a:schemeClr val="dk1"/>
                          </a:solidFill>
                          <a:effectLst/>
                          <a:latin typeface="+mn-lt"/>
                          <a:ea typeface="+mn-ea"/>
                          <a:cs typeface="+mn-cs"/>
                        </a:rPr>
                        <a:t>Streamlining processes, guidance, support, self-management, user experience</a:t>
                      </a:r>
                      <a:endParaRPr lang="en-US" sz="100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1024103822"/>
                  </a:ext>
                </a:extLst>
              </a:tr>
              <a:tr h="353563">
                <a:tc>
                  <a:txBody>
                    <a:bodyPr/>
                    <a:lstStyle/>
                    <a:p>
                      <a:pPr marL="0" lvl="0" indent="0" algn="l">
                        <a:lnSpc>
                          <a:spcPct val="100000"/>
                        </a:lnSpc>
                        <a:spcBef>
                          <a:spcPts val="0"/>
                        </a:spcBef>
                        <a:spcAft>
                          <a:spcPts val="0"/>
                        </a:spcAft>
                        <a:buNone/>
                      </a:pPr>
                      <a:r>
                        <a:rPr lang="en-GB" sz="1000" b="0" i="0" u="none" strike="noStrike" noProof="0">
                          <a:solidFill>
                            <a:srgbClr val="000000"/>
                          </a:solidFill>
                          <a:latin typeface="Calibri"/>
                        </a:rPr>
                        <a:t>Insight 9: Document management is time consuming</a:t>
                      </a:r>
                      <a:endParaRPr lang="en-US" sz="1000">
                        <a:latin typeface="Calibri"/>
                      </a:endParaRP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marL="0" lvl="0" indent="0" algn="l">
                        <a:lnSpc>
                          <a:spcPct val="100000"/>
                        </a:lnSpc>
                        <a:spcBef>
                          <a:spcPts val="0"/>
                        </a:spcBef>
                        <a:spcAft>
                          <a:spcPts val="0"/>
                        </a:spcAft>
                        <a:buNone/>
                      </a:pPr>
                      <a:r>
                        <a:rPr lang="en-US" sz="1000" kern="1200">
                          <a:solidFill>
                            <a:schemeClr val="dk1"/>
                          </a:solidFill>
                          <a:effectLst/>
                          <a:latin typeface="+mn-lt"/>
                          <a:ea typeface="+mn-ea"/>
                          <a:cs typeface="+mn-cs"/>
                        </a:rPr>
                        <a:t>User experience, workflow, filtering, sorting, streamlining process</a:t>
                      </a:r>
                      <a:endParaRPr lang="en-US" sz="100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2088231584"/>
                  </a:ext>
                </a:extLst>
              </a:tr>
              <a:tr h="353563">
                <a:tc>
                  <a:txBody>
                    <a:bodyPr/>
                    <a:lstStyle/>
                    <a:p>
                      <a:pPr marL="0" lvl="0" indent="0" algn="l">
                        <a:lnSpc>
                          <a:spcPct val="100000"/>
                        </a:lnSpc>
                        <a:spcBef>
                          <a:spcPts val="0"/>
                        </a:spcBef>
                        <a:spcAft>
                          <a:spcPts val="0"/>
                        </a:spcAft>
                        <a:buNone/>
                      </a:pPr>
                      <a:r>
                        <a:rPr lang="en-GB" sz="1000" b="0" i="0" u="none" strike="noStrike" noProof="0">
                          <a:solidFill>
                            <a:srgbClr val="000000"/>
                          </a:solidFill>
                          <a:latin typeface="Calibri"/>
                        </a:rPr>
                        <a:t>Insight 10: Reporting is time consuming and subject to human error</a:t>
                      </a:r>
                      <a:endParaRPr lang="en-GB" sz="1000"/>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noFill/>
                  </a:tcPr>
                </a:tc>
                <a:tc>
                  <a:txBody>
                    <a:bodyPr/>
                    <a:lstStyle/>
                    <a:p>
                      <a:pPr marL="0" lvl="0" indent="0" algn="l">
                        <a:lnSpc>
                          <a:spcPct val="100000"/>
                        </a:lnSpc>
                        <a:spcBef>
                          <a:spcPts val="0"/>
                        </a:spcBef>
                        <a:spcAft>
                          <a:spcPts val="0"/>
                        </a:spcAft>
                        <a:buNone/>
                      </a:pPr>
                      <a:r>
                        <a:rPr lang="en-US" sz="1000" kern="1200">
                          <a:solidFill>
                            <a:schemeClr val="dk1"/>
                          </a:solidFill>
                          <a:effectLst/>
                          <a:latin typeface="+mn-lt"/>
                          <a:ea typeface="+mn-ea"/>
                          <a:cs typeface="+mn-cs"/>
                        </a:rPr>
                        <a:t>Data, information, </a:t>
                      </a:r>
                      <a:r>
                        <a:rPr lang="en-US" sz="1000" kern="1200" err="1">
                          <a:solidFill>
                            <a:schemeClr val="dk1"/>
                          </a:solidFill>
                          <a:effectLst/>
                          <a:latin typeface="+mn-lt"/>
                          <a:ea typeface="+mn-ea"/>
                          <a:cs typeface="+mn-cs"/>
                        </a:rPr>
                        <a:t>visualisation</a:t>
                      </a:r>
                      <a:r>
                        <a:rPr lang="en-US" sz="1000" kern="1200">
                          <a:solidFill>
                            <a:schemeClr val="dk1"/>
                          </a:solidFill>
                          <a:effectLst/>
                          <a:latin typeface="+mn-lt"/>
                          <a:ea typeface="+mn-ea"/>
                          <a:cs typeface="+mn-cs"/>
                        </a:rPr>
                        <a:t>, user experience, technical issues</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3180703590"/>
                  </a:ext>
                </a:extLst>
              </a:tr>
              <a:tr h="353563">
                <a:tc>
                  <a:txBody>
                    <a:bodyPr/>
                    <a:lstStyle/>
                    <a:p>
                      <a:pPr marL="0" lvl="0" indent="0" algn="l">
                        <a:lnSpc>
                          <a:spcPct val="100000"/>
                        </a:lnSpc>
                        <a:spcBef>
                          <a:spcPts val="0"/>
                        </a:spcBef>
                        <a:spcAft>
                          <a:spcPts val="0"/>
                        </a:spcAft>
                        <a:buNone/>
                      </a:pPr>
                      <a:r>
                        <a:rPr lang="en-GB" sz="1000" b="0" i="0" u="none" strike="noStrike" noProof="0">
                          <a:solidFill>
                            <a:srgbClr val="000000"/>
                          </a:solidFill>
                          <a:latin typeface="Calibri"/>
                        </a:rPr>
                        <a:t>Insight 11: </a:t>
                      </a:r>
                      <a:r>
                        <a:rPr lang="en-GB" sz="1000" b="0" i="0" u="none" strike="noStrike" noProof="0">
                          <a:solidFill>
                            <a:srgbClr val="000000"/>
                          </a:solidFill>
                        </a:rPr>
                        <a:t>Error handling delays case progression</a:t>
                      </a:r>
                      <a:endParaRPr lang="en-GB" sz="1000">
                        <a:solidFill>
                          <a:srgbClr val="000000"/>
                        </a:solidFill>
                      </a:endParaRP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marL="0" lvl="0" indent="0" algn="l">
                        <a:lnSpc>
                          <a:spcPct val="100000"/>
                        </a:lnSpc>
                        <a:spcBef>
                          <a:spcPts val="0"/>
                        </a:spcBef>
                        <a:spcAft>
                          <a:spcPts val="0"/>
                        </a:spcAft>
                        <a:buNone/>
                      </a:pPr>
                      <a:r>
                        <a:rPr lang="en-US" sz="1000" kern="1200">
                          <a:solidFill>
                            <a:schemeClr val="dk1"/>
                          </a:solidFill>
                          <a:effectLst/>
                          <a:latin typeface="+mn-lt"/>
                          <a:ea typeface="+mn-ea"/>
                          <a:cs typeface="+mn-cs"/>
                        </a:rPr>
                        <a:t>User experience, self-management, technical issues, user experience</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547320651"/>
                  </a:ext>
                </a:extLst>
              </a:tr>
              <a:tr h="393971">
                <a:tc>
                  <a:txBody>
                    <a:bodyPr/>
                    <a:lstStyle/>
                    <a:p>
                      <a:pPr lvl="0" algn="l">
                        <a:lnSpc>
                          <a:spcPct val="100000"/>
                        </a:lnSpc>
                        <a:spcBef>
                          <a:spcPts val="0"/>
                        </a:spcBef>
                        <a:spcAft>
                          <a:spcPts val="0"/>
                        </a:spcAft>
                        <a:buNone/>
                      </a:pPr>
                      <a:r>
                        <a:rPr lang="en-GB" sz="1000" b="0" i="0" u="none" strike="noStrike" noProof="0">
                          <a:solidFill>
                            <a:srgbClr val="000000"/>
                          </a:solidFill>
                          <a:latin typeface="Calibri"/>
                        </a:rPr>
                        <a:t>Insight 12: </a:t>
                      </a:r>
                      <a:r>
                        <a:rPr lang="en-GB" sz="1000" b="0" i="0" u="none" strike="noStrike" noProof="0">
                          <a:solidFill>
                            <a:srgbClr val="000000"/>
                          </a:solidFill>
                        </a:rPr>
                        <a:t>CMS performance issues negatively impacts Work Management </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noFill/>
                  </a:tcPr>
                </a:tc>
                <a:tc>
                  <a:txBody>
                    <a:bodyPr/>
                    <a:lstStyle/>
                    <a:p>
                      <a:pPr marL="0" lvl="0" indent="0" algn="l">
                        <a:lnSpc>
                          <a:spcPct val="100000"/>
                        </a:lnSpc>
                        <a:spcBef>
                          <a:spcPts val="0"/>
                        </a:spcBef>
                        <a:spcAft>
                          <a:spcPts val="0"/>
                        </a:spcAft>
                        <a:buNone/>
                      </a:pPr>
                      <a:r>
                        <a:rPr lang="en-US" sz="1000" kern="1200">
                          <a:solidFill>
                            <a:schemeClr val="dk1"/>
                          </a:solidFill>
                          <a:effectLst/>
                          <a:latin typeface="+mn-lt"/>
                          <a:ea typeface="+mn-ea"/>
                          <a:cs typeface="+mn-cs"/>
                        </a:rPr>
                        <a:t>Technical issues, user experience</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0">
                      <a:noFill/>
                    </a:lnTlToBr>
                    <a:lnBlToTr w="0">
                      <a:noFill/>
                    </a:lnBlToTr>
                    <a:solidFill>
                      <a:schemeClr val="bg1">
                        <a:lumMod val="95000"/>
                      </a:schemeClr>
                    </a:solidFill>
                  </a:tcPr>
                </a:tc>
                <a:extLst>
                  <a:ext uri="{0D108BD9-81ED-4DB2-BD59-A6C34878D82A}">
                    <a16:rowId xmlns:a16="http://schemas.microsoft.com/office/drawing/2014/main" val="3915990524"/>
                  </a:ext>
                </a:extLst>
              </a:tr>
              <a:tr h="353563">
                <a:tc>
                  <a:txBody>
                    <a:bodyPr/>
                    <a:lstStyle/>
                    <a:p>
                      <a:pPr marL="0" lvl="0" indent="0" algn="l">
                        <a:lnSpc>
                          <a:spcPct val="100000"/>
                        </a:lnSpc>
                        <a:spcBef>
                          <a:spcPts val="0"/>
                        </a:spcBef>
                        <a:spcAft>
                          <a:spcPts val="0"/>
                        </a:spcAft>
                        <a:buNone/>
                      </a:pPr>
                      <a:r>
                        <a:rPr lang="en-GB" sz="1000" b="0" i="0" u="none" strike="noStrike" noProof="0">
                          <a:solidFill>
                            <a:srgbClr val="000000"/>
                          </a:solidFill>
                          <a:latin typeface="Calibri"/>
                        </a:rPr>
                        <a:t>Insight 13: Offline calendars are used to help task allocation </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lnSpc>
                          <a:spcPct val="100000"/>
                        </a:lnSpc>
                        <a:spcBef>
                          <a:spcPts val="0"/>
                        </a:spcBef>
                        <a:spcAft>
                          <a:spcPts val="0"/>
                        </a:spcAft>
                        <a:buNone/>
                      </a:pPr>
                      <a:r>
                        <a:rPr lang="en-US" sz="1000" b="0" i="0" u="none" strike="noStrike" kern="1200" noProof="0">
                          <a:solidFill>
                            <a:schemeClr val="dk1"/>
                          </a:solidFill>
                          <a:effectLst/>
                          <a:latin typeface="Calibri"/>
                        </a:rPr>
                        <a:t>Work management processes, streamlining, off system tools, data</a:t>
                      </a:r>
                      <a:endParaRPr lang="en-US" sz="1000" b="0" i="0" u="none" strike="noStrike" kern="1200" noProof="0">
                        <a:solidFill>
                          <a:srgbClr val="000000"/>
                        </a:solidFill>
                        <a:effectLst/>
                        <a:latin typeface="Calibri"/>
                      </a:endParaRP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95000"/>
                      </a:schemeClr>
                    </a:solidFill>
                  </a:tcPr>
                </a:tc>
                <a:extLst>
                  <a:ext uri="{0D108BD9-81ED-4DB2-BD59-A6C34878D82A}">
                    <a16:rowId xmlns:a16="http://schemas.microsoft.com/office/drawing/2014/main" val="2291113325"/>
                  </a:ext>
                </a:extLst>
              </a:tr>
            </a:tbl>
          </a:graphicData>
        </a:graphic>
      </p:graphicFrame>
      <p:sp>
        <p:nvSpPr>
          <p:cNvPr id="4" name="TextBox 3">
            <a:extLst>
              <a:ext uri="{FF2B5EF4-FFF2-40B4-BE49-F238E27FC236}">
                <a16:creationId xmlns:a16="http://schemas.microsoft.com/office/drawing/2014/main" id="{BEFDE93B-1AD2-F0D5-8189-89BB7460D59F}"/>
              </a:ext>
            </a:extLst>
          </p:cNvPr>
          <p:cNvSpPr txBox="1"/>
          <p:nvPr/>
        </p:nvSpPr>
        <p:spPr>
          <a:xfrm>
            <a:off x="384073" y="963727"/>
            <a:ext cx="10618375"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The user interviews uncovered thirteen insights which were classified into master themes</a:t>
            </a:r>
          </a:p>
        </p:txBody>
      </p:sp>
      <p:graphicFrame>
        <p:nvGraphicFramePr>
          <p:cNvPr id="6" name="Table 4">
            <a:extLst>
              <a:ext uri="{FF2B5EF4-FFF2-40B4-BE49-F238E27FC236}">
                <a16:creationId xmlns:a16="http://schemas.microsoft.com/office/drawing/2014/main" id="{C02B564D-4818-5925-4751-994E7DD5E83C}"/>
              </a:ext>
            </a:extLst>
          </p:cNvPr>
          <p:cNvGraphicFramePr>
            <a:graphicFrameLocks noGrp="1"/>
          </p:cNvGraphicFramePr>
          <p:nvPr/>
        </p:nvGraphicFramePr>
        <p:xfrm>
          <a:off x="8597480" y="1244986"/>
          <a:ext cx="3354055" cy="3530278"/>
        </p:xfrm>
        <a:graphic>
          <a:graphicData uri="http://schemas.openxmlformats.org/drawingml/2006/table">
            <a:tbl>
              <a:tblPr firstRow="1">
                <a:tableStyleId>{5C22544A-7EE6-4342-B048-85BDC9FD1C3A}</a:tableStyleId>
              </a:tblPr>
              <a:tblGrid>
                <a:gridCol w="3354055">
                  <a:extLst>
                    <a:ext uri="{9D8B030D-6E8A-4147-A177-3AD203B41FA5}">
                      <a16:colId xmlns:a16="http://schemas.microsoft.com/office/drawing/2014/main" val="750645422"/>
                    </a:ext>
                  </a:extLst>
                </a:gridCol>
              </a:tblGrid>
              <a:tr h="329878">
                <a:tc>
                  <a:txBody>
                    <a:bodyPr/>
                    <a:lstStyle/>
                    <a:p>
                      <a:r>
                        <a:rPr lang="en-US" sz="1400">
                          <a:solidFill>
                            <a:schemeClr val="tx1"/>
                          </a:solidFill>
                        </a:rPr>
                        <a:t>Master themes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06015792"/>
                  </a:ext>
                </a:extLst>
              </a:tr>
              <a:tr h="370840">
                <a:tc>
                  <a:txBody>
                    <a:bodyPr/>
                    <a:lstStyle/>
                    <a:p>
                      <a:pPr marL="0" marR="0" lvl="0" indent="0" algn="l">
                        <a:lnSpc>
                          <a:spcPct val="100000"/>
                        </a:lnSpc>
                        <a:spcBef>
                          <a:spcPts val="0"/>
                        </a:spcBef>
                        <a:spcAft>
                          <a:spcPts val="0"/>
                        </a:spcAft>
                        <a:buNone/>
                      </a:pPr>
                      <a:endParaRPr lang="en-GB" sz="1200" b="0" i="0" u="none" strike="noStrike" noProof="0">
                        <a:solidFill>
                          <a:schemeClr val="tx1"/>
                        </a:solidFill>
                        <a:latin typeface="Calibri"/>
                      </a:endParaRPr>
                    </a:p>
                    <a:p>
                      <a:pPr marL="0" marR="0" lvl="0" indent="0" algn="l">
                        <a:lnSpc>
                          <a:spcPct val="100000"/>
                        </a:lnSpc>
                        <a:spcBef>
                          <a:spcPts val="0"/>
                        </a:spcBef>
                        <a:spcAft>
                          <a:spcPts val="0"/>
                        </a:spcAft>
                        <a:buNone/>
                      </a:pPr>
                      <a:r>
                        <a:rPr lang="en-GB" sz="1200" b="0" i="0" u="none" strike="noStrike" noProof="0">
                          <a:solidFill>
                            <a:schemeClr val="tx1"/>
                          </a:solidFill>
                          <a:latin typeface="Calibri"/>
                        </a:rPr>
                        <a:t>1. Data visualisation requirements</a:t>
                      </a:r>
                    </a:p>
                    <a:p>
                      <a:pPr marL="0" marR="0" lvl="0" indent="0" algn="l">
                        <a:lnSpc>
                          <a:spcPct val="100000"/>
                        </a:lnSpc>
                        <a:spcBef>
                          <a:spcPts val="0"/>
                        </a:spcBef>
                        <a:spcAft>
                          <a:spcPts val="0"/>
                        </a:spcAft>
                        <a:buNone/>
                      </a:pPr>
                      <a:endParaRPr lang="en-GB" sz="1200" b="0" i="0" u="none" strike="noStrike" noProof="0">
                        <a:solidFill>
                          <a:schemeClr val="tx1"/>
                        </a:solidFill>
                        <a:latin typeface="Calibri"/>
                      </a:endParaRPr>
                    </a:p>
                  </a:txBody>
                  <a:tcPr>
                    <a:lnL w="12700" cmpd="sng">
                      <a:solidFill>
                        <a:schemeClr val="tx1"/>
                      </a:solidFill>
                    </a:lnL>
                    <a:lnR w="12700" cmpd="sng">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972421"/>
                  </a:ext>
                </a:extLst>
              </a:tr>
              <a:tr h="370840">
                <a:tc>
                  <a:txBody>
                    <a:bodyPr/>
                    <a:lstStyle/>
                    <a:p>
                      <a:pPr marL="0" marR="0" indent="0" algn="l" rtl="0" eaLnBrk="1" fontAlgn="auto" latinLnBrk="0" hangingPunct="1">
                        <a:lnSpc>
                          <a:spcPct val="100000"/>
                        </a:lnSpc>
                        <a:spcBef>
                          <a:spcPts val="0"/>
                        </a:spcBef>
                        <a:spcAft>
                          <a:spcPts val="0"/>
                        </a:spcAft>
                        <a:buClrTx/>
                        <a:buSzTx/>
                        <a:buFontTx/>
                        <a:buNone/>
                      </a:pPr>
                      <a:endParaRPr lang="en-US" sz="1200" b="0">
                        <a:solidFill>
                          <a:schemeClr val="tx1"/>
                        </a:solidFill>
                      </a:endParaRPr>
                    </a:p>
                    <a:p>
                      <a:pPr marL="0" marR="0" lvl="0" indent="0" algn="l">
                        <a:lnSpc>
                          <a:spcPct val="100000"/>
                        </a:lnSpc>
                        <a:spcBef>
                          <a:spcPts val="0"/>
                        </a:spcBef>
                        <a:spcAft>
                          <a:spcPts val="0"/>
                        </a:spcAft>
                        <a:buClrTx/>
                        <a:buSzTx/>
                        <a:buFontTx/>
                        <a:buNone/>
                      </a:pPr>
                      <a:r>
                        <a:rPr lang="en-US" sz="1200" b="0">
                          <a:solidFill>
                            <a:schemeClr val="tx1"/>
                          </a:solidFill>
                        </a:rPr>
                        <a:t>2. Streamlining work management processes</a:t>
                      </a:r>
                    </a:p>
                    <a:p>
                      <a:pPr marL="0" marR="0" lvl="0" indent="0" algn="l">
                        <a:lnSpc>
                          <a:spcPct val="100000"/>
                        </a:lnSpc>
                        <a:spcBef>
                          <a:spcPts val="0"/>
                        </a:spcBef>
                        <a:spcAft>
                          <a:spcPts val="0"/>
                        </a:spcAft>
                        <a:buClrTx/>
                        <a:buSzTx/>
                        <a:buFontTx/>
                        <a:buNone/>
                      </a:pPr>
                      <a:endParaRPr lang="en-US" sz="1200" b="0">
                        <a:solidFill>
                          <a:schemeClr val="tx1"/>
                        </a:solidFill>
                      </a:endParaRPr>
                    </a:p>
                  </a:txBody>
                  <a:tcPr>
                    <a:lnL w="12700" cmpd="sng">
                      <a:solidFill>
                        <a:schemeClr val="tx1"/>
                      </a:solidFill>
                    </a:lnL>
                    <a:lnR w="12700" cmpd="sng">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8936710"/>
                  </a:ext>
                </a:extLst>
              </a:tr>
              <a:tr h="370840">
                <a:tc>
                  <a:txBody>
                    <a:bodyPr/>
                    <a:lstStyle/>
                    <a:p>
                      <a:pPr marL="0" marR="0" indent="0" algn="l" rtl="0" eaLnBrk="1" fontAlgn="auto" latinLnBrk="0" hangingPunct="1">
                        <a:lnSpc>
                          <a:spcPct val="100000"/>
                        </a:lnSpc>
                        <a:spcBef>
                          <a:spcPts val="0"/>
                        </a:spcBef>
                        <a:spcAft>
                          <a:spcPts val="0"/>
                        </a:spcAft>
                        <a:buClrTx/>
                        <a:buSzTx/>
                        <a:buFontTx/>
                        <a:buNone/>
                      </a:pPr>
                      <a:endParaRPr lang="en-US" sz="1200" b="0">
                        <a:solidFill>
                          <a:schemeClr val="tx1"/>
                        </a:solidFill>
                      </a:endParaRPr>
                    </a:p>
                    <a:p>
                      <a:pPr marL="0" marR="0" lvl="0" indent="0" algn="l">
                        <a:lnSpc>
                          <a:spcPct val="100000"/>
                        </a:lnSpc>
                        <a:spcBef>
                          <a:spcPts val="0"/>
                        </a:spcBef>
                        <a:spcAft>
                          <a:spcPts val="0"/>
                        </a:spcAft>
                        <a:buClrTx/>
                        <a:buSzTx/>
                        <a:buFontTx/>
                        <a:buNone/>
                      </a:pPr>
                      <a:r>
                        <a:rPr lang="en-US" sz="1200" b="0">
                          <a:solidFill>
                            <a:schemeClr val="tx1"/>
                          </a:solidFill>
                        </a:rPr>
                        <a:t>3. Self-management tools</a:t>
                      </a:r>
                    </a:p>
                    <a:p>
                      <a:pPr marL="0" marR="0" lvl="0" indent="0" algn="l">
                        <a:lnSpc>
                          <a:spcPct val="100000"/>
                        </a:lnSpc>
                        <a:spcBef>
                          <a:spcPts val="0"/>
                        </a:spcBef>
                        <a:spcAft>
                          <a:spcPts val="0"/>
                        </a:spcAft>
                        <a:buClrTx/>
                        <a:buSzTx/>
                        <a:buFontTx/>
                        <a:buNone/>
                      </a:pPr>
                      <a:endParaRPr lang="en-US" sz="1200" b="0">
                        <a:solidFill>
                          <a:schemeClr val="tx1"/>
                        </a:solidFill>
                      </a:endParaRPr>
                    </a:p>
                  </a:txBody>
                  <a:tcPr>
                    <a:lnL w="12700" cmpd="sng">
                      <a:solidFill>
                        <a:schemeClr val="tx1"/>
                      </a:solidFill>
                    </a:lnL>
                    <a:lnR w="12700" cmpd="sng">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6821294"/>
                  </a:ext>
                </a:extLst>
              </a:tr>
              <a:tr h="370840">
                <a:tc>
                  <a:txBody>
                    <a:bodyPr/>
                    <a:lstStyle/>
                    <a:p>
                      <a:pPr marL="0" marR="0" indent="0" algn="l" rtl="0" eaLnBrk="1" fontAlgn="auto" latinLnBrk="0" hangingPunct="1">
                        <a:lnSpc>
                          <a:spcPct val="100000"/>
                        </a:lnSpc>
                        <a:spcBef>
                          <a:spcPts val="0"/>
                        </a:spcBef>
                        <a:spcAft>
                          <a:spcPts val="0"/>
                        </a:spcAft>
                        <a:buClrTx/>
                        <a:buSzTx/>
                        <a:buFontTx/>
                        <a:buNone/>
                      </a:pPr>
                      <a:endParaRPr lang="en-US" sz="1200" b="0">
                        <a:solidFill>
                          <a:schemeClr val="tx1"/>
                        </a:solidFill>
                      </a:endParaRPr>
                    </a:p>
                    <a:p>
                      <a:pPr marL="0" marR="0" lvl="0" indent="0" algn="l">
                        <a:lnSpc>
                          <a:spcPct val="100000"/>
                        </a:lnSpc>
                        <a:spcBef>
                          <a:spcPts val="0"/>
                        </a:spcBef>
                        <a:spcAft>
                          <a:spcPts val="0"/>
                        </a:spcAft>
                        <a:buClrTx/>
                        <a:buSzTx/>
                        <a:buFontTx/>
                        <a:buNone/>
                      </a:pPr>
                      <a:r>
                        <a:rPr lang="en-US" sz="1200" b="0">
                          <a:solidFill>
                            <a:schemeClr val="tx1"/>
                          </a:solidFill>
                        </a:rPr>
                        <a:t>4. User experience challenges</a:t>
                      </a:r>
                    </a:p>
                    <a:p>
                      <a:pPr marL="0" marR="0" lvl="0" indent="0" algn="l">
                        <a:lnSpc>
                          <a:spcPct val="100000"/>
                        </a:lnSpc>
                        <a:spcBef>
                          <a:spcPts val="0"/>
                        </a:spcBef>
                        <a:spcAft>
                          <a:spcPts val="0"/>
                        </a:spcAft>
                        <a:buClrTx/>
                        <a:buSzTx/>
                        <a:buFontTx/>
                        <a:buNone/>
                      </a:pPr>
                      <a:endParaRPr lang="en-US" sz="1200" b="0">
                        <a:solidFill>
                          <a:schemeClr val="tx1"/>
                        </a:solidFill>
                      </a:endParaRPr>
                    </a:p>
                  </a:txBody>
                  <a:tcPr>
                    <a:lnL w="12700" cmpd="sng">
                      <a:solidFill>
                        <a:schemeClr val="tx1"/>
                      </a:solidFill>
                    </a:lnL>
                    <a:lnR w="12700" cmpd="sng">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313483"/>
                  </a:ext>
                </a:extLst>
              </a:tr>
              <a:tr h="370840">
                <a:tc>
                  <a:txBody>
                    <a:bodyPr/>
                    <a:lstStyle/>
                    <a:p>
                      <a:pPr marL="0" marR="0" indent="0" algn="l" rtl="0" eaLnBrk="1" fontAlgn="auto" latinLnBrk="0" hangingPunct="1">
                        <a:lnSpc>
                          <a:spcPct val="100000"/>
                        </a:lnSpc>
                        <a:spcBef>
                          <a:spcPts val="0"/>
                        </a:spcBef>
                        <a:spcAft>
                          <a:spcPts val="0"/>
                        </a:spcAft>
                        <a:buClrTx/>
                        <a:buSzTx/>
                        <a:buFontTx/>
                        <a:buNone/>
                      </a:pPr>
                      <a:endParaRPr lang="en-US" sz="1200" b="0">
                        <a:solidFill>
                          <a:schemeClr val="tx1"/>
                        </a:solidFill>
                      </a:endParaRPr>
                    </a:p>
                    <a:p>
                      <a:pPr marL="0" marR="0" lvl="0" indent="0" algn="l">
                        <a:lnSpc>
                          <a:spcPct val="100000"/>
                        </a:lnSpc>
                        <a:spcBef>
                          <a:spcPts val="0"/>
                        </a:spcBef>
                        <a:spcAft>
                          <a:spcPts val="0"/>
                        </a:spcAft>
                        <a:buClrTx/>
                        <a:buSzTx/>
                        <a:buFontTx/>
                        <a:buNone/>
                      </a:pPr>
                      <a:r>
                        <a:rPr lang="en-US" sz="1200" b="0">
                          <a:solidFill>
                            <a:schemeClr val="tx1"/>
                          </a:solidFill>
                        </a:rPr>
                        <a:t>5. Technical issues</a:t>
                      </a:r>
                    </a:p>
                    <a:p>
                      <a:pPr marL="0" marR="0" lvl="0" indent="0" algn="l">
                        <a:lnSpc>
                          <a:spcPct val="100000"/>
                        </a:lnSpc>
                        <a:spcBef>
                          <a:spcPts val="0"/>
                        </a:spcBef>
                        <a:spcAft>
                          <a:spcPts val="0"/>
                        </a:spcAft>
                        <a:buClrTx/>
                        <a:buSzTx/>
                        <a:buFontTx/>
                        <a:buNone/>
                      </a:pPr>
                      <a:endParaRPr lang="en-US" sz="1200" b="0">
                        <a:solidFill>
                          <a:schemeClr val="tx1"/>
                        </a:solidFill>
                      </a:endParaRPr>
                    </a:p>
                  </a:txBody>
                  <a:tcPr>
                    <a:lnL w="12700" cmpd="sng">
                      <a:solidFill>
                        <a:schemeClr val="tx1"/>
                      </a:solidFill>
                    </a:lnL>
                    <a:lnR w="12700" cmpd="sng">
                      <a:solidFill>
                        <a:schemeClr val="tx1"/>
                      </a:solidFill>
                    </a:lnR>
                    <a:lnT w="12700" cap="flat" cmpd="sng" algn="ctr">
                      <a:solidFill>
                        <a:schemeClr val="tx1"/>
                      </a:solidFill>
                      <a:prstDash val="solid"/>
                      <a:round/>
                      <a:headEnd type="none" w="med" len="med"/>
                      <a:tailEnd type="none" w="med" len="med"/>
                    </a:lnT>
                    <a:lnB w="12700" cmpd="sng">
                      <a:solidFill>
                        <a:schemeClr val="tx1"/>
                      </a:solidFill>
                    </a:lnB>
                    <a:lnTlToBr w="12700" cmpd="sng">
                      <a:noFill/>
                      <a:prstDash val="solid"/>
                    </a:lnTlToBr>
                    <a:lnBlToTr w="12700" cmpd="sng">
                      <a:noFill/>
                      <a:prstDash val="solid"/>
                    </a:lnBlToTr>
                    <a:noFill/>
                  </a:tcPr>
                </a:tc>
                <a:extLst>
                  <a:ext uri="{0D108BD9-81ED-4DB2-BD59-A6C34878D82A}">
                    <a16:rowId xmlns:a16="http://schemas.microsoft.com/office/drawing/2014/main" val="285729846"/>
                  </a:ext>
                </a:extLst>
              </a:tr>
            </a:tbl>
          </a:graphicData>
        </a:graphic>
      </p:graphicFrame>
      <p:cxnSp>
        <p:nvCxnSpPr>
          <p:cNvPr id="7" name="Straight Arrow Connector 6">
            <a:extLst>
              <a:ext uri="{FF2B5EF4-FFF2-40B4-BE49-F238E27FC236}">
                <a16:creationId xmlns:a16="http://schemas.microsoft.com/office/drawing/2014/main" id="{E817E15A-4A3A-A608-70F1-DEC70B6E517A}"/>
              </a:ext>
            </a:extLst>
          </p:cNvPr>
          <p:cNvCxnSpPr/>
          <p:nvPr/>
        </p:nvCxnSpPr>
        <p:spPr>
          <a:xfrm flipV="1">
            <a:off x="8237974" y="1454906"/>
            <a:ext cx="267789" cy="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844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F07A7-946B-20E2-0936-395A14FC182D}"/>
              </a:ext>
            </a:extLst>
          </p:cNvPr>
          <p:cNvSpPr txBox="1"/>
          <p:nvPr/>
        </p:nvSpPr>
        <p:spPr>
          <a:xfrm>
            <a:off x="330506" y="670475"/>
            <a:ext cx="10444899"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Workshop 2,</a:t>
            </a:r>
            <a:r>
              <a:rPr kumimoji="0" lang="en-GB" sz="2000" b="1" i="0" u="none" strike="noStrike" kern="1200" cap="none" spc="0" normalizeH="0" baseline="0" noProof="0">
                <a:ln>
                  <a:noFill/>
                </a:ln>
                <a:solidFill>
                  <a:prstClr val="black"/>
                </a:solidFill>
                <a:effectLst/>
                <a:uLnTx/>
                <a:uFillTx/>
                <a:latin typeface="Calibri" panose="020F0502020204030204"/>
                <a:ea typeface="+mn-ea"/>
                <a:cs typeface="+mn-cs"/>
              </a:rPr>
              <a:t> Activity 3: Paralegal officers and assistants interface mock-up</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 name="TextBox 2">
            <a:extLst>
              <a:ext uri="{FF2B5EF4-FFF2-40B4-BE49-F238E27FC236}">
                <a16:creationId xmlns:a16="http://schemas.microsoft.com/office/drawing/2014/main" id="{9A50F76C-750B-B4E9-CF12-9146897AB769}"/>
              </a:ext>
            </a:extLst>
          </p:cNvPr>
          <p:cNvSpPr txBox="1"/>
          <p:nvPr/>
        </p:nvSpPr>
        <p:spPr>
          <a:xfrm>
            <a:off x="190257" y="957810"/>
            <a:ext cx="4817172" cy="797311"/>
          </a:xfrm>
          <a:prstGeom prst="rect">
            <a:avLst/>
          </a:prstGeom>
          <a:noFill/>
        </p:spPr>
        <p:txBody>
          <a:bodyPr wrap="square" lIns="216000" tIns="144000" rIns="144000" bIns="36000" rtlCol="0" anchor="t">
            <a:spAutoFit/>
          </a:bodyPr>
          <a:lstStyle>
            <a:defPPr>
              <a:defRPr lang="en-US"/>
            </a:defPPr>
            <a:lvl1pPr>
              <a:spcBef>
                <a:spcPts val="600"/>
              </a:spcBef>
              <a:defRPr sz="1200" b="1">
                <a:solidFill>
                  <a:schemeClr val="tx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alibri Light"/>
                <a:ea typeface="+mn-ea"/>
                <a:cs typeface="Calibri Light"/>
              </a:rPr>
              <a:t>Low-fidelity interface mock-up </a:t>
            </a:r>
            <a:endParaRPr kumimoji="0" lang="en-GB" sz="1100" b="0" i="0" u="none" strike="noStrike" kern="1200" cap="none" spc="0" normalizeH="0" baseline="0" noProof="0">
              <a:ln>
                <a:noFill/>
              </a:ln>
              <a:solidFill>
                <a:srgbClr val="44546A">
                  <a:lumMod val="75000"/>
                </a:srgbClr>
              </a:solidFill>
              <a:effectLst/>
              <a:uLnTx/>
              <a:uFillTx/>
              <a:latin typeface="Calibri Light" panose="020F0302020204030204" pitchFamily="34" charset="0"/>
              <a:ea typeface="+mn-ea"/>
              <a:cs typeface="Calibri Light" panose="020F030202020403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br>
              <a:rPr kumimoji="0" lang="en-GB" sz="1200" b="1" i="0" u="none" strike="noStrike" kern="1200" cap="none" spc="0" normalizeH="0" baseline="0" noProof="0">
                <a:ln>
                  <a:noFill/>
                </a:ln>
                <a:solidFill>
                  <a:srgbClr val="44546A">
                    <a:lumMod val="75000"/>
                  </a:srgbClr>
                </a:solidFill>
                <a:effectLst/>
                <a:uLnTx/>
                <a:uFillTx/>
                <a:latin typeface="Calibri" panose="020F0502020204030204"/>
                <a:ea typeface="+mn-ea"/>
                <a:cs typeface="+mn-cs"/>
              </a:rPr>
            </a:b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DDB4CE0C-5364-871B-590E-76D15D320935}"/>
              </a:ext>
            </a:extLst>
          </p:cNvPr>
          <p:cNvPicPr>
            <a:picLocks noChangeAspect="1"/>
          </p:cNvPicPr>
          <p:nvPr/>
        </p:nvPicPr>
        <p:blipFill rotWithShape="1">
          <a:blip r:embed="rId2">
            <a:extLst>
              <a:ext uri="{28A0092B-C50C-407E-A947-70E740481C1C}">
                <a14:useLocalDpi xmlns:a14="http://schemas.microsoft.com/office/drawing/2010/main" val="0"/>
              </a:ext>
            </a:extLst>
          </a:blip>
          <a:srcRect t="4469"/>
          <a:stretch/>
        </p:blipFill>
        <p:spPr>
          <a:xfrm>
            <a:off x="1836" y="1261215"/>
            <a:ext cx="9207218" cy="5108568"/>
          </a:xfrm>
          <a:prstGeom prst="rect">
            <a:avLst/>
          </a:prstGeom>
        </p:spPr>
      </p:pic>
      <p:graphicFrame>
        <p:nvGraphicFramePr>
          <p:cNvPr id="11" name="Table 12">
            <a:extLst>
              <a:ext uri="{FF2B5EF4-FFF2-40B4-BE49-F238E27FC236}">
                <a16:creationId xmlns:a16="http://schemas.microsoft.com/office/drawing/2014/main" id="{8CD46EA2-AF75-5FAA-F57E-F58E3CAECAFE}"/>
              </a:ext>
            </a:extLst>
          </p:cNvPr>
          <p:cNvGraphicFramePr>
            <a:graphicFrameLocks noGrp="1"/>
          </p:cNvGraphicFramePr>
          <p:nvPr/>
        </p:nvGraphicFramePr>
        <p:xfrm>
          <a:off x="8987517" y="2850696"/>
          <a:ext cx="3082308" cy="3521355"/>
        </p:xfrm>
        <a:graphic>
          <a:graphicData uri="http://schemas.openxmlformats.org/drawingml/2006/table">
            <a:tbl>
              <a:tblPr firstRow="1" bandRow="1">
                <a:tableStyleId>{7DF18680-E054-41AD-8BC1-D1AEF772440D}</a:tableStyleId>
              </a:tblPr>
              <a:tblGrid>
                <a:gridCol w="1238767">
                  <a:extLst>
                    <a:ext uri="{9D8B030D-6E8A-4147-A177-3AD203B41FA5}">
                      <a16:colId xmlns:a16="http://schemas.microsoft.com/office/drawing/2014/main" val="276203537"/>
                    </a:ext>
                  </a:extLst>
                </a:gridCol>
                <a:gridCol w="1843541">
                  <a:extLst>
                    <a:ext uri="{9D8B030D-6E8A-4147-A177-3AD203B41FA5}">
                      <a16:colId xmlns:a16="http://schemas.microsoft.com/office/drawing/2014/main" val="2351950834"/>
                    </a:ext>
                  </a:extLst>
                </a:gridCol>
              </a:tblGrid>
              <a:tr h="368791">
                <a:tc gridSpan="2">
                  <a:txBody>
                    <a:bodyPr/>
                    <a:lstStyle/>
                    <a:p>
                      <a:r>
                        <a:rPr lang="en-US" sz="1200" b="0" i="0">
                          <a:solidFill>
                            <a:schemeClr val="bg1"/>
                          </a:solidFill>
                          <a:latin typeface="Calibri Light" panose="020F0302020204030204" pitchFamily="34" charset="0"/>
                          <a:cs typeface="Calibri Light" panose="020F0302020204030204" pitchFamily="34" charset="0"/>
                        </a:rPr>
                        <a:t>Paralegal  requirements</a:t>
                      </a:r>
                    </a:p>
                  </a:txBody>
                  <a:tcPr>
                    <a:solidFill>
                      <a:srgbClr val="A1B2D4"/>
                    </a:solidFill>
                  </a:tcPr>
                </a:tc>
                <a:tc hMerge="1">
                  <a:txBody>
                    <a:bodyPr/>
                    <a:lstStyle/>
                    <a:p>
                      <a:endParaRPr lang="en-US"/>
                    </a:p>
                  </a:txBody>
                  <a:tcPr>
                    <a:solidFill>
                      <a:srgbClr val="A1B2D4"/>
                    </a:solidFill>
                  </a:tcPr>
                </a:tc>
                <a:extLst>
                  <a:ext uri="{0D108BD9-81ED-4DB2-BD59-A6C34878D82A}">
                    <a16:rowId xmlns:a16="http://schemas.microsoft.com/office/drawing/2014/main" val="1195596251"/>
                  </a:ext>
                </a:extLst>
              </a:tr>
              <a:tr h="897928">
                <a:tc>
                  <a:txBody>
                    <a:bodyPr/>
                    <a:lstStyle/>
                    <a:p>
                      <a:pPr marL="300355" indent="-228600" algn="l" fontAlgn="b">
                        <a:buFont typeface="Arial" panose="020B0604020202020204" pitchFamily="34" charset="0"/>
                        <a:buChar char="•"/>
                      </a:pPr>
                      <a:r>
                        <a:rPr lang="en-GB" sz="1000" b="0" i="0" u="none" strike="noStrike">
                          <a:solidFill>
                            <a:srgbClr val="000000"/>
                          </a:solidFill>
                          <a:effectLst/>
                          <a:latin typeface="Calibri Light"/>
                          <a:cs typeface="Calibri Light"/>
                        </a:rPr>
                        <a:t>Filters</a:t>
                      </a:r>
                      <a:endParaRPr lang="en-GB" sz="1000" b="0" i="0" u="none" strike="noStrike">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solidFill>
                      <a:schemeClr val="bg1">
                        <a:lumMod val="95000"/>
                      </a:schemeClr>
                    </a:solidFill>
                  </a:tcPr>
                </a:tc>
                <a:tc>
                  <a:txBody>
                    <a:bodyPr/>
                    <a:lstStyle/>
                    <a:p>
                      <a:pPr marL="300355" lvl="0" indent="-228600" algn="l">
                        <a:buFont typeface="Arial"/>
                        <a:buChar char="•"/>
                      </a:pPr>
                      <a:r>
                        <a:rPr lang="en-GB" sz="1000" b="0" i="0" u="none" strike="noStrike">
                          <a:solidFill>
                            <a:srgbClr val="000000"/>
                          </a:solidFill>
                          <a:effectLst/>
                          <a:latin typeface="Calibri Light"/>
                          <a:cs typeface="Calibri Light"/>
                        </a:rPr>
                        <a:t>Week, Month</a:t>
                      </a:r>
                    </a:p>
                    <a:p>
                      <a:pPr marL="300355" lvl="0" indent="-228600" algn="l">
                        <a:buFont typeface="Arial"/>
                        <a:buChar char="•"/>
                      </a:pPr>
                      <a:r>
                        <a:rPr lang="en-GB" sz="1000" b="0" i="0" u="none" strike="noStrike">
                          <a:solidFill>
                            <a:srgbClr val="000000"/>
                          </a:solidFill>
                          <a:effectLst/>
                          <a:latin typeface="Calibri Light"/>
                          <a:cs typeface="Calibri Light"/>
                        </a:rPr>
                        <a:t>Compensation cases</a:t>
                      </a:r>
                    </a:p>
                    <a:p>
                      <a:pPr marL="300355" lvl="0" indent="-228600" algn="l">
                        <a:buFont typeface="Arial"/>
                        <a:buChar char="•"/>
                      </a:pPr>
                      <a:r>
                        <a:rPr lang="en-GB" sz="1000" b="0" i="0" u="none" strike="noStrike">
                          <a:solidFill>
                            <a:srgbClr val="000000"/>
                          </a:solidFill>
                          <a:effectLst/>
                          <a:latin typeface="Calibri Light"/>
                          <a:cs typeface="Calibri Light"/>
                        </a:rPr>
                        <a:t>Major Interest, high profile</a:t>
                      </a:r>
                    </a:p>
                    <a:p>
                      <a:pPr marL="300355" lvl="0" indent="-228600" algn="l">
                        <a:buFont typeface="Arial"/>
                        <a:buChar char="•"/>
                      </a:pPr>
                      <a:r>
                        <a:rPr lang="en-GB" sz="1000" b="0" i="0" u="none" strike="noStrike">
                          <a:solidFill>
                            <a:srgbClr val="000000"/>
                          </a:solidFill>
                          <a:effectLst/>
                          <a:latin typeface="Calibri Light"/>
                          <a:cs typeface="Calibri Light"/>
                        </a:rPr>
                        <a:t>Hearing dates</a:t>
                      </a:r>
                    </a:p>
                    <a:p>
                      <a:pPr marL="300355" lvl="0" indent="-228600" algn="l">
                        <a:buFont typeface="Arial"/>
                        <a:buChar char="•"/>
                      </a:pPr>
                      <a:r>
                        <a:rPr lang="en-GB" sz="1000" b="0" i="0" u="none" strike="noStrike">
                          <a:solidFill>
                            <a:srgbClr val="000000"/>
                          </a:solidFill>
                          <a:effectLst/>
                          <a:latin typeface="Calibri Light"/>
                          <a:cs typeface="Calibri Light"/>
                        </a:rPr>
                        <a:t>Directions – Prosecutor name</a:t>
                      </a:r>
                    </a:p>
                  </a:txBody>
                  <a:tcPr marL="9524" marR="9524" marT="9524" marB="0" anchor="ctr">
                    <a:solidFill>
                      <a:schemeClr val="bg1">
                        <a:lumMod val="95000"/>
                      </a:schemeClr>
                    </a:solidFill>
                  </a:tcPr>
                </a:tc>
                <a:extLst>
                  <a:ext uri="{0D108BD9-81ED-4DB2-BD59-A6C34878D82A}">
                    <a16:rowId xmlns:a16="http://schemas.microsoft.com/office/drawing/2014/main" val="1099014397"/>
                  </a:ext>
                </a:extLst>
              </a:tr>
              <a:tr h="545171">
                <a:tc>
                  <a:txBody>
                    <a:bodyPr/>
                    <a:lstStyle/>
                    <a:p>
                      <a:pPr marL="300355" indent="-228600" algn="l" fontAlgn="b">
                        <a:buFont typeface="Arial" panose="020B0604020202020204" pitchFamily="34" charset="0"/>
                        <a:buChar char="•"/>
                      </a:pPr>
                      <a:r>
                        <a:rPr lang="en-GB" sz="1000" b="0" i="0" u="none" strike="noStrike">
                          <a:solidFill>
                            <a:srgbClr val="000000"/>
                          </a:solidFill>
                          <a:effectLst/>
                          <a:latin typeface="Calibri Light"/>
                          <a:cs typeface="Calibri Light"/>
                        </a:rPr>
                        <a:t>Visibility</a:t>
                      </a:r>
                      <a:endParaRPr lang="en-GB" sz="1000" b="0" i="0" u="none" strike="noStrike">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solidFill>
                      <a:schemeClr val="bg1">
                        <a:lumMod val="95000"/>
                      </a:schemeClr>
                    </a:solidFill>
                  </a:tcPr>
                </a:tc>
                <a:tc>
                  <a:txBody>
                    <a:bodyPr/>
                    <a:lstStyle/>
                    <a:p>
                      <a:pPr marL="300355" lvl="0" indent="-228600" algn="l">
                        <a:buFont typeface="Arial"/>
                        <a:buChar char="•"/>
                      </a:pPr>
                      <a:r>
                        <a:rPr lang="en-GB" sz="1000" b="0" i="0" u="none" strike="noStrike">
                          <a:solidFill>
                            <a:srgbClr val="000000"/>
                          </a:solidFill>
                          <a:effectLst/>
                          <a:latin typeface="Calibri Light"/>
                          <a:cs typeface="Calibri Light"/>
                        </a:rPr>
                        <a:t>Caseworker/lawyer initials</a:t>
                      </a:r>
                    </a:p>
                    <a:p>
                      <a:pPr marL="300355" lvl="0" indent="-228600" algn="l">
                        <a:buFont typeface="Arial"/>
                        <a:buChar char="•"/>
                      </a:pPr>
                      <a:r>
                        <a:rPr lang="en-GB" sz="1000" b="0" i="0" u="none" strike="noStrike">
                          <a:solidFill>
                            <a:srgbClr val="000000"/>
                          </a:solidFill>
                          <a:effectLst/>
                          <a:latin typeface="Calibri Light"/>
                          <a:cs typeface="Calibri Light"/>
                        </a:rPr>
                        <a:t>Comments from Manager</a:t>
                      </a:r>
                    </a:p>
                    <a:p>
                      <a:pPr marL="300355" lvl="0" indent="-228600" algn="l">
                        <a:buFont typeface="Arial"/>
                        <a:buChar char="•"/>
                      </a:pPr>
                      <a:r>
                        <a:rPr lang="en-GB" sz="1000" b="0" i="0" u="none" strike="noStrike">
                          <a:solidFill>
                            <a:srgbClr val="000000"/>
                          </a:solidFill>
                          <a:effectLst/>
                          <a:latin typeface="Calibri Light"/>
                          <a:cs typeface="Calibri Light"/>
                        </a:rPr>
                        <a:t>Orders &amp; Directions</a:t>
                      </a:r>
                    </a:p>
                  </a:txBody>
                  <a:tcPr marL="9524" marR="9524" marT="9524" marB="0" anchor="ctr">
                    <a:solidFill>
                      <a:schemeClr val="bg1">
                        <a:lumMod val="95000"/>
                      </a:schemeClr>
                    </a:solidFill>
                  </a:tcPr>
                </a:tc>
                <a:extLst>
                  <a:ext uri="{0D108BD9-81ED-4DB2-BD59-A6C34878D82A}">
                    <a16:rowId xmlns:a16="http://schemas.microsoft.com/office/drawing/2014/main" val="854518737"/>
                  </a:ext>
                </a:extLst>
              </a:tr>
              <a:tr h="368791">
                <a:tc>
                  <a:txBody>
                    <a:bodyPr/>
                    <a:lstStyle/>
                    <a:p>
                      <a:pPr marL="300355" indent="-228600" algn="l" fontAlgn="b">
                        <a:buFont typeface="Arial" panose="020B0604020202020204" pitchFamily="34" charset="0"/>
                        <a:buChar char="•"/>
                      </a:pPr>
                      <a:r>
                        <a:rPr lang="en-GB" sz="1000" b="0" i="0" u="none" strike="noStrike">
                          <a:solidFill>
                            <a:srgbClr val="000000"/>
                          </a:solidFill>
                          <a:effectLst/>
                          <a:latin typeface="Calibri Light"/>
                          <a:cs typeface="Calibri Light"/>
                        </a:rPr>
                        <a:t>Icons, markers</a:t>
                      </a:r>
                      <a:endParaRPr lang="en-GB" sz="1000" b="0" i="0" u="none" strike="noStrike">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solidFill>
                      <a:schemeClr val="bg1">
                        <a:lumMod val="95000"/>
                      </a:schemeClr>
                    </a:solidFill>
                  </a:tcPr>
                </a:tc>
                <a:tc>
                  <a:txBody>
                    <a:bodyPr/>
                    <a:lstStyle/>
                    <a:p>
                      <a:pPr marL="300355" lvl="0" indent="-228600" algn="l">
                        <a:buFont typeface="Arial"/>
                        <a:buChar char="•"/>
                      </a:pPr>
                      <a:r>
                        <a:rPr lang="en-GB" sz="1000" b="0" i="0" u="none" strike="noStrike">
                          <a:solidFill>
                            <a:srgbClr val="000000"/>
                          </a:solidFill>
                          <a:effectLst/>
                          <a:latin typeface="Calibri Light"/>
                          <a:cs typeface="Calibri Light"/>
                        </a:rPr>
                        <a:t>Show who is on annual leave</a:t>
                      </a:r>
                    </a:p>
                    <a:p>
                      <a:pPr marL="300355" lvl="0" indent="-228600" algn="l">
                        <a:buFont typeface="Arial"/>
                        <a:buChar char="•"/>
                      </a:pPr>
                      <a:r>
                        <a:rPr lang="en-GB" sz="1000" b="0" i="0" u="none" strike="noStrike">
                          <a:solidFill>
                            <a:srgbClr val="000000"/>
                          </a:solidFill>
                          <a:effectLst/>
                          <a:latin typeface="Calibri Light"/>
                          <a:cs typeface="Calibri Light"/>
                        </a:rPr>
                        <a:t>Directions due date</a:t>
                      </a:r>
                    </a:p>
                  </a:txBody>
                  <a:tcPr marL="9524" marR="9524" marT="9524" marB="0" anchor="ctr">
                    <a:solidFill>
                      <a:schemeClr val="bg1">
                        <a:lumMod val="95000"/>
                      </a:schemeClr>
                    </a:solidFill>
                  </a:tcPr>
                </a:tc>
                <a:extLst>
                  <a:ext uri="{0D108BD9-81ED-4DB2-BD59-A6C34878D82A}">
                    <a16:rowId xmlns:a16="http://schemas.microsoft.com/office/drawing/2014/main" val="1790382083"/>
                  </a:ext>
                </a:extLst>
              </a:tr>
              <a:tr h="545171">
                <a:tc>
                  <a:txBody>
                    <a:bodyPr/>
                    <a:lstStyle/>
                    <a:p>
                      <a:pPr marL="300355" indent="-228600" algn="l" fontAlgn="b">
                        <a:buFont typeface="Arial" panose="020B0604020202020204" pitchFamily="34" charset="0"/>
                        <a:buChar char="•"/>
                      </a:pPr>
                      <a:r>
                        <a:rPr lang="en-GB" sz="1000" b="0" i="0" u="none" strike="noStrike">
                          <a:solidFill>
                            <a:srgbClr val="000000"/>
                          </a:solidFill>
                          <a:effectLst/>
                          <a:latin typeface="Calibri Light"/>
                          <a:cs typeface="Calibri Light"/>
                        </a:rPr>
                        <a:t>Visual design</a:t>
                      </a:r>
                      <a:endParaRPr lang="en-GB" sz="1000" b="0" i="0" u="none" strike="noStrike">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solidFill>
                      <a:schemeClr val="bg1">
                        <a:lumMod val="95000"/>
                      </a:schemeClr>
                    </a:solidFill>
                  </a:tcPr>
                </a:tc>
                <a:tc>
                  <a:txBody>
                    <a:bodyPr/>
                    <a:lstStyle/>
                    <a:p>
                      <a:pPr marL="300355" lvl="0" indent="-228600" algn="l">
                        <a:buFont typeface="Arial"/>
                        <a:buChar char="•"/>
                      </a:pPr>
                      <a:r>
                        <a:rPr lang="en-GB" sz="1000" b="0" i="0" u="none" strike="noStrike">
                          <a:solidFill>
                            <a:srgbClr val="000000"/>
                          </a:solidFill>
                          <a:effectLst/>
                          <a:latin typeface="Calibri Light"/>
                          <a:cs typeface="Calibri Light"/>
                        </a:rPr>
                        <a:t>Each caseworker has a colour for their tasks, to see who has been allocated which tasks</a:t>
                      </a:r>
                    </a:p>
                  </a:txBody>
                  <a:tcPr marL="9524" marR="9524" marT="9524" marB="0" anchor="ctr">
                    <a:solidFill>
                      <a:schemeClr val="bg1">
                        <a:lumMod val="95000"/>
                      </a:schemeClr>
                    </a:solidFill>
                  </a:tcPr>
                </a:tc>
                <a:extLst>
                  <a:ext uri="{0D108BD9-81ED-4DB2-BD59-A6C34878D82A}">
                    <a16:rowId xmlns:a16="http://schemas.microsoft.com/office/drawing/2014/main" val="2401945971"/>
                  </a:ext>
                </a:extLst>
              </a:tr>
              <a:tr h="721550">
                <a:tc>
                  <a:txBody>
                    <a:bodyPr/>
                    <a:lstStyle/>
                    <a:p>
                      <a:pPr marL="300355" indent="-228600" algn="l" fontAlgn="b">
                        <a:buFont typeface="Arial" panose="020B0604020202020204" pitchFamily="34" charset="0"/>
                        <a:buChar char="•"/>
                      </a:pPr>
                      <a:r>
                        <a:rPr lang="en-GB" sz="1000" b="0" i="0" u="none" strike="noStrike">
                          <a:solidFill>
                            <a:srgbClr val="000000"/>
                          </a:solidFill>
                          <a:effectLst/>
                          <a:latin typeface="Calibri Light"/>
                          <a:cs typeface="Calibri Light"/>
                        </a:rPr>
                        <a:t>General functionality</a:t>
                      </a:r>
                      <a:endParaRPr lang="en-GB" sz="1000" b="0" i="0" u="none" strike="noStrike">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solidFill>
                      <a:schemeClr val="bg1">
                        <a:lumMod val="95000"/>
                      </a:schemeClr>
                    </a:solidFill>
                  </a:tcPr>
                </a:tc>
                <a:tc>
                  <a:txBody>
                    <a:bodyPr/>
                    <a:lstStyle/>
                    <a:p>
                      <a:pPr marL="300355" lvl="0" indent="-228600" algn="l">
                        <a:buFont typeface="Arial"/>
                        <a:buChar char="•"/>
                      </a:pPr>
                      <a:r>
                        <a:rPr lang="en-GB" sz="1000" b="0" i="0" u="none" strike="noStrike">
                          <a:solidFill>
                            <a:srgbClr val="000000"/>
                          </a:solidFill>
                          <a:effectLst/>
                          <a:latin typeface="Calibri Light"/>
                          <a:cs typeface="Calibri Light"/>
                        </a:rPr>
                        <a:t>Pre-set filters</a:t>
                      </a:r>
                    </a:p>
                    <a:p>
                      <a:pPr marL="300355" lvl="0" indent="-228600" algn="l">
                        <a:buFont typeface="Arial"/>
                        <a:buChar char="•"/>
                      </a:pPr>
                      <a:r>
                        <a:rPr lang="en-GB" sz="1000" b="0" i="0" u="none" strike="noStrike">
                          <a:solidFill>
                            <a:srgbClr val="000000"/>
                          </a:solidFill>
                          <a:effectLst/>
                          <a:latin typeface="Calibri Light"/>
                          <a:cs typeface="Calibri Light"/>
                        </a:rPr>
                        <a:t>Record hearing outcome</a:t>
                      </a:r>
                    </a:p>
                    <a:p>
                      <a:pPr marL="300355" lvl="0" indent="-228600" algn="l">
                        <a:buFont typeface="Arial"/>
                        <a:buChar char="•"/>
                      </a:pPr>
                      <a:r>
                        <a:rPr lang="en-GB" sz="1000" b="0" i="0" u="none" strike="noStrike">
                          <a:solidFill>
                            <a:srgbClr val="000000"/>
                          </a:solidFill>
                          <a:effectLst/>
                          <a:latin typeface="Calibri Light"/>
                          <a:cs typeface="Calibri Light"/>
                        </a:rPr>
                        <a:t>Ability to re-order the tasks in the list</a:t>
                      </a:r>
                    </a:p>
                  </a:txBody>
                  <a:tcPr marL="9524" marR="9524" marT="9524" marB="0" anchor="ctr">
                    <a:solidFill>
                      <a:schemeClr val="bg1">
                        <a:lumMod val="95000"/>
                      </a:schemeClr>
                    </a:solidFill>
                  </a:tcPr>
                </a:tc>
                <a:extLst>
                  <a:ext uri="{0D108BD9-81ED-4DB2-BD59-A6C34878D82A}">
                    <a16:rowId xmlns:a16="http://schemas.microsoft.com/office/drawing/2014/main" val="1609643103"/>
                  </a:ext>
                </a:extLst>
              </a:tr>
            </a:tbl>
          </a:graphicData>
        </a:graphic>
      </p:graphicFrame>
    </p:spTree>
    <p:extLst>
      <p:ext uri="{BB962C8B-B14F-4D97-AF65-F5344CB8AC3E}">
        <p14:creationId xmlns:p14="http://schemas.microsoft.com/office/powerpoint/2010/main" val="2167980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1938992"/>
          </a:xfrm>
          <a:prstGeom prst="rect">
            <a:avLst/>
          </a:prstGeom>
          <a:noFill/>
        </p:spPr>
        <p:txBody>
          <a:bodyPr wrap="square" rtlCol="0">
            <a:spAutoFit/>
          </a:bodyPr>
          <a:lstStyle/>
          <a:p>
            <a:r>
              <a:rPr lang="en-GB" sz="4000">
                <a:solidFill>
                  <a:schemeClr val="bg1"/>
                </a:solidFill>
              </a:rPr>
              <a:t>6. Have a multidisciplinary team</a:t>
            </a:r>
          </a:p>
        </p:txBody>
      </p:sp>
    </p:spTree>
    <p:extLst>
      <p:ext uri="{BB962C8B-B14F-4D97-AF65-F5344CB8AC3E}">
        <p14:creationId xmlns:p14="http://schemas.microsoft.com/office/powerpoint/2010/main" val="736672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BF6BCD-0688-D54F-BD14-2271A2814FED}"/>
              </a:ext>
            </a:extLst>
          </p:cNvPr>
          <p:cNvSpPr txBox="1"/>
          <p:nvPr/>
        </p:nvSpPr>
        <p:spPr>
          <a:xfrm>
            <a:off x="677379" y="1433272"/>
            <a:ext cx="10949689" cy="17257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Font typeface="Arial" panose="020B0604020202020204" pitchFamily="34" charset="0"/>
              <a:buChar char="•"/>
            </a:pPr>
            <a:r>
              <a:rPr lang="en-GB" sz="1200">
                <a:cs typeface="Calibri"/>
              </a:rPr>
              <a:t>The Work Management Delivery Team is comprised of both full-time and part-time resource, drawing upon experience from the CPS domain and industry alike.</a:t>
            </a:r>
          </a:p>
          <a:p>
            <a:pPr marL="171450" indent="-171450">
              <a:lnSpc>
                <a:spcPct val="150000"/>
              </a:lnSpc>
              <a:buFont typeface="Arial" panose="020B0604020202020204" pitchFamily="34" charset="0"/>
              <a:buChar char="•"/>
            </a:pPr>
            <a:r>
              <a:rPr lang="en-GB" sz="1200">
                <a:cs typeface="Calibri"/>
              </a:rPr>
              <a:t>Key resources including our Solution Architect, Business Owners, and OutSystems team are cross-cutting i.e. they work across more than one Replacing CMS workstream.</a:t>
            </a:r>
          </a:p>
          <a:p>
            <a:pPr marL="171450" indent="-171450">
              <a:lnSpc>
                <a:spcPct val="150000"/>
              </a:lnSpc>
              <a:buFont typeface="Arial" panose="020B0604020202020204" pitchFamily="34" charset="0"/>
              <a:buChar char="•"/>
            </a:pPr>
            <a:r>
              <a:rPr lang="en-GB" sz="1200">
                <a:cs typeface="Calibri"/>
              </a:rPr>
              <a:t>Where we need oversight, support, or expertise from beyond our team, we have been able to identify these individuals and work closely with other CPS teams.</a:t>
            </a:r>
          </a:p>
          <a:p>
            <a:pPr marL="171450" indent="-171450">
              <a:lnSpc>
                <a:spcPct val="150000"/>
              </a:lnSpc>
              <a:buFont typeface="Arial" panose="020B0604020202020204" pitchFamily="34" charset="0"/>
              <a:buChar char="•"/>
            </a:pPr>
            <a:r>
              <a:rPr lang="en-GB" sz="1200">
                <a:cs typeface="Calibri"/>
              </a:rPr>
              <a:t>Some of the traditional GDS roles you may expect to see, such as the Product Manager, are a combination of individuals; this combines product and domain knowledge.</a:t>
            </a:r>
          </a:p>
          <a:p>
            <a:pPr marL="171450" indent="-171450">
              <a:lnSpc>
                <a:spcPct val="150000"/>
              </a:lnSpc>
              <a:buFont typeface="Arial" panose="020B0604020202020204" pitchFamily="34" charset="0"/>
              <a:buChar char="•"/>
            </a:pPr>
            <a:r>
              <a:rPr lang="en-GB" sz="1200">
                <a:cs typeface="Calibri"/>
              </a:rPr>
              <a:t>Our Business Analysts, Designer, Architect, and Business Owners have been part of the team since the Discovery Phase, which has provided a strong understanding of the problem space which we have been able to leverage to support our Full Stack and OutSystems Devs to ensure we build the right service.</a:t>
            </a:r>
          </a:p>
        </p:txBody>
      </p:sp>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6. Have a multidisciplinary team</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757DFCF5-FDB7-6A23-803B-98E28B2EAC1E}"/>
              </a:ext>
            </a:extLst>
          </p:cNvPr>
          <p:cNvGrpSpPr/>
          <p:nvPr/>
        </p:nvGrpSpPr>
        <p:grpSpPr>
          <a:xfrm>
            <a:off x="762113" y="3699000"/>
            <a:ext cx="5033597" cy="2531697"/>
            <a:chOff x="762113" y="3699000"/>
            <a:chExt cx="5033597" cy="2531697"/>
          </a:xfrm>
        </p:grpSpPr>
        <p:sp>
          <p:nvSpPr>
            <p:cNvPr id="26" name="Rectangle 25">
              <a:extLst>
                <a:ext uri="{FF2B5EF4-FFF2-40B4-BE49-F238E27FC236}">
                  <a16:creationId xmlns:a16="http://schemas.microsoft.com/office/drawing/2014/main" id="{92C74552-4664-EF48-891F-E4E97D2843A1}"/>
                </a:ext>
              </a:extLst>
            </p:cNvPr>
            <p:cNvSpPr/>
            <p:nvPr/>
          </p:nvSpPr>
          <p:spPr>
            <a:xfrm>
              <a:off x="762113" y="3699000"/>
              <a:ext cx="5033597" cy="232202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Work Management</a:t>
              </a:r>
              <a:r>
                <a:rPr lang="en-GB" sz="1100">
                  <a:solidFill>
                    <a:prstClr val="black"/>
                  </a:solidFill>
                  <a:latin typeface="Calibri"/>
                  <a:ea typeface="+mn-lt"/>
                  <a:cs typeface="Calibri"/>
                </a:rPr>
                <a:t> </a:t>
              </a:r>
              <a:r>
                <a:rPr lang="en-GB" sz="1100">
                  <a:solidFill>
                    <a:srgbClr val="045DAA"/>
                  </a:solidFill>
                  <a:latin typeface="Calibri"/>
                  <a:ea typeface="+mn-lt"/>
                  <a:cs typeface="Calibri"/>
                </a:rPr>
                <a:t>Delivery Team</a:t>
              </a:r>
            </a:p>
          </p:txBody>
        </p:sp>
        <p:sp>
          <p:nvSpPr>
            <p:cNvPr id="27" name="Rectangle 26">
              <a:extLst>
                <a:ext uri="{FF2B5EF4-FFF2-40B4-BE49-F238E27FC236}">
                  <a16:creationId xmlns:a16="http://schemas.microsoft.com/office/drawing/2014/main" id="{C9957A34-C5D2-9D94-86F2-98F6052ED4FC}"/>
                </a:ext>
              </a:extLst>
            </p:cNvPr>
            <p:cNvSpPr/>
            <p:nvPr/>
          </p:nvSpPr>
          <p:spPr>
            <a:xfrm>
              <a:off x="854842" y="5010540"/>
              <a:ext cx="1555200" cy="417415"/>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Kirsty Priest*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alibri"/>
                  <a:ea typeface="+mn-lt"/>
                  <a:cs typeface="Calibri"/>
                </a:rPr>
                <a:t>Business Analyst &amp; SME</a:t>
              </a:r>
            </a:p>
          </p:txBody>
        </p:sp>
        <p:sp>
          <p:nvSpPr>
            <p:cNvPr id="28" name="Rectangle 27">
              <a:extLst>
                <a:ext uri="{FF2B5EF4-FFF2-40B4-BE49-F238E27FC236}">
                  <a16:creationId xmlns:a16="http://schemas.microsoft.com/office/drawing/2014/main" id="{7991FF5E-6D0B-3F62-22BC-2BCD5D774160}"/>
                </a:ext>
              </a:extLst>
            </p:cNvPr>
            <p:cNvSpPr/>
            <p:nvPr/>
          </p:nvSpPr>
          <p:spPr>
            <a:xfrm>
              <a:off x="4148478" y="4010042"/>
              <a:ext cx="1555200" cy="417415"/>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Zalika King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alibri"/>
                  <a:ea typeface="+mn-lt"/>
                  <a:cs typeface="Calibri"/>
                </a:rPr>
                <a:t>UX/UI Designer</a:t>
              </a:r>
            </a:p>
          </p:txBody>
        </p:sp>
        <p:sp>
          <p:nvSpPr>
            <p:cNvPr id="29" name="Rectangle 28">
              <a:extLst>
                <a:ext uri="{FF2B5EF4-FFF2-40B4-BE49-F238E27FC236}">
                  <a16:creationId xmlns:a16="http://schemas.microsoft.com/office/drawing/2014/main" id="{1A738352-C1E2-BBA6-BAEA-46DA2790BCD5}"/>
                </a:ext>
              </a:extLst>
            </p:cNvPr>
            <p:cNvSpPr/>
            <p:nvPr/>
          </p:nvSpPr>
          <p:spPr>
            <a:xfrm>
              <a:off x="2502481" y="4010042"/>
              <a:ext cx="1553233" cy="417415"/>
            </a:xfrm>
            <a:prstGeom prst="rect">
              <a:avLst/>
            </a:prstGeom>
            <a:solidFill>
              <a:schemeClr val="bg2"/>
            </a:solid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100">
                  <a:solidFill>
                    <a:srgbClr val="045DAA"/>
                  </a:solidFill>
                  <a:latin typeface="Calibri"/>
                  <a:ea typeface="+mn-lt"/>
                  <a:cs typeface="Calibri"/>
                </a:rPr>
                <a:t>Anilkumar Gundurao</a:t>
              </a:r>
            </a:p>
            <a:p>
              <a:pPr algn="ctr"/>
              <a:r>
                <a:rPr lang="en-GB" sz="1100">
                  <a:solidFill>
                    <a:prstClr val="black"/>
                  </a:solidFill>
                  <a:latin typeface="Calibri"/>
                  <a:ea typeface="+mn-lt"/>
                  <a:cs typeface="Calibri"/>
                </a:rPr>
                <a:t>Solution Architect</a:t>
              </a:r>
            </a:p>
          </p:txBody>
        </p:sp>
        <p:sp>
          <p:nvSpPr>
            <p:cNvPr id="30" name="Rectangle 29">
              <a:extLst>
                <a:ext uri="{FF2B5EF4-FFF2-40B4-BE49-F238E27FC236}">
                  <a16:creationId xmlns:a16="http://schemas.microsoft.com/office/drawing/2014/main" id="{66BCBD60-4D35-9F36-538D-8BD67C7ACB64}"/>
                </a:ext>
              </a:extLst>
            </p:cNvPr>
            <p:cNvSpPr/>
            <p:nvPr/>
          </p:nvSpPr>
          <p:spPr>
            <a:xfrm>
              <a:off x="2512344" y="5505843"/>
              <a:ext cx="1553233" cy="417415"/>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Carl Hall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alibri"/>
                  <a:ea typeface="+mn-lt"/>
                  <a:cs typeface="Calibri"/>
                </a:rPr>
                <a:t>Delivery Lead</a:t>
              </a:r>
            </a:p>
          </p:txBody>
        </p:sp>
        <p:sp>
          <p:nvSpPr>
            <p:cNvPr id="32" name="Rectangle 31">
              <a:extLst>
                <a:ext uri="{FF2B5EF4-FFF2-40B4-BE49-F238E27FC236}">
                  <a16:creationId xmlns:a16="http://schemas.microsoft.com/office/drawing/2014/main" id="{9518B2C3-D907-FB61-2E73-8A27398C6DE8}"/>
                </a:ext>
              </a:extLst>
            </p:cNvPr>
            <p:cNvSpPr/>
            <p:nvPr/>
          </p:nvSpPr>
          <p:spPr>
            <a:xfrm>
              <a:off x="856484" y="4010043"/>
              <a:ext cx="1555200" cy="417415"/>
            </a:xfrm>
            <a:prstGeom prst="rect">
              <a:avLst/>
            </a:prstGeom>
            <a:solidFill>
              <a:schemeClr val="bg2"/>
            </a:solid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100">
                  <a:solidFill>
                    <a:srgbClr val="045DAA"/>
                  </a:solidFill>
                  <a:latin typeface="Calibri"/>
                  <a:ea typeface="+mn-lt"/>
                  <a:cs typeface="Calibri"/>
                </a:rPr>
                <a:t>Nicky Freeman</a:t>
              </a:r>
            </a:p>
            <a:p>
              <a:pPr algn="ctr"/>
              <a:r>
                <a:rPr lang="en-GB" sz="1100">
                  <a:solidFill>
                    <a:prstClr val="black"/>
                  </a:solidFill>
                  <a:latin typeface="Calibri"/>
                  <a:ea typeface="+mn-lt"/>
                  <a:cs typeface="Calibri"/>
                </a:rPr>
                <a:t>Business Owner</a:t>
              </a:r>
            </a:p>
          </p:txBody>
        </p:sp>
        <p:sp>
          <p:nvSpPr>
            <p:cNvPr id="33" name="Rectangle 32">
              <a:extLst>
                <a:ext uri="{FF2B5EF4-FFF2-40B4-BE49-F238E27FC236}">
                  <a16:creationId xmlns:a16="http://schemas.microsoft.com/office/drawing/2014/main" id="{711240DC-0FCF-B0CE-32D1-060875A56A27}"/>
                </a:ext>
              </a:extLst>
            </p:cNvPr>
            <p:cNvSpPr/>
            <p:nvPr/>
          </p:nvSpPr>
          <p:spPr>
            <a:xfrm>
              <a:off x="856484" y="4513823"/>
              <a:ext cx="1555200" cy="417415"/>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Simona Andersson*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alibri"/>
                  <a:ea typeface="+mn-lt"/>
                  <a:cs typeface="Calibri"/>
                </a:rPr>
                <a:t>Business Analyst</a:t>
              </a:r>
            </a:p>
          </p:txBody>
        </p:sp>
        <p:sp>
          <p:nvSpPr>
            <p:cNvPr id="34" name="Rectangle 33">
              <a:extLst>
                <a:ext uri="{FF2B5EF4-FFF2-40B4-BE49-F238E27FC236}">
                  <a16:creationId xmlns:a16="http://schemas.microsoft.com/office/drawing/2014/main" id="{CEF531D9-6957-5409-DD7C-488A10FE7455}"/>
                </a:ext>
              </a:extLst>
            </p:cNvPr>
            <p:cNvSpPr/>
            <p:nvPr/>
          </p:nvSpPr>
          <p:spPr>
            <a:xfrm>
              <a:off x="4153461" y="4534139"/>
              <a:ext cx="1547320" cy="397098"/>
            </a:xfrm>
            <a:prstGeom prst="rect">
              <a:avLst/>
            </a:prstGeom>
            <a:solidFill>
              <a:schemeClr val="bg2"/>
            </a:solid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100">
                  <a:solidFill>
                    <a:srgbClr val="045DAA"/>
                  </a:solidFill>
                  <a:latin typeface="Calibri"/>
                  <a:ea typeface="+mn-lt"/>
                  <a:cs typeface="Calibri"/>
                </a:rPr>
                <a:t>Joao Pereira</a:t>
              </a:r>
            </a:p>
            <a:p>
              <a:pPr algn="ctr"/>
              <a:r>
                <a:rPr lang="en-GB" sz="1100">
                  <a:solidFill>
                    <a:prstClr val="black"/>
                  </a:solidFill>
                  <a:latin typeface="Calibri"/>
                  <a:ea typeface="+mn-lt"/>
                  <a:cs typeface="Calibri"/>
                </a:rPr>
                <a:t>OutSystems Lead</a:t>
              </a:r>
            </a:p>
          </p:txBody>
        </p:sp>
        <p:sp>
          <p:nvSpPr>
            <p:cNvPr id="35" name="Rectangle 34">
              <a:extLst>
                <a:ext uri="{FF2B5EF4-FFF2-40B4-BE49-F238E27FC236}">
                  <a16:creationId xmlns:a16="http://schemas.microsoft.com/office/drawing/2014/main" id="{751ED4A0-FEA6-E5C9-7B02-E45E57A579C8}"/>
                </a:ext>
              </a:extLst>
            </p:cNvPr>
            <p:cNvSpPr/>
            <p:nvPr/>
          </p:nvSpPr>
          <p:spPr>
            <a:xfrm>
              <a:off x="2510378" y="4513822"/>
              <a:ext cx="1555199" cy="417415"/>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Robert Wright</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solidFill>
                    <a:prstClr val="black"/>
                  </a:solidFill>
                  <a:latin typeface="Calibri"/>
                  <a:ea typeface="+mn-lt"/>
                  <a:cs typeface="Calibri"/>
                </a:rPr>
                <a:t>Full Stack Dev</a:t>
              </a:r>
              <a:endParaRPr kumimoji="0" lang="en-GB" sz="1100" b="0" i="0" u="none" strike="noStrike" kern="1200" cap="none" spc="0" normalizeH="0" baseline="0" noProof="0">
                <a:ln>
                  <a:noFill/>
                </a:ln>
                <a:solidFill>
                  <a:prstClr val="black"/>
                </a:solidFill>
                <a:effectLst/>
                <a:uLnTx/>
                <a:uFillTx/>
                <a:latin typeface="Calibri"/>
                <a:ea typeface="+mn-lt"/>
                <a:cs typeface="Calibri"/>
              </a:endParaRPr>
            </a:p>
          </p:txBody>
        </p:sp>
        <p:sp>
          <p:nvSpPr>
            <p:cNvPr id="36" name="Rectangle 35">
              <a:extLst>
                <a:ext uri="{FF2B5EF4-FFF2-40B4-BE49-F238E27FC236}">
                  <a16:creationId xmlns:a16="http://schemas.microsoft.com/office/drawing/2014/main" id="{4EF53A6F-2806-7295-1CCF-FCF2EAA38548}"/>
                </a:ext>
              </a:extLst>
            </p:cNvPr>
            <p:cNvSpPr/>
            <p:nvPr/>
          </p:nvSpPr>
          <p:spPr>
            <a:xfrm>
              <a:off x="2508706" y="5007191"/>
              <a:ext cx="1555200" cy="417415"/>
            </a:xfrm>
            <a:prstGeom prst="rect">
              <a:avLst/>
            </a:prstGeom>
            <a:solidFill>
              <a:schemeClr val="bg2"/>
            </a:solid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100">
                  <a:solidFill>
                    <a:srgbClr val="045DAA"/>
                  </a:solidFill>
                  <a:latin typeface="Calibri"/>
                  <a:ea typeface="+mn-lt"/>
                  <a:cs typeface="Calibri"/>
                </a:rPr>
                <a:t>Angus Beare</a:t>
              </a:r>
            </a:p>
            <a:p>
              <a:pPr algn="ctr"/>
              <a:r>
                <a:rPr lang="en-GB" sz="1100">
                  <a:solidFill>
                    <a:prstClr val="black"/>
                  </a:solidFill>
                  <a:latin typeface="Calibri"/>
                  <a:ea typeface="+mn-lt"/>
                  <a:cs typeface="Calibri"/>
                </a:rPr>
                <a:t>Full Stack Dev</a:t>
              </a:r>
            </a:p>
          </p:txBody>
        </p:sp>
        <p:sp>
          <p:nvSpPr>
            <p:cNvPr id="37" name="Rectangle 36">
              <a:extLst>
                <a:ext uri="{FF2B5EF4-FFF2-40B4-BE49-F238E27FC236}">
                  <a16:creationId xmlns:a16="http://schemas.microsoft.com/office/drawing/2014/main" id="{87B9EAC4-9D11-2B63-4C41-4B5073DFD324}"/>
                </a:ext>
              </a:extLst>
            </p:cNvPr>
            <p:cNvSpPr/>
            <p:nvPr/>
          </p:nvSpPr>
          <p:spPr>
            <a:xfrm>
              <a:off x="4153461" y="5011186"/>
              <a:ext cx="1547320" cy="417415"/>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Mariia Prybytko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alibri"/>
                  <a:ea typeface="+mn-lt"/>
                  <a:cs typeface="Calibri"/>
                </a:rPr>
                <a:t>OutSystems Dev</a:t>
              </a:r>
            </a:p>
          </p:txBody>
        </p:sp>
        <p:sp>
          <p:nvSpPr>
            <p:cNvPr id="38" name="Rectangle 37">
              <a:extLst>
                <a:ext uri="{FF2B5EF4-FFF2-40B4-BE49-F238E27FC236}">
                  <a16:creationId xmlns:a16="http://schemas.microsoft.com/office/drawing/2014/main" id="{F3D369B7-A0EC-D832-6491-389621785677}"/>
                </a:ext>
              </a:extLst>
            </p:cNvPr>
            <p:cNvSpPr/>
            <p:nvPr/>
          </p:nvSpPr>
          <p:spPr>
            <a:xfrm>
              <a:off x="4145581" y="5502240"/>
              <a:ext cx="1555200" cy="417415"/>
            </a:xfrm>
            <a:prstGeom prst="rect">
              <a:avLst/>
            </a:prstGeom>
            <a:solidFill>
              <a:schemeClr val="bg2"/>
            </a:solid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100">
                  <a:solidFill>
                    <a:srgbClr val="045DAA"/>
                  </a:solidFill>
                  <a:latin typeface="Calibri"/>
                  <a:ea typeface="+mn-lt"/>
                  <a:cs typeface="Calibri"/>
                </a:rPr>
                <a:t>Desiree Dias</a:t>
              </a:r>
            </a:p>
            <a:p>
              <a:pPr algn="ctr"/>
              <a:r>
                <a:rPr lang="en-GB" sz="1100">
                  <a:solidFill>
                    <a:prstClr val="black"/>
                  </a:solidFill>
                  <a:latin typeface="Calibri"/>
                  <a:ea typeface="+mn-lt"/>
                  <a:cs typeface="Calibri"/>
                </a:rPr>
                <a:t>OutSystems Dev</a:t>
              </a:r>
            </a:p>
          </p:txBody>
        </p:sp>
        <p:sp>
          <p:nvSpPr>
            <p:cNvPr id="39" name="Rectangle 38">
              <a:extLst>
                <a:ext uri="{FF2B5EF4-FFF2-40B4-BE49-F238E27FC236}">
                  <a16:creationId xmlns:a16="http://schemas.microsoft.com/office/drawing/2014/main" id="{9BD480E3-39E8-413E-6A1A-CCBA58B02E4A}"/>
                </a:ext>
              </a:extLst>
            </p:cNvPr>
            <p:cNvSpPr/>
            <p:nvPr/>
          </p:nvSpPr>
          <p:spPr>
            <a:xfrm>
              <a:off x="862648" y="5502240"/>
              <a:ext cx="1555200" cy="417415"/>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Callum Clark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alibri"/>
                  <a:ea typeface="+mn-lt"/>
                  <a:cs typeface="Calibri"/>
                </a:rPr>
                <a:t>Business Analyst</a:t>
              </a:r>
            </a:p>
          </p:txBody>
        </p:sp>
        <p:sp>
          <p:nvSpPr>
            <p:cNvPr id="40" name="Rectangle 39">
              <a:extLst>
                <a:ext uri="{FF2B5EF4-FFF2-40B4-BE49-F238E27FC236}">
                  <a16:creationId xmlns:a16="http://schemas.microsoft.com/office/drawing/2014/main" id="{2A68188B-21DE-DB99-7A0F-D80F42CDB2B6}"/>
                </a:ext>
              </a:extLst>
            </p:cNvPr>
            <p:cNvSpPr/>
            <p:nvPr/>
          </p:nvSpPr>
          <p:spPr>
            <a:xfrm>
              <a:off x="762113" y="6059661"/>
              <a:ext cx="2986695" cy="171036"/>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a:solidFill>
                    <a:srgbClr val="045DAA"/>
                  </a:solidFill>
                  <a:latin typeface="Calibri"/>
                  <a:ea typeface="+mn-lt"/>
                  <a:cs typeface="Calibri"/>
                </a:rPr>
                <a:t>*Kirsty has joined the team and will be replacing Simona in Feb ‘24</a:t>
              </a:r>
              <a:endParaRPr kumimoji="0" lang="en-GB" sz="800" b="0" i="0" u="none" strike="noStrike" kern="1200" cap="none" spc="0" normalizeH="0" baseline="0" noProof="0">
                <a:ln>
                  <a:noFill/>
                </a:ln>
                <a:solidFill>
                  <a:prstClr val="black"/>
                </a:solidFill>
                <a:effectLst/>
                <a:uLnTx/>
                <a:uFillTx/>
                <a:latin typeface="Calibri"/>
                <a:ea typeface="+mn-lt"/>
                <a:cs typeface="Calibri"/>
              </a:endParaRPr>
            </a:p>
          </p:txBody>
        </p:sp>
      </p:grpSp>
      <p:grpSp>
        <p:nvGrpSpPr>
          <p:cNvPr id="10" name="Group 9">
            <a:extLst>
              <a:ext uri="{FF2B5EF4-FFF2-40B4-BE49-F238E27FC236}">
                <a16:creationId xmlns:a16="http://schemas.microsoft.com/office/drawing/2014/main" id="{62BC0857-7584-E039-6A04-A854F55C76E8}"/>
              </a:ext>
            </a:extLst>
          </p:cNvPr>
          <p:cNvGrpSpPr/>
          <p:nvPr/>
        </p:nvGrpSpPr>
        <p:grpSpPr>
          <a:xfrm>
            <a:off x="5890081" y="3694063"/>
            <a:ext cx="1690237" cy="2318250"/>
            <a:chOff x="5890081" y="3694063"/>
            <a:chExt cx="1690237" cy="2318250"/>
          </a:xfrm>
        </p:grpSpPr>
        <p:sp>
          <p:nvSpPr>
            <p:cNvPr id="24" name="Rectangle 23">
              <a:extLst>
                <a:ext uri="{FF2B5EF4-FFF2-40B4-BE49-F238E27FC236}">
                  <a16:creationId xmlns:a16="http://schemas.microsoft.com/office/drawing/2014/main" id="{65B43DE5-F5A0-EADB-C322-BC05652762B8}"/>
                </a:ext>
              </a:extLst>
            </p:cNvPr>
            <p:cNvSpPr/>
            <p:nvPr/>
          </p:nvSpPr>
          <p:spPr>
            <a:xfrm>
              <a:off x="5890081" y="3694063"/>
              <a:ext cx="1690237" cy="72629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Email Automation</a:t>
              </a:r>
              <a:endParaRPr lang="en-GB" sz="1100">
                <a:solidFill>
                  <a:srgbClr val="045DAA"/>
                </a:solidFill>
                <a:latin typeface="Calibri"/>
                <a:ea typeface="+mn-lt"/>
                <a:cs typeface="Calibri"/>
              </a:endParaRPr>
            </a:p>
          </p:txBody>
        </p:sp>
        <p:sp>
          <p:nvSpPr>
            <p:cNvPr id="25" name="Rectangle 24">
              <a:extLst>
                <a:ext uri="{FF2B5EF4-FFF2-40B4-BE49-F238E27FC236}">
                  <a16:creationId xmlns:a16="http://schemas.microsoft.com/office/drawing/2014/main" id="{4B7F436A-BF91-B4D0-8D64-AB7E0716DBD3}"/>
                </a:ext>
              </a:extLst>
            </p:cNvPr>
            <p:cNvSpPr/>
            <p:nvPr/>
          </p:nvSpPr>
          <p:spPr>
            <a:xfrm>
              <a:off x="5949436" y="3922663"/>
              <a:ext cx="1555200" cy="417415"/>
            </a:xfrm>
            <a:prstGeom prst="rect">
              <a:avLst/>
            </a:prstGeom>
            <a:solidFill>
              <a:schemeClr val="bg2"/>
            </a:solid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100">
                  <a:solidFill>
                    <a:srgbClr val="045DAA"/>
                  </a:solidFill>
                  <a:latin typeface="Calibri"/>
                  <a:ea typeface="+mn-lt"/>
                  <a:cs typeface="Calibri"/>
                </a:rPr>
                <a:t>Amar Mani</a:t>
              </a:r>
            </a:p>
            <a:p>
              <a:pPr algn="ctr"/>
              <a:r>
                <a:rPr lang="en-GB" sz="1100">
                  <a:solidFill>
                    <a:prstClr val="black"/>
                  </a:solidFill>
                  <a:latin typeface="Calibri"/>
                  <a:ea typeface="+mn-lt"/>
                  <a:cs typeface="Calibri"/>
                </a:rPr>
                <a:t>Cloud DevOps</a:t>
              </a:r>
            </a:p>
          </p:txBody>
        </p:sp>
        <p:sp>
          <p:nvSpPr>
            <p:cNvPr id="31" name="Rectangle 30">
              <a:extLst>
                <a:ext uri="{FF2B5EF4-FFF2-40B4-BE49-F238E27FC236}">
                  <a16:creationId xmlns:a16="http://schemas.microsoft.com/office/drawing/2014/main" id="{6D3D5D2D-B0D5-249E-F4EA-105ABA4BC03E}"/>
                </a:ext>
              </a:extLst>
            </p:cNvPr>
            <p:cNvSpPr/>
            <p:nvPr/>
          </p:nvSpPr>
          <p:spPr>
            <a:xfrm>
              <a:off x="5949436" y="4722550"/>
              <a:ext cx="1555200" cy="417415"/>
            </a:xfrm>
            <a:prstGeom prst="rect">
              <a:avLst/>
            </a:prstGeom>
            <a:solidFill>
              <a:schemeClr val="bg2"/>
            </a:solid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100">
                  <a:solidFill>
                    <a:srgbClr val="045DAA"/>
                  </a:solidFill>
                  <a:latin typeface="Calibri"/>
                  <a:ea typeface="+mn-lt"/>
                  <a:cs typeface="Calibri"/>
                </a:rPr>
                <a:t>Julie Bowman</a:t>
              </a:r>
            </a:p>
            <a:p>
              <a:pPr algn="ctr"/>
              <a:r>
                <a:rPr lang="en-GB" sz="1100">
                  <a:solidFill>
                    <a:prstClr val="black"/>
                  </a:solidFill>
                  <a:latin typeface="Calibri"/>
                  <a:ea typeface="+mn-lt"/>
                  <a:cs typeface="Calibri"/>
                </a:rPr>
                <a:t>Business Owner</a:t>
              </a:r>
            </a:p>
          </p:txBody>
        </p:sp>
        <p:sp>
          <p:nvSpPr>
            <p:cNvPr id="41" name="Rectangle 40">
              <a:extLst>
                <a:ext uri="{FF2B5EF4-FFF2-40B4-BE49-F238E27FC236}">
                  <a16:creationId xmlns:a16="http://schemas.microsoft.com/office/drawing/2014/main" id="{DD0006C2-DA84-E2E6-DA63-44503CCA33A8}"/>
                </a:ext>
              </a:extLst>
            </p:cNvPr>
            <p:cNvSpPr/>
            <p:nvPr/>
          </p:nvSpPr>
          <p:spPr>
            <a:xfrm>
              <a:off x="5890081" y="4490042"/>
              <a:ext cx="1690237" cy="72629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Replacing CMS</a:t>
              </a:r>
              <a:endParaRPr lang="en-GB" sz="1100">
                <a:solidFill>
                  <a:srgbClr val="045DAA"/>
                </a:solidFill>
                <a:latin typeface="Calibri"/>
                <a:ea typeface="+mn-lt"/>
                <a:cs typeface="Calibri"/>
              </a:endParaRPr>
            </a:p>
          </p:txBody>
        </p:sp>
        <p:sp>
          <p:nvSpPr>
            <p:cNvPr id="42" name="Rectangle 41">
              <a:extLst>
                <a:ext uri="{FF2B5EF4-FFF2-40B4-BE49-F238E27FC236}">
                  <a16:creationId xmlns:a16="http://schemas.microsoft.com/office/drawing/2014/main" id="{55F80976-1610-73D2-E8F2-9424AEE94732}"/>
                </a:ext>
              </a:extLst>
            </p:cNvPr>
            <p:cNvSpPr/>
            <p:nvPr/>
          </p:nvSpPr>
          <p:spPr>
            <a:xfrm>
              <a:off x="5890081" y="5286021"/>
              <a:ext cx="1690237" cy="72629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Work Management Reports</a:t>
              </a:r>
              <a:endParaRPr lang="en-GB" sz="1100">
                <a:solidFill>
                  <a:srgbClr val="045DAA"/>
                </a:solidFill>
                <a:latin typeface="Calibri"/>
                <a:ea typeface="+mn-lt"/>
                <a:cs typeface="Calibri"/>
              </a:endParaRPr>
            </a:p>
          </p:txBody>
        </p:sp>
        <p:sp>
          <p:nvSpPr>
            <p:cNvPr id="43" name="Rectangle 42">
              <a:extLst>
                <a:ext uri="{FF2B5EF4-FFF2-40B4-BE49-F238E27FC236}">
                  <a16:creationId xmlns:a16="http://schemas.microsoft.com/office/drawing/2014/main" id="{9B60448C-5B17-F25D-8A75-AD3C7E883871}"/>
                </a:ext>
              </a:extLst>
            </p:cNvPr>
            <p:cNvSpPr/>
            <p:nvPr/>
          </p:nvSpPr>
          <p:spPr>
            <a:xfrm>
              <a:off x="5949436" y="5517671"/>
              <a:ext cx="1555200" cy="417415"/>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45DAA"/>
                  </a:solidFill>
                  <a:effectLst/>
                  <a:uLnTx/>
                  <a:uFillTx/>
                  <a:latin typeface="Calibri"/>
                  <a:ea typeface="+mn-lt"/>
                  <a:cs typeface="Calibri"/>
                </a:rPr>
                <a:t>Arpit Desai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alibri"/>
                  <a:ea typeface="+mn-lt"/>
                  <a:cs typeface="Calibri"/>
                </a:rPr>
                <a:t>Power BI / Data Vis</a:t>
              </a:r>
            </a:p>
          </p:txBody>
        </p:sp>
      </p:grpSp>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0A5B86D8-44C4-059A-AED7-4F62BC44A9B3}"/>
                  </a:ext>
                </a:extLst>
              </p:cNvPr>
              <p:cNvGraphicFramePr>
                <a:graphicFrameLocks noChangeAspect="1"/>
              </p:cNvGraphicFramePr>
              <p:nvPr/>
            </p:nvGraphicFramePr>
            <p:xfrm>
              <a:off x="7768363" y="3694063"/>
              <a:ext cx="4117325" cy="2315995"/>
            </p:xfrm>
            <a:graphic>
              <a:graphicData uri="http://schemas.microsoft.com/office/powerpoint/2016/slidezoom">
                <pslz:sldZm>
                  <pslz:sldZmObj sldId="2147376680" cId="737957634">
                    <pslz:zmPr id="{8A710F1C-F697-43D1-9852-90E02358BDD9}" returnToParent="0" transitionDur="1000">
                      <p166:blipFill xmlns:p166="http://schemas.microsoft.com/office/powerpoint/2016/6/main">
                        <a:blip r:embed="rId3"/>
                        <a:stretch>
                          <a:fillRect/>
                        </a:stretch>
                      </p166:blipFill>
                      <p166:spPr xmlns:p166="http://schemas.microsoft.com/office/powerpoint/2016/6/main">
                        <a:xfrm>
                          <a:off x="0" y="0"/>
                          <a:ext cx="4117325" cy="2315995"/>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p:pic>
            <p:nvPicPr>
              <p:cNvPr id="9" name="Slide Zoom 8">
                <a:hlinkClick r:id="rId4" action="ppaction://hlinksldjump"/>
                <a:extLst>
                  <a:ext uri="{FF2B5EF4-FFF2-40B4-BE49-F238E27FC236}">
                    <a16:creationId xmlns:a16="http://schemas.microsoft.com/office/drawing/2014/main" id="{0A5B86D8-44C4-059A-AED7-4F62BC44A9B3}"/>
                  </a:ext>
                </a:extLst>
              </p:cNvPr>
              <p:cNvPicPr>
                <a:picLocks noGrp="1" noRot="1" noChangeAspect="1" noMove="1" noResize="1" noEditPoints="1" noAdjustHandles="1" noChangeArrowheads="1" noChangeShapeType="1"/>
              </p:cNvPicPr>
              <p:nvPr/>
            </p:nvPicPr>
            <p:blipFill>
              <a:blip r:embed="rId3"/>
              <a:stretch>
                <a:fillRect/>
              </a:stretch>
            </p:blipFill>
            <p:spPr>
              <a:xfrm>
                <a:off x="7768363" y="3694063"/>
                <a:ext cx="4117325" cy="2315995"/>
              </a:xfrm>
              <a:prstGeom prst="rect">
                <a:avLst/>
              </a:prstGeom>
              <a:ln>
                <a:noFill/>
              </a:ln>
              <a:effectLst>
                <a:outerShdw blurRad="292100" dist="139700" dir="2700000" algn="tl" rotWithShape="0">
                  <a:srgbClr val="333333">
                    <a:alpha val="65000"/>
                  </a:srgbClr>
                </a:outerShdw>
              </a:effectLst>
            </p:spPr>
          </p:pic>
        </mc:Fallback>
      </mc:AlternateContent>
    </p:spTree>
    <p:extLst>
      <p:ext uri="{BB962C8B-B14F-4D97-AF65-F5344CB8AC3E}">
        <p14:creationId xmlns:p14="http://schemas.microsoft.com/office/powerpoint/2010/main" val="2045072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C4F8807-7AA3-C35C-F6D4-66B534FFB351}"/>
              </a:ext>
            </a:extLst>
          </p:cNvPr>
          <p:cNvGrpSpPr/>
          <p:nvPr/>
        </p:nvGrpSpPr>
        <p:grpSpPr>
          <a:xfrm>
            <a:off x="1742044" y="1299087"/>
            <a:ext cx="8861678" cy="3699062"/>
            <a:chOff x="1634044" y="1067349"/>
            <a:chExt cx="8861678" cy="3699062"/>
          </a:xfrm>
        </p:grpSpPr>
        <p:pic>
          <p:nvPicPr>
            <p:cNvPr id="10" name="Picture 13">
              <a:extLst>
                <a:ext uri="{FF2B5EF4-FFF2-40B4-BE49-F238E27FC236}">
                  <a16:creationId xmlns:a16="http://schemas.microsoft.com/office/drawing/2014/main" id="{8F4A0721-282F-73D7-03B5-4E1947BA55F7}"/>
                </a:ext>
              </a:extLst>
            </p:cNvPr>
            <p:cNvPicPr>
              <a:picLocks noChangeAspect="1"/>
            </p:cNvPicPr>
            <p:nvPr/>
          </p:nvPicPr>
          <p:blipFill>
            <a:blip r:embed="rId3"/>
            <a:stretch>
              <a:fillRect/>
            </a:stretch>
          </p:blipFill>
          <p:spPr>
            <a:xfrm>
              <a:off x="2353091" y="1067349"/>
              <a:ext cx="6652907" cy="3699062"/>
            </a:xfrm>
            <a:prstGeom prst="rect">
              <a:avLst/>
            </a:prstGeom>
          </p:spPr>
        </p:pic>
        <p:sp>
          <p:nvSpPr>
            <p:cNvPr id="15" name="TextBox 14">
              <a:extLst>
                <a:ext uri="{FF2B5EF4-FFF2-40B4-BE49-F238E27FC236}">
                  <a16:creationId xmlns:a16="http://schemas.microsoft.com/office/drawing/2014/main" id="{EC431C5B-D8CF-FCD8-D36E-E408B2B2C4B1}"/>
                </a:ext>
              </a:extLst>
            </p:cNvPr>
            <p:cNvSpPr txBox="1"/>
            <p:nvPr/>
          </p:nvSpPr>
          <p:spPr>
            <a:xfrm>
              <a:off x="1634044" y="3339548"/>
              <a:ext cx="8861678" cy="367556"/>
            </a:xfrm>
            <a:prstGeom prst="rect">
              <a:avLst/>
            </a:prstGeom>
            <a:solidFill>
              <a:schemeClr val="bg1"/>
            </a:solidFill>
          </p:spPr>
          <p:txBody>
            <a:bodyPr wrap="square" rtlCol="0">
              <a:spAutoFit/>
            </a:bodyPr>
            <a:lstStyle/>
            <a:p>
              <a:r>
                <a:rPr lang="en-GB"/>
                <a:t>Subject Matter Expert                 Product Owner / BA                                  Delivery Team</a:t>
              </a:r>
            </a:p>
          </p:txBody>
        </p:sp>
      </p:grpSp>
      <p:sp>
        <p:nvSpPr>
          <p:cNvPr id="6" name="Rectangle 5">
            <a:extLst>
              <a:ext uri="{FF2B5EF4-FFF2-40B4-BE49-F238E27FC236}">
                <a16:creationId xmlns:a16="http://schemas.microsoft.com/office/drawing/2014/main" id="{A84DCDCD-F07C-DC43-3E71-174C5BDBB748}"/>
              </a:ext>
            </a:extLst>
          </p:cNvPr>
          <p:cNvSpPr/>
          <p:nvPr/>
        </p:nvSpPr>
        <p:spPr>
          <a:xfrm rot="16200000">
            <a:off x="5970863" y="633557"/>
            <a:ext cx="260648" cy="12188240"/>
          </a:xfrm>
          <a:prstGeom prst="rect">
            <a:avLst/>
          </a:prstGeom>
          <a:solidFill>
            <a:srgbClr val="005EAA"/>
          </a:solidFill>
          <a:ln>
            <a:solidFill>
              <a:srgbClr val="005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31"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ea typeface="+mn-ea"/>
              <a:cs typeface="+mn-cs"/>
            </a:endParaRPr>
          </a:p>
        </p:txBody>
      </p:sp>
      <p:sp>
        <p:nvSpPr>
          <p:cNvPr id="8" name="TextBox 7">
            <a:extLst>
              <a:ext uri="{FF2B5EF4-FFF2-40B4-BE49-F238E27FC236}">
                <a16:creationId xmlns:a16="http://schemas.microsoft.com/office/drawing/2014/main" id="{6B3D89B0-5BD8-23EE-DF78-40930A4D41CD}"/>
              </a:ext>
            </a:extLst>
          </p:cNvPr>
          <p:cNvSpPr txBox="1"/>
          <p:nvPr/>
        </p:nvSpPr>
        <p:spPr>
          <a:xfrm>
            <a:off x="1011146" y="1204477"/>
            <a:ext cx="7797908" cy="523806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0" marR="0" lvl="0" indent="-228594" algn="l" defTabSz="121903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3733" b="0" i="0" u="none" strike="noStrike" kern="1200" cap="none" spc="0" normalizeH="0" baseline="0" noProof="0">
              <a:ln>
                <a:noFill/>
              </a:ln>
              <a:solidFill>
                <a:prstClr val="black"/>
              </a:solidFill>
              <a:effectLst/>
              <a:uLnTx/>
              <a:uFillTx/>
              <a:ea typeface="+mn-ea"/>
              <a:cs typeface="Calibri"/>
            </a:endParaRPr>
          </a:p>
        </p:txBody>
      </p:sp>
      <p:pic>
        <p:nvPicPr>
          <p:cNvPr id="9" name="Graphic 8" descr="Group brainstorm">
            <a:extLst>
              <a:ext uri="{FF2B5EF4-FFF2-40B4-BE49-F238E27FC236}">
                <a16:creationId xmlns:a16="http://schemas.microsoft.com/office/drawing/2014/main" id="{AB537AB3-25CB-2697-EF4A-934E078BE9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044" y="1041031"/>
            <a:ext cx="216000" cy="216000"/>
          </a:xfrm>
          <a:prstGeom prst="rect">
            <a:avLst/>
          </a:prstGeom>
        </p:spPr>
      </p:pic>
      <p:sp>
        <p:nvSpPr>
          <p:cNvPr id="13" name="TextBox 12">
            <a:extLst>
              <a:ext uri="{FF2B5EF4-FFF2-40B4-BE49-F238E27FC236}">
                <a16:creationId xmlns:a16="http://schemas.microsoft.com/office/drawing/2014/main" id="{DF44E7AF-0761-7F9C-3763-CD6F5D799095}"/>
              </a:ext>
            </a:extLst>
          </p:cNvPr>
          <p:cNvSpPr txBox="1"/>
          <p:nvPr/>
        </p:nvSpPr>
        <p:spPr>
          <a:xfrm>
            <a:off x="33865" y="4488159"/>
            <a:ext cx="3194366"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GB" sz="1100">
                <a:cs typeface="Calibri"/>
              </a:rPr>
              <a:t>Part time role for someone from the CPS with lots of on the job and CPS business experience</a:t>
            </a:r>
          </a:p>
          <a:p>
            <a:pPr marL="171450" indent="-171450" algn="just">
              <a:buFont typeface="Arial"/>
              <a:buChar char="•"/>
            </a:pPr>
            <a:r>
              <a:rPr lang="en-GB" sz="1100">
                <a:cs typeface="Calibri"/>
              </a:rPr>
              <a:t>Responsible for supporting with detailed knowledge of the CPS and the context for current ways of working</a:t>
            </a:r>
            <a:endParaRPr lang="en-GB"/>
          </a:p>
          <a:p>
            <a:pPr marL="171450" indent="-171450" algn="just">
              <a:buFont typeface="Arial"/>
              <a:buChar char="•"/>
            </a:pPr>
            <a:r>
              <a:rPr lang="en-GB" sz="1100">
                <a:cs typeface="Calibri"/>
              </a:rPr>
              <a:t>Advising the team through Beta, answering and finding answers to complex questions and issues</a:t>
            </a:r>
          </a:p>
          <a:p>
            <a:pPr marL="171450" indent="-171450" algn="just">
              <a:buFont typeface="Arial"/>
              <a:buChar char="•"/>
            </a:pPr>
            <a:r>
              <a:rPr lang="en-GB" sz="1100">
                <a:cs typeface="Calibri"/>
              </a:rPr>
              <a:t>Investigation of complex process matters </a:t>
            </a:r>
          </a:p>
          <a:p>
            <a:pPr marL="171450" indent="-171450" algn="just">
              <a:buFont typeface="Arial"/>
              <a:buChar char="•"/>
            </a:pPr>
            <a:r>
              <a:rPr lang="en-GB" sz="1100">
                <a:cs typeface="Calibri"/>
              </a:rPr>
              <a:t>Identifying user groups and supporting user engagement </a:t>
            </a:r>
          </a:p>
        </p:txBody>
      </p:sp>
      <p:sp>
        <p:nvSpPr>
          <p:cNvPr id="14" name="TextBox 13">
            <a:extLst>
              <a:ext uri="{FF2B5EF4-FFF2-40B4-BE49-F238E27FC236}">
                <a16:creationId xmlns:a16="http://schemas.microsoft.com/office/drawing/2014/main" id="{DF8493E2-21FD-E10A-FF32-3EB46B7FB145}"/>
              </a:ext>
            </a:extLst>
          </p:cNvPr>
          <p:cNvSpPr txBox="1"/>
          <p:nvPr/>
        </p:nvSpPr>
        <p:spPr>
          <a:xfrm>
            <a:off x="3682464" y="4798176"/>
            <a:ext cx="3950788"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GB" sz="1100">
                <a:cs typeface="Calibri"/>
              </a:rPr>
              <a:t>Full time role for someone with Agile Product Development Skills</a:t>
            </a:r>
          </a:p>
          <a:p>
            <a:pPr marL="171450" indent="-171450" algn="just">
              <a:buFont typeface="Arial"/>
              <a:buChar char="•"/>
            </a:pPr>
            <a:r>
              <a:rPr lang="en-GB" sz="1100">
                <a:cs typeface="Calibri"/>
              </a:rPr>
              <a:t>Responsible for leading the Beta, communicating business objectives and problems to the team</a:t>
            </a:r>
            <a:endParaRPr lang="en-GB"/>
          </a:p>
          <a:p>
            <a:pPr marL="171450" indent="-171450" algn="just">
              <a:buFont typeface="Arial"/>
              <a:buChar char="•"/>
            </a:pPr>
            <a:r>
              <a:rPr lang="en-GB" sz="1100">
                <a:cs typeface="Calibri"/>
              </a:rPr>
              <a:t>Understanding and analysing as-is and to-be detail</a:t>
            </a:r>
          </a:p>
          <a:p>
            <a:pPr marL="171450" indent="-171450" algn="just">
              <a:buFont typeface="Arial"/>
              <a:buChar char="•"/>
            </a:pPr>
            <a:r>
              <a:rPr lang="en-GB" sz="1100">
                <a:cs typeface="Calibri"/>
              </a:rPr>
              <a:t>Creating user stories and leading team refinement</a:t>
            </a:r>
          </a:p>
          <a:p>
            <a:pPr marL="171450" indent="-171450" algn="just">
              <a:buFont typeface="Arial"/>
              <a:buChar char="•"/>
            </a:pPr>
            <a:r>
              <a:rPr lang="en-GB" sz="1100">
                <a:cs typeface="Calibri"/>
              </a:rPr>
              <a:t>Prioritising stories and epics in line with BO objectives</a:t>
            </a:r>
          </a:p>
          <a:p>
            <a:pPr marL="171450" indent="-171450" algn="just">
              <a:buFont typeface="Arial"/>
              <a:buChar char="•"/>
            </a:pPr>
            <a:r>
              <a:rPr lang="en-GB" sz="1100">
                <a:cs typeface="Calibri"/>
              </a:rPr>
              <a:t>Detailed engagement with users and business </a:t>
            </a:r>
          </a:p>
        </p:txBody>
      </p:sp>
      <p:sp>
        <p:nvSpPr>
          <p:cNvPr id="11" name="TextBox 10">
            <a:extLst>
              <a:ext uri="{FF2B5EF4-FFF2-40B4-BE49-F238E27FC236}">
                <a16:creationId xmlns:a16="http://schemas.microsoft.com/office/drawing/2014/main" id="{6B603852-9287-5839-BE60-CA386CB94702}"/>
              </a:ext>
            </a:extLst>
          </p:cNvPr>
          <p:cNvSpPr txBox="1"/>
          <p:nvPr/>
        </p:nvSpPr>
        <p:spPr>
          <a:xfrm>
            <a:off x="8398650" y="1354407"/>
            <a:ext cx="3336978"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GB" sz="1100">
                <a:cs typeface="Calibri"/>
              </a:rPr>
              <a:t>Part time role for someone from the CPS with mid/senior responsibility, who can drive forward initiatives and user/stakeholder engagement</a:t>
            </a:r>
          </a:p>
          <a:p>
            <a:pPr marL="285750" indent="-285750" algn="just">
              <a:buFont typeface="Arial"/>
              <a:buChar char="•"/>
            </a:pPr>
            <a:r>
              <a:rPr lang="en-GB" sz="1100">
                <a:cs typeface="Calibri"/>
              </a:rPr>
              <a:t>Responsible for the strategic guidance of products and initiatives</a:t>
            </a:r>
          </a:p>
          <a:p>
            <a:pPr marL="285750" indent="-285750" algn="just">
              <a:buFont typeface="Arial"/>
              <a:buChar char="•"/>
            </a:pPr>
            <a:r>
              <a:rPr lang="en-GB" sz="1100">
                <a:cs typeface="Calibri"/>
              </a:rPr>
              <a:t>Focuses on user insights and Business Prioritisation</a:t>
            </a:r>
            <a:endParaRPr lang="en-GB">
              <a:cs typeface="Calibri"/>
            </a:endParaRPr>
          </a:p>
          <a:p>
            <a:pPr marL="285750" indent="-285750" algn="just">
              <a:buFont typeface="Arial"/>
              <a:buChar char="•"/>
            </a:pPr>
            <a:r>
              <a:rPr lang="en-GB" sz="1100">
                <a:cs typeface="Calibri"/>
              </a:rPr>
              <a:t>Consulted through triage and agrees the technique for delivering the initiatives in their scope</a:t>
            </a:r>
          </a:p>
          <a:p>
            <a:pPr marL="285750" indent="-285750" algn="just">
              <a:buFont typeface="Arial"/>
              <a:buChar char="•"/>
            </a:pPr>
            <a:r>
              <a:rPr lang="en-GB" sz="1100">
                <a:cs typeface="Calibri"/>
              </a:rPr>
              <a:t>Works with PO to prioritise and clarify the epics / features which will deliver the solution</a:t>
            </a:r>
          </a:p>
          <a:p>
            <a:pPr marL="285750" indent="-285750" algn="just">
              <a:buFont typeface="Arial"/>
              <a:buChar char="•"/>
            </a:pPr>
            <a:endParaRPr lang="en-GB">
              <a:cs typeface="Calibri"/>
            </a:endParaRPr>
          </a:p>
        </p:txBody>
      </p:sp>
      <p:sp>
        <p:nvSpPr>
          <p:cNvPr id="12" name="TextBox 11">
            <a:extLst>
              <a:ext uri="{FF2B5EF4-FFF2-40B4-BE49-F238E27FC236}">
                <a16:creationId xmlns:a16="http://schemas.microsoft.com/office/drawing/2014/main" id="{68A48A07-87CC-1984-00EB-5D4A7C805375}"/>
              </a:ext>
            </a:extLst>
          </p:cNvPr>
          <p:cNvSpPr txBox="1"/>
          <p:nvPr/>
        </p:nvSpPr>
        <p:spPr>
          <a:xfrm>
            <a:off x="8294852" y="4789180"/>
            <a:ext cx="3336978"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cs typeface="Calibri"/>
              </a:rPr>
              <a:t>Multi skilled team consisting of:</a:t>
            </a:r>
            <a:endParaRPr lang="en-US"/>
          </a:p>
          <a:p>
            <a:pPr marL="742950" lvl="1" indent="-285750">
              <a:buFont typeface="Arial"/>
              <a:buChar char="•"/>
            </a:pPr>
            <a:r>
              <a:rPr lang="en-GB" sz="1100">
                <a:cs typeface="Calibri"/>
              </a:rPr>
              <a:t>BAs &amp; URs</a:t>
            </a:r>
            <a:endParaRPr lang="en-GB"/>
          </a:p>
          <a:p>
            <a:pPr marL="742950" lvl="1" indent="-285750">
              <a:buFont typeface="Arial"/>
              <a:buChar char="•"/>
            </a:pPr>
            <a:r>
              <a:rPr lang="en-GB" sz="1100">
                <a:cs typeface="Calibri"/>
              </a:rPr>
              <a:t>UI/UX Design</a:t>
            </a:r>
          </a:p>
          <a:p>
            <a:pPr marL="742950" lvl="1" indent="-285750">
              <a:buFont typeface="Arial"/>
              <a:buChar char="•"/>
            </a:pPr>
            <a:r>
              <a:rPr lang="en-GB" sz="1100">
                <a:cs typeface="Calibri"/>
              </a:rPr>
              <a:t>Developers</a:t>
            </a:r>
          </a:p>
          <a:p>
            <a:pPr marL="742950" lvl="1" indent="-285750">
              <a:buFont typeface="Arial"/>
              <a:buChar char="•"/>
            </a:pPr>
            <a:r>
              <a:rPr lang="en-GB" sz="1100">
                <a:cs typeface="Calibri"/>
              </a:rPr>
              <a:t>DevOps</a:t>
            </a:r>
          </a:p>
          <a:p>
            <a:pPr marL="742950" lvl="1" indent="-285750">
              <a:buFont typeface="Arial"/>
              <a:buChar char="•"/>
            </a:pPr>
            <a:r>
              <a:rPr lang="en-GB" sz="1100">
                <a:cs typeface="Calibri"/>
              </a:rPr>
              <a:t>Architects</a:t>
            </a:r>
          </a:p>
          <a:p>
            <a:pPr marL="742950" lvl="1" indent="-285750">
              <a:buFont typeface="Arial"/>
              <a:buChar char="•"/>
            </a:pPr>
            <a:endParaRPr lang="en-GB" sz="1100">
              <a:cs typeface="Calibri"/>
            </a:endParaRPr>
          </a:p>
          <a:p>
            <a:pPr marL="285750" indent="-285750">
              <a:buFont typeface="Arial"/>
              <a:buChar char="•"/>
            </a:pPr>
            <a:endParaRPr lang="en-GB" sz="1100">
              <a:cs typeface="Calibri"/>
            </a:endParaRPr>
          </a:p>
        </p:txBody>
      </p:sp>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6b. Have a multidisciplinary team</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57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1323439"/>
          </a:xfrm>
          <a:prstGeom prst="rect">
            <a:avLst/>
          </a:prstGeom>
          <a:noFill/>
        </p:spPr>
        <p:txBody>
          <a:bodyPr wrap="square" rtlCol="0">
            <a:spAutoFit/>
          </a:bodyPr>
          <a:lstStyle/>
          <a:p>
            <a:r>
              <a:rPr lang="en-GB" sz="4000">
                <a:solidFill>
                  <a:schemeClr val="bg1"/>
                </a:solidFill>
              </a:rPr>
              <a:t>7. Use agile ways of working</a:t>
            </a:r>
          </a:p>
        </p:txBody>
      </p:sp>
    </p:spTree>
    <p:extLst>
      <p:ext uri="{BB962C8B-B14F-4D97-AF65-F5344CB8AC3E}">
        <p14:creationId xmlns:p14="http://schemas.microsoft.com/office/powerpoint/2010/main" val="1600006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7. Use agile ways of working</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C48F07B-8142-A989-1085-40B46D5B04A5}"/>
              </a:ext>
            </a:extLst>
          </p:cNvPr>
          <p:cNvSpPr txBox="1"/>
          <p:nvPr/>
        </p:nvSpPr>
        <p:spPr>
          <a:xfrm>
            <a:off x="677379" y="1433272"/>
            <a:ext cx="11302354" cy="17257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Font typeface="Arial" panose="020B0604020202020204" pitchFamily="34" charset="0"/>
              <a:buChar char="•"/>
            </a:pPr>
            <a:r>
              <a:rPr lang="en-GB" sz="1200">
                <a:cs typeface="Calibri"/>
              </a:rPr>
              <a:t>The team operate in a two-week cadence, supported by a number of agile ceremonies.</a:t>
            </a:r>
          </a:p>
          <a:p>
            <a:pPr marL="171450" indent="-171450">
              <a:lnSpc>
                <a:spcPct val="150000"/>
              </a:lnSpc>
              <a:buFont typeface="Arial" panose="020B0604020202020204" pitchFamily="34" charset="0"/>
              <a:buChar char="•"/>
            </a:pPr>
            <a:r>
              <a:rPr lang="en-GB" sz="1200">
                <a:cs typeface="Calibri"/>
              </a:rPr>
              <a:t>At the end of Discovery, we identified fourteen High-Level Requirements, against which we developed a number of user stories.</a:t>
            </a:r>
          </a:p>
          <a:p>
            <a:pPr marL="171450" indent="-171450">
              <a:lnSpc>
                <a:spcPct val="150000"/>
              </a:lnSpc>
              <a:buFont typeface="Arial" panose="020B0604020202020204" pitchFamily="34" charset="0"/>
              <a:buChar char="•"/>
            </a:pPr>
            <a:r>
              <a:rPr lang="en-GB" sz="1200">
                <a:cs typeface="Calibri"/>
              </a:rPr>
              <a:t>Throughout Alpha, we frequently refined our backlog and prioritised with oversight from our Business Owners to ensure we tackle the most important problems first.</a:t>
            </a:r>
          </a:p>
          <a:p>
            <a:pPr marL="171450" indent="-171450">
              <a:lnSpc>
                <a:spcPct val="150000"/>
              </a:lnSpc>
              <a:buFont typeface="Arial" panose="020B0604020202020204" pitchFamily="34" charset="0"/>
              <a:buChar char="•"/>
            </a:pPr>
            <a:r>
              <a:rPr lang="en-GB" sz="1200">
                <a:cs typeface="Calibri"/>
              </a:rPr>
              <a:t>Typically, each sprint we engage with users to understand their needs, design and prototype solutions, and test these designs with users to ensure the service is what they need.</a:t>
            </a:r>
          </a:p>
          <a:p>
            <a:pPr marL="171450" indent="-171450">
              <a:lnSpc>
                <a:spcPct val="150000"/>
              </a:lnSpc>
              <a:buFont typeface="Arial" panose="020B0604020202020204" pitchFamily="34" charset="0"/>
              <a:buChar char="•"/>
            </a:pPr>
            <a:r>
              <a:rPr lang="en-GB" sz="1200">
                <a:cs typeface="Calibri"/>
              </a:rPr>
              <a:t>Throughout the Alpha, we maintained a network of users from several roles, units, and areas to ensure the solution caters for the varied ways that colleagues do their job.</a:t>
            </a:r>
          </a:p>
          <a:p>
            <a:pPr marL="171450" indent="-171450">
              <a:lnSpc>
                <a:spcPct val="150000"/>
              </a:lnSpc>
              <a:buFont typeface="Arial" panose="020B0604020202020204" pitchFamily="34" charset="0"/>
              <a:buChar char="•"/>
            </a:pPr>
            <a:endParaRPr lang="en-GB" sz="1200">
              <a:cs typeface="Calibri"/>
            </a:endParaRPr>
          </a:p>
        </p:txBody>
      </p:sp>
      <p:pic>
        <p:nvPicPr>
          <p:cNvPr id="4" name="Picture 3">
            <a:extLst>
              <a:ext uri="{FF2B5EF4-FFF2-40B4-BE49-F238E27FC236}">
                <a16:creationId xmlns:a16="http://schemas.microsoft.com/office/drawing/2014/main" id="{2E7D6C15-CE56-11A4-103E-6CD9E8BBC2A7}"/>
              </a:ext>
            </a:extLst>
          </p:cNvPr>
          <p:cNvPicPr>
            <a:picLocks noChangeAspect="1"/>
          </p:cNvPicPr>
          <p:nvPr/>
        </p:nvPicPr>
        <p:blipFill>
          <a:blip r:embed="rId3"/>
          <a:stretch>
            <a:fillRect/>
          </a:stretch>
        </p:blipFill>
        <p:spPr>
          <a:xfrm>
            <a:off x="8044844" y="3436000"/>
            <a:ext cx="3934889" cy="2571788"/>
          </a:xfrm>
          <a:prstGeom prst="rect">
            <a:avLst/>
          </a:prstGeom>
        </p:spPr>
      </p:pic>
      <p:sp>
        <p:nvSpPr>
          <p:cNvPr id="8" name="TextBox 7">
            <a:extLst>
              <a:ext uri="{FF2B5EF4-FFF2-40B4-BE49-F238E27FC236}">
                <a16:creationId xmlns:a16="http://schemas.microsoft.com/office/drawing/2014/main" id="{1647C4EF-9E0E-6B4E-BB6A-BE8E7DEE9118}"/>
              </a:ext>
            </a:extLst>
          </p:cNvPr>
          <p:cNvSpPr txBox="1"/>
          <p:nvPr/>
        </p:nvSpPr>
        <p:spPr>
          <a:xfrm>
            <a:off x="8028502" y="5935422"/>
            <a:ext cx="4006412" cy="307777"/>
          </a:xfrm>
          <a:prstGeom prst="rect">
            <a:avLst/>
          </a:prstGeom>
          <a:noFill/>
        </p:spPr>
        <p:txBody>
          <a:bodyPr wrap="square">
            <a:spAutoFit/>
          </a:bodyPr>
          <a:lstStyle/>
          <a:p>
            <a:pPr algn="ctr"/>
            <a:r>
              <a:rPr lang="en-GB" sz="1400">
                <a:hlinkClick r:id="rId4"/>
              </a:rPr>
              <a:t>Our Ways of Working and Governance</a:t>
            </a:r>
            <a:endParaRPr lang="en-GB" sz="1400"/>
          </a:p>
        </p:txBody>
      </p:sp>
      <p:pic>
        <p:nvPicPr>
          <p:cNvPr id="11" name="Picture 10">
            <a:extLst>
              <a:ext uri="{FF2B5EF4-FFF2-40B4-BE49-F238E27FC236}">
                <a16:creationId xmlns:a16="http://schemas.microsoft.com/office/drawing/2014/main" id="{EF182A1B-1349-84E6-01A8-853EFEF5E3FF}"/>
              </a:ext>
            </a:extLst>
          </p:cNvPr>
          <p:cNvPicPr>
            <a:picLocks noChangeAspect="1"/>
          </p:cNvPicPr>
          <p:nvPr/>
        </p:nvPicPr>
        <p:blipFill>
          <a:blip r:embed="rId5"/>
          <a:stretch>
            <a:fillRect/>
          </a:stretch>
        </p:blipFill>
        <p:spPr>
          <a:xfrm>
            <a:off x="677379" y="3242120"/>
            <a:ext cx="7126681" cy="2959547"/>
          </a:xfrm>
          <a:prstGeom prst="rect">
            <a:avLst/>
          </a:prstGeom>
        </p:spPr>
      </p:pic>
    </p:spTree>
    <p:extLst>
      <p:ext uri="{BB962C8B-B14F-4D97-AF65-F5344CB8AC3E}">
        <p14:creationId xmlns:p14="http://schemas.microsoft.com/office/powerpoint/2010/main" val="1000203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1938992"/>
          </a:xfrm>
          <a:prstGeom prst="rect">
            <a:avLst/>
          </a:prstGeom>
          <a:noFill/>
        </p:spPr>
        <p:txBody>
          <a:bodyPr wrap="square" rtlCol="0">
            <a:spAutoFit/>
          </a:bodyPr>
          <a:lstStyle/>
          <a:p>
            <a:r>
              <a:rPr lang="en-GB" sz="4000">
                <a:solidFill>
                  <a:schemeClr val="bg1"/>
                </a:solidFill>
              </a:rPr>
              <a:t>8. Iterated and improved frequently </a:t>
            </a:r>
          </a:p>
        </p:txBody>
      </p:sp>
    </p:spTree>
    <p:extLst>
      <p:ext uri="{BB962C8B-B14F-4D97-AF65-F5344CB8AC3E}">
        <p14:creationId xmlns:p14="http://schemas.microsoft.com/office/powerpoint/2010/main" val="184699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53EA6F8-9185-89B2-EFEB-CECA26746EC7}"/>
              </a:ext>
            </a:extLst>
          </p:cNvPr>
          <p:cNvSpPr txBox="1"/>
          <p:nvPr/>
        </p:nvSpPr>
        <p:spPr>
          <a:xfrm>
            <a:off x="677378" y="1433272"/>
            <a:ext cx="10080737" cy="17257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Font typeface="Arial" panose="020B0604020202020204" pitchFamily="34" charset="0"/>
              <a:buChar char="•"/>
            </a:pPr>
            <a:r>
              <a:rPr lang="en-GB" sz="1200">
                <a:cs typeface="Calibri"/>
              </a:rPr>
              <a:t>Throughout the Alpha stage we built a prototype with mock data in addition to a functional proof of concept connected to the CMS Test environment.</a:t>
            </a:r>
          </a:p>
          <a:p>
            <a:pPr marL="171450" indent="-171450">
              <a:lnSpc>
                <a:spcPct val="150000"/>
              </a:lnSpc>
              <a:buFont typeface="Arial" panose="020B0604020202020204" pitchFamily="34" charset="0"/>
              <a:buChar char="•"/>
            </a:pPr>
            <a:r>
              <a:rPr lang="en-GB" sz="1200">
                <a:cs typeface="Calibri"/>
              </a:rPr>
              <a:t>Building and maintaining these separate instances of the Application eliminated the dependency between our front-end and back-end development and meant that we could spend more time proving our riskiest assumptions.</a:t>
            </a:r>
          </a:p>
          <a:p>
            <a:pPr marL="171450" indent="-171450">
              <a:lnSpc>
                <a:spcPct val="150000"/>
              </a:lnSpc>
              <a:buFont typeface="Arial" panose="020B0604020202020204" pitchFamily="34" charset="0"/>
              <a:buChar char="•"/>
            </a:pPr>
            <a:r>
              <a:rPr lang="en-GB" sz="1200">
                <a:cs typeface="Calibri"/>
              </a:rPr>
              <a:t>Designing, building, and testing with users frequently has enabled us to ensure that when we commit to back-end development, we have a good understanding of what we need to achieve.</a:t>
            </a:r>
          </a:p>
          <a:p>
            <a:pPr marL="171450" indent="-171450">
              <a:lnSpc>
                <a:spcPct val="150000"/>
              </a:lnSpc>
              <a:buFont typeface="Arial" panose="020B0604020202020204" pitchFamily="34" charset="0"/>
              <a:buChar char="•"/>
            </a:pPr>
            <a:endParaRPr lang="en-GB" sz="1200">
              <a:cs typeface="Calibri"/>
            </a:endParaRPr>
          </a:p>
        </p:txBody>
      </p:sp>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8. Iterated and improved frequently </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D4BA09C3-1CE1-03E2-1E2E-16A2775E2379}"/>
              </a:ext>
            </a:extLst>
          </p:cNvPr>
          <p:cNvGrpSpPr/>
          <p:nvPr/>
        </p:nvGrpSpPr>
        <p:grpSpPr>
          <a:xfrm>
            <a:off x="6286810" y="3428999"/>
            <a:ext cx="5744518" cy="2414090"/>
            <a:chOff x="1874354" y="3557005"/>
            <a:chExt cx="4709327" cy="2493864"/>
          </a:xfrm>
        </p:grpSpPr>
        <p:graphicFrame>
          <p:nvGraphicFramePr>
            <p:cNvPr id="6" name="Diagram 5">
              <a:extLst>
                <a:ext uri="{FF2B5EF4-FFF2-40B4-BE49-F238E27FC236}">
                  <a16:creationId xmlns:a16="http://schemas.microsoft.com/office/drawing/2014/main" id="{DF4507C8-5B6D-D17C-CB7A-8886E093A349}"/>
                </a:ext>
              </a:extLst>
            </p:cNvPr>
            <p:cNvGraphicFramePr/>
            <p:nvPr/>
          </p:nvGraphicFramePr>
          <p:xfrm>
            <a:off x="2636299" y="3904091"/>
            <a:ext cx="3947382" cy="2146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peech Bubble: Rectangle with Corners Rounded 7">
              <a:extLst>
                <a:ext uri="{FF2B5EF4-FFF2-40B4-BE49-F238E27FC236}">
                  <a16:creationId xmlns:a16="http://schemas.microsoft.com/office/drawing/2014/main" id="{EFD01296-483D-4D35-7C6B-4E8D6DA08EC8}"/>
                </a:ext>
              </a:extLst>
            </p:cNvPr>
            <p:cNvSpPr/>
            <p:nvPr/>
          </p:nvSpPr>
          <p:spPr>
            <a:xfrm>
              <a:off x="1874354" y="5406811"/>
              <a:ext cx="1033670" cy="429372"/>
            </a:xfrm>
            <a:prstGeom prst="wedgeRoundRectCallout">
              <a:avLst>
                <a:gd name="adj1" fmla="val 105535"/>
                <a:gd name="adj2" fmla="val -1141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a:t>Understanding user’s needs</a:t>
              </a:r>
            </a:p>
          </p:txBody>
        </p:sp>
        <p:sp>
          <p:nvSpPr>
            <p:cNvPr id="9" name="Speech Bubble: Rectangle with Corners Rounded 8">
              <a:extLst>
                <a:ext uri="{FF2B5EF4-FFF2-40B4-BE49-F238E27FC236}">
                  <a16:creationId xmlns:a16="http://schemas.microsoft.com/office/drawing/2014/main" id="{4F182A71-94AF-469E-6F35-4219CD2663D0}"/>
                </a:ext>
              </a:extLst>
            </p:cNvPr>
            <p:cNvSpPr/>
            <p:nvPr/>
          </p:nvSpPr>
          <p:spPr>
            <a:xfrm>
              <a:off x="3970600" y="5621497"/>
              <a:ext cx="1033670" cy="429372"/>
            </a:xfrm>
            <a:prstGeom prst="wedgeRoundRectCallout">
              <a:avLst>
                <a:gd name="adj1" fmla="val -50882"/>
                <a:gd name="adj2" fmla="val -9969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a:t>Requirements definition &amp; as-is analysis (Jira)</a:t>
              </a:r>
            </a:p>
          </p:txBody>
        </p:sp>
        <p:sp>
          <p:nvSpPr>
            <p:cNvPr id="11" name="Speech Bubble: Rectangle with Corners Rounded 10">
              <a:extLst>
                <a:ext uri="{FF2B5EF4-FFF2-40B4-BE49-F238E27FC236}">
                  <a16:creationId xmlns:a16="http://schemas.microsoft.com/office/drawing/2014/main" id="{0C117169-2F93-209D-F015-62DCDD20D0BA}"/>
                </a:ext>
              </a:extLst>
            </p:cNvPr>
            <p:cNvSpPr/>
            <p:nvPr/>
          </p:nvSpPr>
          <p:spPr>
            <a:xfrm>
              <a:off x="2636299" y="4210043"/>
              <a:ext cx="1033670" cy="570592"/>
            </a:xfrm>
            <a:prstGeom prst="wedgeRoundRectCallout">
              <a:avLst>
                <a:gd name="adj1" fmla="val 100151"/>
                <a:gd name="adj2" fmla="val 4969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a:t>Design &amp; test solutions to meet the needs (Figma)</a:t>
              </a:r>
            </a:p>
          </p:txBody>
        </p:sp>
        <p:sp>
          <p:nvSpPr>
            <p:cNvPr id="12" name="Speech Bubble: Rectangle with Corners Rounded 11">
              <a:extLst>
                <a:ext uri="{FF2B5EF4-FFF2-40B4-BE49-F238E27FC236}">
                  <a16:creationId xmlns:a16="http://schemas.microsoft.com/office/drawing/2014/main" id="{047DB07D-DEC9-5240-0814-4E90675A6894}"/>
                </a:ext>
              </a:extLst>
            </p:cNvPr>
            <p:cNvSpPr/>
            <p:nvPr/>
          </p:nvSpPr>
          <p:spPr>
            <a:xfrm>
              <a:off x="5304901" y="5121591"/>
              <a:ext cx="1033670" cy="570592"/>
            </a:xfrm>
            <a:prstGeom prst="wedgeRoundRectCallout">
              <a:avLst>
                <a:gd name="adj1" fmla="val -61387"/>
                <a:gd name="adj2" fmla="val -9244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a:t>Build &amp; test solutions with mock data (OutSystems)</a:t>
              </a:r>
            </a:p>
          </p:txBody>
        </p:sp>
        <p:sp>
          <p:nvSpPr>
            <p:cNvPr id="13" name="Speech Bubble: Rectangle with Corners Rounded 12">
              <a:extLst>
                <a:ext uri="{FF2B5EF4-FFF2-40B4-BE49-F238E27FC236}">
                  <a16:creationId xmlns:a16="http://schemas.microsoft.com/office/drawing/2014/main" id="{245D228A-4D1E-644C-5362-501B6A029984}"/>
                </a:ext>
              </a:extLst>
            </p:cNvPr>
            <p:cNvSpPr/>
            <p:nvPr/>
          </p:nvSpPr>
          <p:spPr>
            <a:xfrm>
              <a:off x="4093155" y="3557005"/>
              <a:ext cx="1033670" cy="570592"/>
            </a:xfrm>
            <a:prstGeom prst="wedgeRoundRectCallout">
              <a:avLst>
                <a:gd name="adj1" fmla="val 68281"/>
                <a:gd name="adj2" fmla="val 8170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a:t>Develop the back-end API for the selected solution</a:t>
              </a:r>
            </a:p>
          </p:txBody>
        </p:sp>
      </p:grpSp>
      <p:sp>
        <p:nvSpPr>
          <p:cNvPr id="16" name="TextBox 15">
            <a:extLst>
              <a:ext uri="{FF2B5EF4-FFF2-40B4-BE49-F238E27FC236}">
                <a16:creationId xmlns:a16="http://schemas.microsoft.com/office/drawing/2014/main" id="{95862CD3-512B-7B57-7300-F3D244DC3605}"/>
              </a:ext>
            </a:extLst>
          </p:cNvPr>
          <p:cNvSpPr txBox="1"/>
          <p:nvPr/>
        </p:nvSpPr>
        <p:spPr>
          <a:xfrm>
            <a:off x="677378" y="3310013"/>
            <a:ext cx="5675715" cy="28337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Font typeface="Arial" panose="020B0604020202020204" pitchFamily="34" charset="0"/>
              <a:buChar char="•"/>
            </a:pPr>
            <a:r>
              <a:rPr lang="en-GB" sz="1200">
                <a:cs typeface="Calibri"/>
              </a:rPr>
              <a:t>Most of our stories follow a similar pattern:</a:t>
            </a:r>
          </a:p>
          <a:p>
            <a:pPr marL="685800" lvl="1" indent="-228600" algn="just">
              <a:lnSpc>
                <a:spcPct val="150000"/>
              </a:lnSpc>
              <a:buFont typeface="+mj-lt"/>
              <a:buAutoNum type="arabicPeriod"/>
            </a:pPr>
            <a:r>
              <a:rPr lang="en-GB" sz="1200">
                <a:cs typeface="Calibri"/>
              </a:rPr>
              <a:t>We identify the need with user research.</a:t>
            </a:r>
          </a:p>
          <a:p>
            <a:pPr marL="685800" lvl="1" indent="-228600" algn="just">
              <a:lnSpc>
                <a:spcPct val="150000"/>
              </a:lnSpc>
              <a:buFont typeface="+mj-lt"/>
              <a:buAutoNum type="arabicPeriod"/>
            </a:pPr>
            <a:r>
              <a:rPr lang="en-GB" sz="1200">
                <a:cs typeface="Calibri"/>
              </a:rPr>
              <a:t>We mature the need into a user story with a structured requirement, whilst understanding the as-is process, and defining our functional and non-functional acceptance criteria.</a:t>
            </a:r>
          </a:p>
          <a:p>
            <a:pPr marL="685800" lvl="1" indent="-228600" algn="just">
              <a:lnSpc>
                <a:spcPct val="150000"/>
              </a:lnSpc>
              <a:buFont typeface="+mj-lt"/>
              <a:buAutoNum type="arabicPeriod"/>
            </a:pPr>
            <a:r>
              <a:rPr lang="en-GB" sz="1200">
                <a:cs typeface="Calibri"/>
              </a:rPr>
              <a:t>We complete an initial design in Figma, using GDS assets, and often design multiple options which we then test with users.</a:t>
            </a:r>
          </a:p>
          <a:p>
            <a:pPr marL="685800" lvl="1" indent="-228600" algn="just">
              <a:lnSpc>
                <a:spcPct val="150000"/>
              </a:lnSpc>
              <a:buFont typeface="+mj-lt"/>
              <a:buAutoNum type="arabicPeriod"/>
            </a:pPr>
            <a:r>
              <a:rPr lang="en-GB" sz="1200">
                <a:cs typeface="Calibri"/>
              </a:rPr>
              <a:t>We build the design in the prototype with mock data.</a:t>
            </a:r>
          </a:p>
          <a:p>
            <a:pPr marL="685800" lvl="1" indent="-228600" algn="just">
              <a:lnSpc>
                <a:spcPct val="150000"/>
              </a:lnSpc>
              <a:buFont typeface="+mj-lt"/>
              <a:buAutoNum type="arabicPeriod"/>
            </a:pPr>
            <a:r>
              <a:rPr lang="en-GB" sz="1200">
                <a:cs typeface="Calibri"/>
              </a:rPr>
              <a:t>We build the API, test, and refine if needed.</a:t>
            </a:r>
          </a:p>
          <a:p>
            <a:pPr marL="171450" indent="-171450">
              <a:lnSpc>
                <a:spcPct val="150000"/>
              </a:lnSpc>
              <a:buFont typeface="Arial" panose="020B0604020202020204" pitchFamily="34" charset="0"/>
              <a:buChar char="•"/>
            </a:pPr>
            <a:endParaRPr lang="en-GB" sz="1200">
              <a:cs typeface="Calibri"/>
            </a:endParaRPr>
          </a:p>
        </p:txBody>
      </p:sp>
    </p:spTree>
    <p:extLst>
      <p:ext uri="{BB962C8B-B14F-4D97-AF65-F5344CB8AC3E}">
        <p14:creationId xmlns:p14="http://schemas.microsoft.com/office/powerpoint/2010/main" val="3933215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1783A5-C7EF-CC2F-B8BE-28FDFC7DA689}"/>
              </a:ext>
            </a:extLst>
          </p:cNvPr>
          <p:cNvSpPr txBox="1"/>
          <p:nvPr/>
        </p:nvSpPr>
        <p:spPr>
          <a:xfrm>
            <a:off x="699051" y="714263"/>
            <a:ext cx="11492949"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In Alpha, we set out to solve the following user challenges identified during Discovery</a:t>
            </a:r>
          </a:p>
        </p:txBody>
      </p:sp>
      <p:sp>
        <p:nvSpPr>
          <p:cNvPr id="4" name="TextBox 3">
            <a:extLst>
              <a:ext uri="{FF2B5EF4-FFF2-40B4-BE49-F238E27FC236}">
                <a16:creationId xmlns:a16="http://schemas.microsoft.com/office/drawing/2014/main" id="{BFBBEC65-2E27-3E88-F53C-E597D4AF5BEB}"/>
              </a:ext>
            </a:extLst>
          </p:cNvPr>
          <p:cNvSpPr txBox="1"/>
          <p:nvPr/>
        </p:nvSpPr>
        <p:spPr>
          <a:xfrm>
            <a:off x="699052" y="1211345"/>
            <a:ext cx="10939573"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These findings were prioritised at the end of Discovery and used to derive a set of high-level requirements and user stories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785A8968-8473-00EA-58DF-92C68B6DD814}"/>
              </a:ext>
            </a:extLst>
          </p:cNvPr>
          <p:cNvGrpSpPr/>
          <p:nvPr/>
        </p:nvGrpSpPr>
        <p:grpSpPr>
          <a:xfrm>
            <a:off x="1689836" y="2351102"/>
            <a:ext cx="1269255" cy="1269588"/>
            <a:chOff x="668727" y="1893733"/>
            <a:chExt cx="1396577" cy="1396943"/>
          </a:xfrm>
        </p:grpSpPr>
        <p:sp>
          <p:nvSpPr>
            <p:cNvPr id="12" name="Free-form: Shape 11">
              <a:extLst>
                <a:ext uri="{FF2B5EF4-FFF2-40B4-BE49-F238E27FC236}">
                  <a16:creationId xmlns:a16="http://schemas.microsoft.com/office/drawing/2014/main" id="{6DF9EBF7-B1A3-993C-CA84-B3BCBA9F7900}"/>
                </a:ext>
              </a:extLst>
            </p:cNvPr>
            <p:cNvSpPr/>
            <p:nvPr/>
          </p:nvSpPr>
          <p:spPr>
            <a:xfrm>
              <a:off x="668727" y="1893733"/>
              <a:ext cx="1396577" cy="1396943"/>
            </a:xfrm>
            <a:custGeom>
              <a:avLst/>
              <a:gdLst>
                <a:gd name="connsiteX0" fmla="*/ 0 w 1396577"/>
                <a:gd name="connsiteY0" fmla="*/ 698472 h 1396943"/>
                <a:gd name="connsiteX1" fmla="*/ 698289 w 1396577"/>
                <a:gd name="connsiteY1" fmla="*/ 0 h 1396943"/>
                <a:gd name="connsiteX2" fmla="*/ 1396578 w 1396577"/>
                <a:gd name="connsiteY2" fmla="*/ 698472 h 1396943"/>
                <a:gd name="connsiteX3" fmla="*/ 698289 w 1396577"/>
                <a:gd name="connsiteY3" fmla="*/ 1396944 h 1396943"/>
                <a:gd name="connsiteX4" fmla="*/ 0 w 1396577"/>
                <a:gd name="connsiteY4" fmla="*/ 698472 h 139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577" h="1396943">
                  <a:moveTo>
                    <a:pt x="0" y="698472"/>
                  </a:moveTo>
                  <a:cubicBezTo>
                    <a:pt x="0" y="312717"/>
                    <a:pt x="312635" y="0"/>
                    <a:pt x="698289" y="0"/>
                  </a:cubicBezTo>
                  <a:cubicBezTo>
                    <a:pt x="1083943" y="0"/>
                    <a:pt x="1396578" y="312717"/>
                    <a:pt x="1396578" y="698472"/>
                  </a:cubicBezTo>
                  <a:cubicBezTo>
                    <a:pt x="1396578" y="1084227"/>
                    <a:pt x="1083943" y="1396944"/>
                    <a:pt x="698289" y="1396944"/>
                  </a:cubicBezTo>
                  <a:cubicBezTo>
                    <a:pt x="312635" y="1396944"/>
                    <a:pt x="0" y="1084227"/>
                    <a:pt x="0" y="698472"/>
                  </a:cubicBezTo>
                  <a:close/>
                </a:path>
              </a:pathLst>
            </a:custGeom>
            <a:solidFill>
              <a:prstClr val="white">
                <a:alpha val="90000"/>
                <a:hueOff val="0"/>
                <a:satOff val="0"/>
                <a:lumOff val="0"/>
                <a:alphaOff val="0"/>
              </a:prstClr>
            </a:solidFill>
            <a:ln w="190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29518" tIns="230081" rIns="230622" bIns="230081"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endParaRPr kumimoji="0" lang="en-GB" sz="24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pic>
          <p:nvPicPr>
            <p:cNvPr id="13" name="Graphic 12" descr="Wave outline">
              <a:extLst>
                <a:ext uri="{FF2B5EF4-FFF2-40B4-BE49-F238E27FC236}">
                  <a16:creationId xmlns:a16="http://schemas.microsoft.com/office/drawing/2014/main" id="{7F19EA11-773C-5165-1886-59B1615435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2024" y="2096774"/>
              <a:ext cx="828675" cy="828675"/>
            </a:xfrm>
            <a:prstGeom prst="rect">
              <a:avLst/>
            </a:prstGeom>
          </p:spPr>
        </p:pic>
      </p:grpSp>
      <p:grpSp>
        <p:nvGrpSpPr>
          <p:cNvPr id="33" name="Group 32">
            <a:extLst>
              <a:ext uri="{FF2B5EF4-FFF2-40B4-BE49-F238E27FC236}">
                <a16:creationId xmlns:a16="http://schemas.microsoft.com/office/drawing/2014/main" id="{88017C9E-5D01-1650-4225-26BEAE49D7AF}"/>
              </a:ext>
            </a:extLst>
          </p:cNvPr>
          <p:cNvGrpSpPr/>
          <p:nvPr/>
        </p:nvGrpSpPr>
        <p:grpSpPr>
          <a:xfrm>
            <a:off x="4154264" y="2351102"/>
            <a:ext cx="1269255" cy="1269588"/>
            <a:chOff x="2214583" y="1893733"/>
            <a:chExt cx="1396577" cy="1396943"/>
          </a:xfrm>
        </p:grpSpPr>
        <p:sp>
          <p:nvSpPr>
            <p:cNvPr id="11" name="Free-form: Shape 10">
              <a:extLst>
                <a:ext uri="{FF2B5EF4-FFF2-40B4-BE49-F238E27FC236}">
                  <a16:creationId xmlns:a16="http://schemas.microsoft.com/office/drawing/2014/main" id="{0522FE69-AF5A-BB45-C517-074016F0F0D7}"/>
                </a:ext>
              </a:extLst>
            </p:cNvPr>
            <p:cNvSpPr/>
            <p:nvPr/>
          </p:nvSpPr>
          <p:spPr>
            <a:xfrm>
              <a:off x="2214583" y="1893733"/>
              <a:ext cx="1396577" cy="1396943"/>
            </a:xfrm>
            <a:custGeom>
              <a:avLst/>
              <a:gdLst>
                <a:gd name="connsiteX0" fmla="*/ 0 w 1396577"/>
                <a:gd name="connsiteY0" fmla="*/ 698472 h 1396943"/>
                <a:gd name="connsiteX1" fmla="*/ 698289 w 1396577"/>
                <a:gd name="connsiteY1" fmla="*/ 0 h 1396943"/>
                <a:gd name="connsiteX2" fmla="*/ 1396578 w 1396577"/>
                <a:gd name="connsiteY2" fmla="*/ 698472 h 1396943"/>
                <a:gd name="connsiteX3" fmla="*/ 698289 w 1396577"/>
                <a:gd name="connsiteY3" fmla="*/ 1396944 h 1396943"/>
                <a:gd name="connsiteX4" fmla="*/ 0 w 1396577"/>
                <a:gd name="connsiteY4" fmla="*/ 698472 h 139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577" h="1396943">
                  <a:moveTo>
                    <a:pt x="0" y="698472"/>
                  </a:moveTo>
                  <a:cubicBezTo>
                    <a:pt x="0" y="312717"/>
                    <a:pt x="312635" y="0"/>
                    <a:pt x="698289" y="0"/>
                  </a:cubicBezTo>
                  <a:cubicBezTo>
                    <a:pt x="1083943" y="0"/>
                    <a:pt x="1396578" y="312717"/>
                    <a:pt x="1396578" y="698472"/>
                  </a:cubicBezTo>
                  <a:cubicBezTo>
                    <a:pt x="1396578" y="1084227"/>
                    <a:pt x="1083943" y="1396944"/>
                    <a:pt x="698289" y="1396944"/>
                  </a:cubicBezTo>
                  <a:cubicBezTo>
                    <a:pt x="312635" y="1396944"/>
                    <a:pt x="0" y="1084227"/>
                    <a:pt x="0" y="698472"/>
                  </a:cubicBezTo>
                  <a:close/>
                </a:path>
              </a:pathLst>
            </a:custGeom>
            <a:solidFill>
              <a:prstClr val="white">
                <a:alpha val="90000"/>
                <a:hueOff val="0"/>
                <a:satOff val="0"/>
                <a:lumOff val="0"/>
                <a:alphaOff val="0"/>
              </a:prstClr>
            </a:solidFill>
            <a:ln w="19050" cap="flat" cmpd="sng" algn="ctr">
              <a:solidFill>
                <a:srgbClr val="00B050"/>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29518" tIns="230081" rIns="230622" bIns="230081"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endParaRPr kumimoji="0" lang="en-GB" sz="24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pic>
          <p:nvPicPr>
            <p:cNvPr id="14" name="Graphic 13" descr="Sort outline">
              <a:extLst>
                <a:ext uri="{FF2B5EF4-FFF2-40B4-BE49-F238E27FC236}">
                  <a16:creationId xmlns:a16="http://schemas.microsoft.com/office/drawing/2014/main" id="{52ECB008-8152-9410-4D8F-187B713DF4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4704" y="2172974"/>
              <a:ext cx="752475" cy="752475"/>
            </a:xfrm>
            <a:prstGeom prst="rect">
              <a:avLst/>
            </a:prstGeom>
          </p:spPr>
        </p:pic>
      </p:grpSp>
      <p:grpSp>
        <p:nvGrpSpPr>
          <p:cNvPr id="32" name="Group 31">
            <a:extLst>
              <a:ext uri="{FF2B5EF4-FFF2-40B4-BE49-F238E27FC236}">
                <a16:creationId xmlns:a16="http://schemas.microsoft.com/office/drawing/2014/main" id="{D723E13B-12F4-5A6B-A5E7-957F2D92EA2C}"/>
              </a:ext>
            </a:extLst>
          </p:cNvPr>
          <p:cNvGrpSpPr/>
          <p:nvPr/>
        </p:nvGrpSpPr>
        <p:grpSpPr>
          <a:xfrm>
            <a:off x="6618692" y="2351102"/>
            <a:ext cx="1269255" cy="1269588"/>
            <a:chOff x="3761544" y="1893733"/>
            <a:chExt cx="1396577" cy="1396943"/>
          </a:xfrm>
        </p:grpSpPr>
        <p:sp>
          <p:nvSpPr>
            <p:cNvPr id="10" name="Free-form: Shape 9">
              <a:extLst>
                <a:ext uri="{FF2B5EF4-FFF2-40B4-BE49-F238E27FC236}">
                  <a16:creationId xmlns:a16="http://schemas.microsoft.com/office/drawing/2014/main" id="{90B836A5-8CC1-5104-9A0A-95FDE0E2AC3E}"/>
                </a:ext>
              </a:extLst>
            </p:cNvPr>
            <p:cNvSpPr/>
            <p:nvPr/>
          </p:nvSpPr>
          <p:spPr>
            <a:xfrm>
              <a:off x="3761544" y="1893733"/>
              <a:ext cx="1396577" cy="1396943"/>
            </a:xfrm>
            <a:custGeom>
              <a:avLst/>
              <a:gdLst>
                <a:gd name="connsiteX0" fmla="*/ 0 w 1396577"/>
                <a:gd name="connsiteY0" fmla="*/ 698472 h 1396943"/>
                <a:gd name="connsiteX1" fmla="*/ 698289 w 1396577"/>
                <a:gd name="connsiteY1" fmla="*/ 0 h 1396943"/>
                <a:gd name="connsiteX2" fmla="*/ 1396578 w 1396577"/>
                <a:gd name="connsiteY2" fmla="*/ 698472 h 1396943"/>
                <a:gd name="connsiteX3" fmla="*/ 698289 w 1396577"/>
                <a:gd name="connsiteY3" fmla="*/ 1396944 h 1396943"/>
                <a:gd name="connsiteX4" fmla="*/ 0 w 1396577"/>
                <a:gd name="connsiteY4" fmla="*/ 698472 h 139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577" h="1396943">
                  <a:moveTo>
                    <a:pt x="0" y="698472"/>
                  </a:moveTo>
                  <a:cubicBezTo>
                    <a:pt x="0" y="312717"/>
                    <a:pt x="312635" y="0"/>
                    <a:pt x="698289" y="0"/>
                  </a:cubicBezTo>
                  <a:cubicBezTo>
                    <a:pt x="1083943" y="0"/>
                    <a:pt x="1396578" y="312717"/>
                    <a:pt x="1396578" y="698472"/>
                  </a:cubicBezTo>
                  <a:cubicBezTo>
                    <a:pt x="1396578" y="1084227"/>
                    <a:pt x="1083943" y="1396944"/>
                    <a:pt x="698289" y="1396944"/>
                  </a:cubicBezTo>
                  <a:cubicBezTo>
                    <a:pt x="312635" y="1396944"/>
                    <a:pt x="0" y="1084227"/>
                    <a:pt x="0" y="698472"/>
                  </a:cubicBezTo>
                  <a:close/>
                </a:path>
              </a:pathLst>
            </a:custGeom>
            <a:solidFill>
              <a:prstClr val="white">
                <a:alpha val="90000"/>
                <a:hueOff val="0"/>
                <a:satOff val="0"/>
                <a:lumOff val="0"/>
                <a:alphaOff val="0"/>
              </a:prstClr>
            </a:solidFill>
            <a:ln w="19050" cap="flat" cmpd="sng" algn="ctr">
              <a:solidFill>
                <a:schemeClr val="accent2"/>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29518" tIns="230081" rIns="230622" bIns="230081"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endParaRPr kumimoji="0" lang="en-GB" sz="24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pic>
          <p:nvPicPr>
            <p:cNvPr id="15" name="Graphic 14" descr="Footprints outline">
              <a:extLst>
                <a:ext uri="{FF2B5EF4-FFF2-40B4-BE49-F238E27FC236}">
                  <a16:creationId xmlns:a16="http://schemas.microsoft.com/office/drawing/2014/main" id="{72C231C7-78E2-50FA-2E09-0AFD243180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86935" y="2172974"/>
              <a:ext cx="764376" cy="764376"/>
            </a:xfrm>
            <a:prstGeom prst="rect">
              <a:avLst/>
            </a:prstGeom>
          </p:spPr>
        </p:pic>
      </p:grpSp>
      <p:grpSp>
        <p:nvGrpSpPr>
          <p:cNvPr id="31" name="Group 30">
            <a:extLst>
              <a:ext uri="{FF2B5EF4-FFF2-40B4-BE49-F238E27FC236}">
                <a16:creationId xmlns:a16="http://schemas.microsoft.com/office/drawing/2014/main" id="{F3AD8F7F-EFDF-78C2-D339-939F391A3ED2}"/>
              </a:ext>
            </a:extLst>
          </p:cNvPr>
          <p:cNvGrpSpPr/>
          <p:nvPr/>
        </p:nvGrpSpPr>
        <p:grpSpPr>
          <a:xfrm>
            <a:off x="9083121" y="2351102"/>
            <a:ext cx="1269255" cy="1269588"/>
            <a:chOff x="5308506" y="1893733"/>
            <a:chExt cx="1396577" cy="1396943"/>
          </a:xfrm>
        </p:grpSpPr>
        <p:sp>
          <p:nvSpPr>
            <p:cNvPr id="9" name="Free-form: Shape 8">
              <a:extLst>
                <a:ext uri="{FF2B5EF4-FFF2-40B4-BE49-F238E27FC236}">
                  <a16:creationId xmlns:a16="http://schemas.microsoft.com/office/drawing/2014/main" id="{78A01259-C649-9971-5682-EE7298468761}"/>
                </a:ext>
              </a:extLst>
            </p:cNvPr>
            <p:cNvSpPr/>
            <p:nvPr/>
          </p:nvSpPr>
          <p:spPr>
            <a:xfrm>
              <a:off x="5308506" y="1893733"/>
              <a:ext cx="1396577" cy="1396943"/>
            </a:xfrm>
            <a:custGeom>
              <a:avLst/>
              <a:gdLst>
                <a:gd name="connsiteX0" fmla="*/ 0 w 1396577"/>
                <a:gd name="connsiteY0" fmla="*/ 698472 h 1396943"/>
                <a:gd name="connsiteX1" fmla="*/ 698289 w 1396577"/>
                <a:gd name="connsiteY1" fmla="*/ 0 h 1396943"/>
                <a:gd name="connsiteX2" fmla="*/ 1396578 w 1396577"/>
                <a:gd name="connsiteY2" fmla="*/ 698472 h 1396943"/>
                <a:gd name="connsiteX3" fmla="*/ 698289 w 1396577"/>
                <a:gd name="connsiteY3" fmla="*/ 1396944 h 1396943"/>
                <a:gd name="connsiteX4" fmla="*/ 0 w 1396577"/>
                <a:gd name="connsiteY4" fmla="*/ 698472 h 139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577" h="1396943">
                  <a:moveTo>
                    <a:pt x="0" y="698472"/>
                  </a:moveTo>
                  <a:cubicBezTo>
                    <a:pt x="0" y="312717"/>
                    <a:pt x="312635" y="0"/>
                    <a:pt x="698289" y="0"/>
                  </a:cubicBezTo>
                  <a:cubicBezTo>
                    <a:pt x="1083943" y="0"/>
                    <a:pt x="1396578" y="312717"/>
                    <a:pt x="1396578" y="698472"/>
                  </a:cubicBezTo>
                  <a:cubicBezTo>
                    <a:pt x="1396578" y="1084227"/>
                    <a:pt x="1083943" y="1396944"/>
                    <a:pt x="698289" y="1396944"/>
                  </a:cubicBezTo>
                  <a:cubicBezTo>
                    <a:pt x="312635" y="1396944"/>
                    <a:pt x="0" y="1084227"/>
                    <a:pt x="0" y="698472"/>
                  </a:cubicBezTo>
                  <a:close/>
                </a:path>
              </a:pathLst>
            </a:custGeom>
            <a:solidFill>
              <a:prstClr val="white">
                <a:alpha val="90000"/>
                <a:hueOff val="0"/>
                <a:satOff val="0"/>
                <a:lumOff val="0"/>
                <a:alphaOff val="0"/>
              </a:prstClr>
            </a:solidFill>
            <a:ln w="19050" cap="flat" cmpd="sng" algn="ctr">
              <a:solidFill>
                <a:schemeClr val="accent5"/>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29518" tIns="230081" rIns="230622" bIns="230081"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endParaRPr kumimoji="0" lang="en-GB" sz="24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pic>
          <p:nvPicPr>
            <p:cNvPr id="16" name="Graphic 15" descr="Flip calendar outline">
              <a:extLst>
                <a:ext uri="{FF2B5EF4-FFF2-40B4-BE49-F238E27FC236}">
                  <a16:creationId xmlns:a16="http://schemas.microsoft.com/office/drawing/2014/main" id="{7708565C-67EB-43D6-CD8F-9981EEA426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1071" y="2149161"/>
              <a:ext cx="800100" cy="800100"/>
            </a:xfrm>
            <a:prstGeom prst="rect">
              <a:avLst/>
            </a:prstGeom>
          </p:spPr>
        </p:pic>
      </p:grpSp>
      <p:sp>
        <p:nvSpPr>
          <p:cNvPr id="20" name="TextBox 19">
            <a:extLst>
              <a:ext uri="{FF2B5EF4-FFF2-40B4-BE49-F238E27FC236}">
                <a16:creationId xmlns:a16="http://schemas.microsoft.com/office/drawing/2014/main" id="{AD051F57-CDBA-1B86-663A-2B191749E773}"/>
              </a:ext>
            </a:extLst>
          </p:cNvPr>
          <p:cNvSpPr txBox="1"/>
          <p:nvPr/>
        </p:nvSpPr>
        <p:spPr>
          <a:xfrm>
            <a:off x="1591663" y="3782035"/>
            <a:ext cx="1570004"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‘Sea of red’ hinders prioritisation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black"/>
                </a:solidFill>
                <a:effectLst/>
                <a:uLnTx/>
                <a:uFillTx/>
                <a:latin typeface="Calibri" panose="020F0502020204030204"/>
                <a:ea typeface="+mn-ea"/>
                <a:cs typeface="+mn-cs"/>
              </a:rPr>
              <a:t>“Sometimes I can’t see the wood through the trees”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73C73EFF-7263-2F56-9DCE-BD43DE410F6D}"/>
              </a:ext>
            </a:extLst>
          </p:cNvPr>
          <p:cNvSpPr txBox="1"/>
          <p:nvPr/>
        </p:nvSpPr>
        <p:spPr>
          <a:xfrm>
            <a:off x="4054695" y="3782035"/>
            <a:ext cx="157000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Inability to organise tasks in a meaningful 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black"/>
                </a:solidFill>
                <a:effectLst/>
                <a:uLnTx/>
                <a:uFillTx/>
                <a:latin typeface="Calibri" panose="020F0502020204030204"/>
                <a:ea typeface="+mn-ea"/>
                <a:cs typeface="+mn-cs"/>
              </a:rPr>
              <a:t>“CMS manages me at times, rather than me managing my casework”</a:t>
            </a:r>
          </a:p>
        </p:txBody>
      </p:sp>
      <p:sp>
        <p:nvSpPr>
          <p:cNvPr id="22" name="TextBox 21">
            <a:extLst>
              <a:ext uri="{FF2B5EF4-FFF2-40B4-BE49-F238E27FC236}">
                <a16:creationId xmlns:a16="http://schemas.microsoft.com/office/drawing/2014/main" id="{9658BE09-E1DD-377F-9274-73F9D04CE791}"/>
              </a:ext>
            </a:extLst>
          </p:cNvPr>
          <p:cNvSpPr txBox="1"/>
          <p:nvPr/>
        </p:nvSpPr>
        <p:spPr>
          <a:xfrm>
            <a:off x="6517727" y="3782035"/>
            <a:ext cx="157000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Multiple steps to get the right information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black"/>
                </a:solidFill>
                <a:effectLst/>
                <a:uLnTx/>
                <a:uFillTx/>
                <a:latin typeface="Calibri" panose="020F0502020204030204"/>
                <a:ea typeface="+mn-ea"/>
                <a:cs typeface="+mn-cs"/>
              </a:rPr>
              <a:t>“When I need to find information quickly I can’t always rely on the CMS”</a:t>
            </a:r>
          </a:p>
        </p:txBody>
      </p:sp>
      <p:sp>
        <p:nvSpPr>
          <p:cNvPr id="23" name="TextBox 22">
            <a:extLst>
              <a:ext uri="{FF2B5EF4-FFF2-40B4-BE49-F238E27FC236}">
                <a16:creationId xmlns:a16="http://schemas.microsoft.com/office/drawing/2014/main" id="{263A348F-FAF5-E4E4-AD82-C1BC02E687BC}"/>
              </a:ext>
            </a:extLst>
          </p:cNvPr>
          <p:cNvSpPr txBox="1"/>
          <p:nvPr/>
        </p:nvSpPr>
        <p:spPr>
          <a:xfrm>
            <a:off x="8980760" y="3782035"/>
            <a:ext cx="157000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Offline tools used to help with planning and prioritisation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black"/>
                </a:solidFill>
                <a:effectLst/>
                <a:uLnTx/>
                <a:uFillTx/>
                <a:latin typeface="Calibri" panose="020F0502020204030204"/>
                <a:ea typeface="+mn-ea"/>
                <a:cs typeface="+mn-cs"/>
              </a:rPr>
              <a:t>“People have got their own workarounds"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497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2554545"/>
          </a:xfrm>
          <a:prstGeom prst="rect">
            <a:avLst/>
          </a:prstGeom>
          <a:noFill/>
        </p:spPr>
        <p:txBody>
          <a:bodyPr wrap="square" rtlCol="0">
            <a:spAutoFit/>
          </a:bodyPr>
          <a:lstStyle/>
          <a:p>
            <a:r>
              <a:rPr lang="en-GB" sz="4000">
                <a:solidFill>
                  <a:schemeClr val="bg1"/>
                </a:solidFill>
              </a:rPr>
              <a:t>9. Create a secure service which protects users’ privacy</a:t>
            </a:r>
          </a:p>
        </p:txBody>
      </p:sp>
    </p:spTree>
    <p:extLst>
      <p:ext uri="{BB962C8B-B14F-4D97-AF65-F5344CB8AC3E}">
        <p14:creationId xmlns:p14="http://schemas.microsoft.com/office/powerpoint/2010/main" val="252461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9. Create a secure service which protects users’ privacy</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D7138E97-20BB-552B-B249-8CA619AACE06}"/>
              </a:ext>
            </a:extLst>
          </p:cNvPr>
          <p:cNvSpPr/>
          <p:nvPr/>
        </p:nvSpPr>
        <p:spPr>
          <a:xfrm>
            <a:off x="517629" y="1599868"/>
            <a:ext cx="710149" cy="7101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A23ACCA-127E-F838-B2F1-4710568AE01B}"/>
              </a:ext>
            </a:extLst>
          </p:cNvPr>
          <p:cNvSpPr txBox="1"/>
          <p:nvPr/>
        </p:nvSpPr>
        <p:spPr>
          <a:xfrm>
            <a:off x="1370424" y="1647553"/>
            <a:ext cx="4354515" cy="1015663"/>
          </a:xfrm>
          <a:prstGeom prst="rect">
            <a:avLst/>
          </a:prstGeom>
          <a:noFill/>
        </p:spPr>
        <p:txBody>
          <a:bodyPr wrap="square" rtlCol="0">
            <a:spAutoFit/>
          </a:bodyPr>
          <a:lstStyle/>
          <a:p>
            <a:r>
              <a:rPr lang="en-GB" sz="1200" b="1"/>
              <a:t>Data Protection:</a:t>
            </a:r>
            <a:r>
              <a:rPr lang="en-GB" sz="1200"/>
              <a:t> we have completed an Initial Screening question set, and the DPIA has now progressed to a Stage 1 LE assessment. This has been reviewed with input from Cyber and the Head of DPCT; we are currently updating against the comments received prior to submission for formal sign off by the DPO.</a:t>
            </a:r>
          </a:p>
        </p:txBody>
      </p:sp>
      <p:sp>
        <p:nvSpPr>
          <p:cNvPr id="10" name="TextBox 9">
            <a:extLst>
              <a:ext uri="{FF2B5EF4-FFF2-40B4-BE49-F238E27FC236}">
                <a16:creationId xmlns:a16="http://schemas.microsoft.com/office/drawing/2014/main" id="{E8740806-3DCA-6406-B0AE-BCCCB64640D3}"/>
              </a:ext>
            </a:extLst>
          </p:cNvPr>
          <p:cNvSpPr txBox="1"/>
          <p:nvPr/>
        </p:nvSpPr>
        <p:spPr>
          <a:xfrm>
            <a:off x="1354252" y="3188296"/>
            <a:ext cx="4370687" cy="1754326"/>
          </a:xfrm>
          <a:prstGeom prst="rect">
            <a:avLst/>
          </a:prstGeom>
          <a:noFill/>
        </p:spPr>
        <p:txBody>
          <a:bodyPr wrap="square" rtlCol="0">
            <a:spAutoFit/>
          </a:bodyPr>
          <a:lstStyle/>
          <a:p>
            <a:r>
              <a:rPr lang="en-GB" sz="1200" b="1"/>
              <a:t>Security anti-personas / bad actors: </a:t>
            </a:r>
            <a:r>
              <a:rPr lang="en-GB" sz="1200"/>
              <a:t>a range of these have been explored for the service:</a:t>
            </a:r>
            <a:br>
              <a:rPr lang="en-GB" sz="1200"/>
            </a:br>
            <a:endParaRPr lang="en-GB" sz="1200"/>
          </a:p>
          <a:p>
            <a:pPr marL="171450" indent="-171450">
              <a:buFont typeface="Arial" panose="020B0604020202020204" pitchFamily="34" charset="0"/>
              <a:buChar char="•"/>
            </a:pPr>
            <a:r>
              <a:rPr lang="en-GB" sz="1200"/>
              <a:t>Users who do not have CMS logins</a:t>
            </a:r>
          </a:p>
          <a:p>
            <a:pPr marL="171450" indent="-171450">
              <a:buFont typeface="Arial" panose="020B0604020202020204" pitchFamily="34" charset="0"/>
              <a:buChar char="•"/>
            </a:pPr>
            <a:r>
              <a:rPr lang="en-GB" sz="1200"/>
              <a:t>Users who do not have an Azure Active Directory login</a:t>
            </a:r>
          </a:p>
          <a:p>
            <a:pPr marL="171450" indent="-171450">
              <a:buFont typeface="Arial" panose="020B0604020202020204" pitchFamily="34" charset="0"/>
              <a:buChar char="•"/>
            </a:pPr>
            <a:r>
              <a:rPr lang="en-GB" sz="1200"/>
              <a:t>Users who do not have access to work management app</a:t>
            </a:r>
          </a:p>
          <a:p>
            <a:pPr marL="171450" indent="-171450">
              <a:buFont typeface="Arial" panose="020B0604020202020204" pitchFamily="34" charset="0"/>
              <a:buChar char="•"/>
            </a:pPr>
            <a:r>
              <a:rPr lang="en-GB" sz="1200"/>
              <a:t>Users who are trying to access the app IP address from outside of the CPS network</a:t>
            </a:r>
          </a:p>
          <a:p>
            <a:endParaRPr lang="en-GB" sz="1200"/>
          </a:p>
        </p:txBody>
      </p:sp>
      <p:pic>
        <p:nvPicPr>
          <p:cNvPr id="28" name="Graphic 27" descr="Clipboard Ticked outline">
            <a:extLst>
              <a:ext uri="{FF2B5EF4-FFF2-40B4-BE49-F238E27FC236}">
                <a16:creationId xmlns:a16="http://schemas.microsoft.com/office/drawing/2014/main" id="{ACAF33F2-3B38-C9D7-11A0-C9A74649C3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275" y="1749411"/>
            <a:ext cx="431510" cy="431510"/>
          </a:xfrm>
          <a:prstGeom prst="rect">
            <a:avLst/>
          </a:prstGeom>
        </p:spPr>
      </p:pic>
      <p:grpSp>
        <p:nvGrpSpPr>
          <p:cNvPr id="42" name="Group 41">
            <a:extLst>
              <a:ext uri="{FF2B5EF4-FFF2-40B4-BE49-F238E27FC236}">
                <a16:creationId xmlns:a16="http://schemas.microsoft.com/office/drawing/2014/main" id="{4FBFADE3-E771-0B92-6BAB-6483BA6548D1}"/>
              </a:ext>
            </a:extLst>
          </p:cNvPr>
          <p:cNvGrpSpPr/>
          <p:nvPr/>
        </p:nvGrpSpPr>
        <p:grpSpPr>
          <a:xfrm>
            <a:off x="517629" y="3238577"/>
            <a:ext cx="710149" cy="710149"/>
            <a:chOff x="766372" y="3174001"/>
            <a:chExt cx="710149" cy="710149"/>
          </a:xfrm>
        </p:grpSpPr>
        <p:sp>
          <p:nvSpPr>
            <p:cNvPr id="12" name="Oval 11">
              <a:extLst>
                <a:ext uri="{FF2B5EF4-FFF2-40B4-BE49-F238E27FC236}">
                  <a16:creationId xmlns:a16="http://schemas.microsoft.com/office/drawing/2014/main" id="{979318AB-17EC-5A35-50CC-CB0FBB17C88F}"/>
                </a:ext>
              </a:extLst>
            </p:cNvPr>
            <p:cNvSpPr/>
            <p:nvPr/>
          </p:nvSpPr>
          <p:spPr>
            <a:xfrm>
              <a:off x="766372" y="3174001"/>
              <a:ext cx="710149" cy="71014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Graphic 31" descr="Unlock outline">
              <a:extLst>
                <a:ext uri="{FF2B5EF4-FFF2-40B4-BE49-F238E27FC236}">
                  <a16:creationId xmlns:a16="http://schemas.microsoft.com/office/drawing/2014/main" id="{5102A480-704F-D3E6-D3AC-149CF010E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846" y="3303097"/>
              <a:ext cx="457200" cy="457200"/>
            </a:xfrm>
            <a:prstGeom prst="rect">
              <a:avLst/>
            </a:prstGeom>
          </p:spPr>
        </p:pic>
      </p:grpSp>
      <p:sp>
        <p:nvSpPr>
          <p:cNvPr id="37" name="TextBox 36">
            <a:extLst>
              <a:ext uri="{FF2B5EF4-FFF2-40B4-BE49-F238E27FC236}">
                <a16:creationId xmlns:a16="http://schemas.microsoft.com/office/drawing/2014/main" id="{ADF0F3A8-0A34-DCBF-7CA2-D3E40820623B}"/>
              </a:ext>
            </a:extLst>
          </p:cNvPr>
          <p:cNvSpPr txBox="1"/>
          <p:nvPr/>
        </p:nvSpPr>
        <p:spPr>
          <a:xfrm>
            <a:off x="1370424" y="5093727"/>
            <a:ext cx="4291945" cy="830997"/>
          </a:xfrm>
          <a:prstGeom prst="rect">
            <a:avLst/>
          </a:prstGeom>
          <a:noFill/>
        </p:spPr>
        <p:txBody>
          <a:bodyPr wrap="square" rtlCol="0">
            <a:spAutoFit/>
          </a:bodyPr>
          <a:lstStyle/>
          <a:p>
            <a:r>
              <a:rPr lang="en-GB" sz="1200" b="1"/>
              <a:t>Tech choices and common components: </a:t>
            </a:r>
            <a:r>
              <a:rPr lang="en-GB" sz="1200"/>
              <a:t>we selected technologies which are already in use within the CPS estate, including OutSystems for the front-end build, an extension of the .NET services on Azure for the DDEI APIs, and AWS. </a:t>
            </a:r>
          </a:p>
        </p:txBody>
      </p:sp>
      <p:grpSp>
        <p:nvGrpSpPr>
          <p:cNvPr id="41" name="Group 40">
            <a:extLst>
              <a:ext uri="{FF2B5EF4-FFF2-40B4-BE49-F238E27FC236}">
                <a16:creationId xmlns:a16="http://schemas.microsoft.com/office/drawing/2014/main" id="{41B18C29-4F3B-0902-9070-3642B8080EE2}"/>
              </a:ext>
            </a:extLst>
          </p:cNvPr>
          <p:cNvGrpSpPr/>
          <p:nvPr/>
        </p:nvGrpSpPr>
        <p:grpSpPr>
          <a:xfrm>
            <a:off x="517628" y="5061817"/>
            <a:ext cx="710149" cy="710149"/>
            <a:chOff x="766372" y="4681918"/>
            <a:chExt cx="710149" cy="710149"/>
          </a:xfrm>
        </p:grpSpPr>
        <p:sp>
          <p:nvSpPr>
            <p:cNvPr id="38" name="Oval 37">
              <a:extLst>
                <a:ext uri="{FF2B5EF4-FFF2-40B4-BE49-F238E27FC236}">
                  <a16:creationId xmlns:a16="http://schemas.microsoft.com/office/drawing/2014/main" id="{AA0769F9-C17B-88AC-AFB6-B1C4798CAC45}"/>
                </a:ext>
              </a:extLst>
            </p:cNvPr>
            <p:cNvSpPr/>
            <p:nvPr/>
          </p:nvSpPr>
          <p:spPr>
            <a:xfrm>
              <a:off x="766372" y="4681918"/>
              <a:ext cx="710149" cy="71014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Graphic 39" descr="Gears outline">
              <a:extLst>
                <a:ext uri="{FF2B5EF4-FFF2-40B4-BE49-F238E27FC236}">
                  <a16:creationId xmlns:a16="http://schemas.microsoft.com/office/drawing/2014/main" id="{EF65F07C-BBAB-375B-858B-679A4E7702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098" y="4758085"/>
              <a:ext cx="557814" cy="557814"/>
            </a:xfrm>
            <a:prstGeom prst="rect">
              <a:avLst/>
            </a:prstGeom>
          </p:spPr>
        </p:pic>
      </p:grpSp>
      <p:sp>
        <p:nvSpPr>
          <p:cNvPr id="43" name="Oval 42">
            <a:extLst>
              <a:ext uri="{FF2B5EF4-FFF2-40B4-BE49-F238E27FC236}">
                <a16:creationId xmlns:a16="http://schemas.microsoft.com/office/drawing/2014/main" id="{D86559B3-6109-A5E2-5AD7-20170B696516}"/>
              </a:ext>
            </a:extLst>
          </p:cNvPr>
          <p:cNvSpPr/>
          <p:nvPr/>
        </p:nvSpPr>
        <p:spPr>
          <a:xfrm>
            <a:off x="6333830" y="1599868"/>
            <a:ext cx="710149" cy="7101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CEBE6843-BDA3-9D1A-0562-9521BEF3CF66}"/>
              </a:ext>
            </a:extLst>
          </p:cNvPr>
          <p:cNvSpPr txBox="1"/>
          <p:nvPr/>
        </p:nvSpPr>
        <p:spPr>
          <a:xfrm>
            <a:off x="7186625" y="1599868"/>
            <a:ext cx="4647309" cy="1200329"/>
          </a:xfrm>
          <a:prstGeom prst="rect">
            <a:avLst/>
          </a:prstGeom>
          <a:noFill/>
        </p:spPr>
        <p:txBody>
          <a:bodyPr wrap="square" rtlCol="0">
            <a:spAutoFit/>
          </a:bodyPr>
          <a:lstStyle/>
          <a:p>
            <a:r>
              <a:rPr lang="en-GB" sz="1200" b="1"/>
              <a:t>Protection</a:t>
            </a:r>
            <a:r>
              <a:rPr lang="en-GB" sz="1200"/>
              <a:t>: access to users as part of beta will be intentionally restricted. We will ensure that access to the app will require the following 3 criteria: CMS access, Active Directory access, and part of the role defined by work management app. Additionally, we have restricted the IP range to only the IPs emerging from CPS.</a:t>
            </a:r>
          </a:p>
          <a:p>
            <a:endParaRPr lang="en-GB" sz="1200"/>
          </a:p>
        </p:txBody>
      </p:sp>
      <p:sp>
        <p:nvSpPr>
          <p:cNvPr id="45" name="TextBox 44">
            <a:extLst>
              <a:ext uri="{FF2B5EF4-FFF2-40B4-BE49-F238E27FC236}">
                <a16:creationId xmlns:a16="http://schemas.microsoft.com/office/drawing/2014/main" id="{4FF349FD-1AB6-AF17-0969-3FFDC9DFEC1A}"/>
              </a:ext>
            </a:extLst>
          </p:cNvPr>
          <p:cNvSpPr txBox="1"/>
          <p:nvPr/>
        </p:nvSpPr>
        <p:spPr>
          <a:xfrm>
            <a:off x="7186625" y="3238577"/>
            <a:ext cx="3393974" cy="461665"/>
          </a:xfrm>
          <a:prstGeom prst="rect">
            <a:avLst/>
          </a:prstGeom>
          <a:noFill/>
        </p:spPr>
        <p:txBody>
          <a:bodyPr wrap="square" rtlCol="0">
            <a:spAutoFit/>
          </a:bodyPr>
          <a:lstStyle/>
          <a:p>
            <a:r>
              <a:rPr lang="en-GB" sz="1200" b="1"/>
              <a:t>Cookies</a:t>
            </a:r>
            <a:r>
              <a:rPr lang="en-GB" sz="1200"/>
              <a:t>: no new cookies have been introduced in our app – the CMS cookie has been reused.</a:t>
            </a:r>
          </a:p>
        </p:txBody>
      </p:sp>
      <p:sp>
        <p:nvSpPr>
          <p:cNvPr id="50" name="TextBox 49">
            <a:extLst>
              <a:ext uri="{FF2B5EF4-FFF2-40B4-BE49-F238E27FC236}">
                <a16:creationId xmlns:a16="http://schemas.microsoft.com/office/drawing/2014/main" id="{E8F098D0-3E9A-41AD-5FE6-DACE095BC81D}"/>
              </a:ext>
            </a:extLst>
          </p:cNvPr>
          <p:cNvSpPr txBox="1"/>
          <p:nvPr/>
        </p:nvSpPr>
        <p:spPr>
          <a:xfrm>
            <a:off x="7186626" y="5093727"/>
            <a:ext cx="4439020" cy="1015663"/>
          </a:xfrm>
          <a:prstGeom prst="rect">
            <a:avLst/>
          </a:prstGeom>
          <a:noFill/>
        </p:spPr>
        <p:txBody>
          <a:bodyPr wrap="square" rtlCol="0">
            <a:spAutoFit/>
          </a:bodyPr>
          <a:lstStyle/>
          <a:p>
            <a:r>
              <a:rPr lang="en-GB" sz="1200" b="1"/>
              <a:t>Risks: </a:t>
            </a:r>
            <a:r>
              <a:rPr lang="en-GB" sz="1200"/>
              <a:t>to mitigate the potential for data to leave the CPS network, we have planned to conduct a ITHC / Penetration Test. Establishing a secure VPN tunnel between Azure and AWS ensures that data remains secured whilst in transit.</a:t>
            </a:r>
          </a:p>
          <a:p>
            <a:endParaRPr lang="en-GB" sz="1200"/>
          </a:p>
        </p:txBody>
      </p:sp>
      <p:sp>
        <p:nvSpPr>
          <p:cNvPr id="52" name="Oval 51">
            <a:extLst>
              <a:ext uri="{FF2B5EF4-FFF2-40B4-BE49-F238E27FC236}">
                <a16:creationId xmlns:a16="http://schemas.microsoft.com/office/drawing/2014/main" id="{4E905A69-F8E9-6B6D-4067-E2CADF092D22}"/>
              </a:ext>
            </a:extLst>
          </p:cNvPr>
          <p:cNvSpPr/>
          <p:nvPr/>
        </p:nvSpPr>
        <p:spPr>
          <a:xfrm>
            <a:off x="6333830" y="5017560"/>
            <a:ext cx="710149" cy="71014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Graphic 56" descr="Robber outline">
            <a:extLst>
              <a:ext uri="{FF2B5EF4-FFF2-40B4-BE49-F238E27FC236}">
                <a16:creationId xmlns:a16="http://schemas.microsoft.com/office/drawing/2014/main" id="{5BF007AA-EA9B-C40C-723D-0FA0E5AF34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32863" y="1723721"/>
            <a:ext cx="457200" cy="457200"/>
          </a:xfrm>
          <a:prstGeom prst="rect">
            <a:avLst/>
          </a:prstGeom>
        </p:spPr>
      </p:pic>
      <p:grpSp>
        <p:nvGrpSpPr>
          <p:cNvPr id="7" name="Group 6">
            <a:extLst>
              <a:ext uri="{FF2B5EF4-FFF2-40B4-BE49-F238E27FC236}">
                <a16:creationId xmlns:a16="http://schemas.microsoft.com/office/drawing/2014/main" id="{3E1E95CC-C4C3-7935-85D9-F2123DA7A82D}"/>
              </a:ext>
            </a:extLst>
          </p:cNvPr>
          <p:cNvGrpSpPr/>
          <p:nvPr/>
        </p:nvGrpSpPr>
        <p:grpSpPr>
          <a:xfrm>
            <a:off x="6333830" y="3238576"/>
            <a:ext cx="710149" cy="710149"/>
            <a:chOff x="6333830" y="3073925"/>
            <a:chExt cx="710149" cy="710149"/>
          </a:xfrm>
        </p:grpSpPr>
        <p:sp>
          <p:nvSpPr>
            <p:cNvPr id="48" name="Oval 47">
              <a:extLst>
                <a:ext uri="{FF2B5EF4-FFF2-40B4-BE49-F238E27FC236}">
                  <a16:creationId xmlns:a16="http://schemas.microsoft.com/office/drawing/2014/main" id="{9BAC3ADD-EFCD-D24E-556D-FD88EDDE8AC7}"/>
                </a:ext>
              </a:extLst>
            </p:cNvPr>
            <p:cNvSpPr/>
            <p:nvPr/>
          </p:nvSpPr>
          <p:spPr>
            <a:xfrm>
              <a:off x="6333830" y="3073925"/>
              <a:ext cx="710149" cy="71014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9" name="Graphic 58" descr="Gingerbread cookie outline">
              <a:extLst>
                <a:ext uri="{FF2B5EF4-FFF2-40B4-BE49-F238E27FC236}">
                  <a16:creationId xmlns:a16="http://schemas.microsoft.com/office/drawing/2014/main" id="{39DA9E20-038E-5540-AE70-464AC5E4E4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60304" y="3185807"/>
              <a:ext cx="457200" cy="457200"/>
            </a:xfrm>
            <a:prstGeom prst="rect">
              <a:avLst/>
            </a:prstGeom>
          </p:spPr>
        </p:pic>
      </p:grpSp>
      <p:pic>
        <p:nvPicPr>
          <p:cNvPr id="4" name="Graphic 3" descr="No sign with solid fill">
            <a:extLst>
              <a:ext uri="{FF2B5EF4-FFF2-40B4-BE49-F238E27FC236}">
                <a16:creationId xmlns:a16="http://schemas.microsoft.com/office/drawing/2014/main" id="{D43BFFA9-B692-0A2C-7268-63A9DC3838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60304" y="5148439"/>
            <a:ext cx="448390" cy="448390"/>
          </a:xfrm>
          <a:prstGeom prst="rect">
            <a:avLst/>
          </a:prstGeom>
        </p:spPr>
      </p:pic>
    </p:spTree>
    <p:extLst>
      <p:ext uri="{BB962C8B-B14F-4D97-AF65-F5344CB8AC3E}">
        <p14:creationId xmlns:p14="http://schemas.microsoft.com/office/powerpoint/2010/main" val="3737991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3DA009-2D5B-3209-6DF1-F902A9DE763F}"/>
              </a:ext>
            </a:extLst>
          </p:cNvPr>
          <p:cNvSpPr txBox="1"/>
          <p:nvPr/>
        </p:nvSpPr>
        <p:spPr>
          <a:xfrm>
            <a:off x="1021452" y="340594"/>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Security – Login process for work management app</a:t>
            </a:r>
          </a:p>
        </p:txBody>
      </p:sp>
      <p:sp>
        <p:nvSpPr>
          <p:cNvPr id="6" name="TextBox 5">
            <a:extLst>
              <a:ext uri="{FF2B5EF4-FFF2-40B4-BE49-F238E27FC236}">
                <a16:creationId xmlns:a16="http://schemas.microsoft.com/office/drawing/2014/main" id="{2FBC7BBB-750B-84AE-F3DA-D5276370AAAE}"/>
              </a:ext>
            </a:extLst>
          </p:cNvPr>
          <p:cNvSpPr txBox="1"/>
          <p:nvPr/>
        </p:nvSpPr>
        <p:spPr>
          <a:xfrm>
            <a:off x="1934486" y="6102723"/>
            <a:ext cx="8323027" cy="320024"/>
          </a:xfrm>
          <a:prstGeom prst="rect">
            <a:avLst/>
          </a:prstGeom>
          <a:noFill/>
        </p:spPr>
        <p:txBody>
          <a:bodyPr wrap="square">
            <a:spAutoFit/>
          </a:bodyPr>
          <a:lstStyle/>
          <a:p>
            <a:pPr>
              <a:lnSpc>
                <a:spcPct val="150000"/>
              </a:lnSpc>
            </a:pPr>
            <a:r>
              <a:rPr lang="en-GB" sz="1100">
                <a:cs typeface="Calibri"/>
              </a:rPr>
              <a:t>ITHC scope for work management app </a:t>
            </a:r>
            <a:r>
              <a:rPr lang="en-GB" sz="1100">
                <a:solidFill>
                  <a:srgbClr val="FF0000"/>
                </a:solidFill>
                <a:cs typeface="Calibri"/>
              </a:rPr>
              <a:t>- </a:t>
            </a:r>
            <a:r>
              <a:rPr lang="en-GB" sz="1100">
                <a:hlinkClick r:id="rId2"/>
              </a:rPr>
              <a:t>ITHC for work management App - Future Casework Tools - Confluence (atlassian.net)</a:t>
            </a:r>
            <a:endParaRPr lang="en-GB" sz="1100">
              <a:solidFill>
                <a:srgbClr val="FF0000"/>
              </a:solidFill>
              <a:cs typeface="Calibri"/>
            </a:endParaRPr>
          </a:p>
        </p:txBody>
      </p:sp>
      <p:pic>
        <p:nvPicPr>
          <p:cNvPr id="3" name="Picture 2">
            <a:extLst>
              <a:ext uri="{FF2B5EF4-FFF2-40B4-BE49-F238E27FC236}">
                <a16:creationId xmlns:a16="http://schemas.microsoft.com/office/drawing/2014/main" id="{A0E91C60-8CF4-DE62-331C-F26ECF787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005" y="891914"/>
            <a:ext cx="9297433" cy="553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02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2554545"/>
          </a:xfrm>
          <a:prstGeom prst="rect">
            <a:avLst/>
          </a:prstGeom>
          <a:noFill/>
        </p:spPr>
        <p:txBody>
          <a:bodyPr wrap="square" rtlCol="0">
            <a:spAutoFit/>
          </a:bodyPr>
          <a:lstStyle/>
          <a:p>
            <a:r>
              <a:rPr lang="en-GB" sz="4000">
                <a:solidFill>
                  <a:schemeClr val="bg1"/>
                </a:solidFill>
              </a:rPr>
              <a:t>10. Define what success looks like and publish performance data </a:t>
            </a:r>
          </a:p>
        </p:txBody>
      </p:sp>
    </p:spTree>
    <p:extLst>
      <p:ext uri="{BB962C8B-B14F-4D97-AF65-F5344CB8AC3E}">
        <p14:creationId xmlns:p14="http://schemas.microsoft.com/office/powerpoint/2010/main" val="2292528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screenshot of a computer screen&#10;&#10;Description automatically generated">
            <a:extLst>
              <a:ext uri="{FF2B5EF4-FFF2-40B4-BE49-F238E27FC236}">
                <a16:creationId xmlns:a16="http://schemas.microsoft.com/office/drawing/2014/main" id="{0F7063C0-28A6-4524-81ED-709A4D7094D4}"/>
              </a:ext>
            </a:extLst>
          </p:cNvPr>
          <p:cNvPicPr>
            <a:picLocks noChangeAspect="1"/>
          </p:cNvPicPr>
          <p:nvPr/>
        </p:nvPicPr>
        <p:blipFill>
          <a:blip r:embed="rId3"/>
          <a:stretch>
            <a:fillRect/>
          </a:stretch>
        </p:blipFill>
        <p:spPr>
          <a:xfrm>
            <a:off x="806939" y="1877912"/>
            <a:ext cx="4879482" cy="2257225"/>
          </a:xfrm>
          <a:prstGeom prst="rect">
            <a:avLst/>
          </a:prstGeom>
          <a:ln>
            <a:noFill/>
          </a:ln>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C620A36B-1313-5A7F-D923-8CBB1B493D2F}"/>
              </a:ext>
            </a:extLst>
          </p:cNvPr>
          <p:cNvSpPr txBox="1"/>
          <p:nvPr/>
        </p:nvSpPr>
        <p:spPr>
          <a:xfrm>
            <a:off x="699050" y="714263"/>
            <a:ext cx="11492950"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Work Management App helps users to better view, manage and prioritise their task list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593CFF8-9525-09DF-AD2A-525A8F37BEA7}"/>
              </a:ext>
            </a:extLst>
          </p:cNvPr>
          <p:cNvSpPr txBox="1"/>
          <p:nvPr/>
        </p:nvSpPr>
        <p:spPr>
          <a:xfrm>
            <a:off x="699052" y="1211345"/>
            <a:ext cx="10939573"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We compared key user journeys that user takes in CMS and WM App to assess whether our solution delivers benefits to the users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1" name="Picture 20" descr="A screenshot of a computer&#10;&#10;Description automatically generated">
            <a:extLst>
              <a:ext uri="{FF2B5EF4-FFF2-40B4-BE49-F238E27FC236}">
                <a16:creationId xmlns:a16="http://schemas.microsoft.com/office/drawing/2014/main" id="{721D25D4-D88C-8797-2AB1-DD60FADA35CB}"/>
              </a:ext>
            </a:extLst>
          </p:cNvPr>
          <p:cNvPicPr>
            <a:picLocks noChangeAspect="1"/>
          </p:cNvPicPr>
          <p:nvPr/>
        </p:nvPicPr>
        <p:blipFill>
          <a:blip r:embed="rId4"/>
          <a:stretch>
            <a:fillRect/>
          </a:stretch>
        </p:blipFill>
        <p:spPr>
          <a:xfrm>
            <a:off x="1754555" y="2513969"/>
            <a:ext cx="4879481" cy="2383933"/>
          </a:xfrm>
          <a:prstGeom prst="rect">
            <a:avLst/>
          </a:prstGeom>
          <a:ln>
            <a:noFill/>
          </a:ln>
          <a:effectLst>
            <a:outerShdw blurRad="63500" sx="102000" sy="102000" algn="ctr" rotWithShape="0">
              <a:prstClr val="black">
                <a:alpha val="40000"/>
              </a:prstClr>
            </a:outerShdw>
          </a:effectLst>
        </p:spPr>
      </p:pic>
      <p:pic>
        <p:nvPicPr>
          <p:cNvPr id="19" name="Picture 18" descr="A diagram of a process&#10;&#10;Description automatically generated">
            <a:extLst>
              <a:ext uri="{FF2B5EF4-FFF2-40B4-BE49-F238E27FC236}">
                <a16:creationId xmlns:a16="http://schemas.microsoft.com/office/drawing/2014/main" id="{028D036C-DA8D-9E1E-B4D2-8F8F6B8D0E7C}"/>
              </a:ext>
            </a:extLst>
          </p:cNvPr>
          <p:cNvPicPr>
            <a:picLocks noChangeAspect="1"/>
          </p:cNvPicPr>
          <p:nvPr/>
        </p:nvPicPr>
        <p:blipFill>
          <a:blip r:embed="rId5"/>
          <a:stretch>
            <a:fillRect/>
          </a:stretch>
        </p:blipFill>
        <p:spPr>
          <a:xfrm>
            <a:off x="2643554" y="3180882"/>
            <a:ext cx="4877055" cy="2296297"/>
          </a:xfrm>
          <a:prstGeom prst="rect">
            <a:avLst/>
          </a:prstGeom>
          <a:ln>
            <a:noFill/>
          </a:ln>
          <a:effectLst>
            <a:outerShdw blurRad="63500" sx="102000" sy="102000" algn="ctr" rotWithShape="0">
              <a:prstClr val="black">
                <a:alpha val="40000"/>
              </a:prstClr>
            </a:outerShdw>
          </a:effectLst>
        </p:spPr>
      </p:pic>
      <p:sp>
        <p:nvSpPr>
          <p:cNvPr id="23" name="Rectangle 22">
            <a:extLst>
              <a:ext uri="{FF2B5EF4-FFF2-40B4-BE49-F238E27FC236}">
                <a16:creationId xmlns:a16="http://schemas.microsoft.com/office/drawing/2014/main" id="{71E488F1-3149-D96E-811C-8100F18FAC75}"/>
              </a:ext>
            </a:extLst>
          </p:cNvPr>
          <p:cNvSpPr/>
          <p:nvPr/>
        </p:nvSpPr>
        <p:spPr>
          <a:xfrm>
            <a:off x="8963036" y="2567121"/>
            <a:ext cx="2439744" cy="3545255"/>
          </a:xfrm>
          <a:prstGeom prst="rect">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1D70B8"/>
                </a:solidFill>
                <a:effectLst/>
                <a:uLnTx/>
                <a:uFillTx/>
                <a:latin typeface="Calibri" panose="020F0502020204030204"/>
                <a:ea typeface="+mn-ea"/>
                <a:cs typeface="+mn-cs"/>
              </a:rPr>
              <a:t>What this means for users tomorrow*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rgbClr val="000000"/>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0000"/>
                </a:solidFill>
                <a:effectLst/>
                <a:uLnTx/>
                <a:uFillTx/>
                <a:latin typeface="Calibri" panose="020F0502020204030204"/>
                <a:ea typeface="+mn-ea"/>
                <a:cs typeface="Calibri" panose="020F0502020204030204"/>
              </a:rPr>
              <a:t>Based on interviews with the end-users, we have identified three key metrics that the new solution would need to be assessed against to determine if it is delivering benefit to the users. </a:t>
            </a:r>
            <a:endParaRPr kumimoji="0" lang="en-GB" sz="10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Graphic 28" descr="Stopwatch outline">
            <a:extLst>
              <a:ext uri="{FF2B5EF4-FFF2-40B4-BE49-F238E27FC236}">
                <a16:creationId xmlns:a16="http://schemas.microsoft.com/office/drawing/2014/main" id="{9A54EC8B-2A76-1598-F27F-2FD9B927B6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72174" y="4397497"/>
            <a:ext cx="217341" cy="217341"/>
          </a:xfrm>
          <a:prstGeom prst="rect">
            <a:avLst/>
          </a:prstGeom>
        </p:spPr>
      </p:pic>
      <p:pic>
        <p:nvPicPr>
          <p:cNvPr id="31" name="Graphic 30" descr="Mouse outline">
            <a:extLst>
              <a:ext uri="{FF2B5EF4-FFF2-40B4-BE49-F238E27FC236}">
                <a16:creationId xmlns:a16="http://schemas.microsoft.com/office/drawing/2014/main" id="{B4FC810A-EE6C-B0E0-A208-1E2A8158B8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72173" y="4774228"/>
            <a:ext cx="217341" cy="217341"/>
          </a:xfrm>
          <a:prstGeom prst="rect">
            <a:avLst/>
          </a:prstGeom>
        </p:spPr>
      </p:pic>
      <p:pic>
        <p:nvPicPr>
          <p:cNvPr id="33" name="Graphic 32" descr="Smiling face outline outline">
            <a:extLst>
              <a:ext uri="{FF2B5EF4-FFF2-40B4-BE49-F238E27FC236}">
                <a16:creationId xmlns:a16="http://schemas.microsoft.com/office/drawing/2014/main" id="{477C3F9E-B8AA-460B-3E9B-C24ACE19D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96635" y="5147565"/>
            <a:ext cx="208801" cy="208801"/>
          </a:xfrm>
          <a:prstGeom prst="rect">
            <a:avLst/>
          </a:prstGeom>
        </p:spPr>
      </p:pic>
      <p:sp>
        <p:nvSpPr>
          <p:cNvPr id="35" name="TextBox 34">
            <a:extLst>
              <a:ext uri="{FF2B5EF4-FFF2-40B4-BE49-F238E27FC236}">
                <a16:creationId xmlns:a16="http://schemas.microsoft.com/office/drawing/2014/main" id="{26756ECB-E360-01DA-7DD4-92AFBC0FB100}"/>
              </a:ext>
            </a:extLst>
          </p:cNvPr>
          <p:cNvSpPr txBox="1"/>
          <p:nvPr/>
        </p:nvSpPr>
        <p:spPr>
          <a:xfrm>
            <a:off x="9286736" y="4198572"/>
            <a:ext cx="1859842" cy="119056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Time savings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Reduction in clicks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Improved user experience</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A6E716C-1259-C9F6-0223-9E52B2D54241}"/>
              </a:ext>
            </a:extLst>
          </p:cNvPr>
          <p:cNvSpPr txBox="1"/>
          <p:nvPr/>
        </p:nvSpPr>
        <p:spPr>
          <a:xfrm>
            <a:off x="8959804" y="5502040"/>
            <a:ext cx="2751573" cy="21544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a:ln>
                  <a:noFill/>
                </a:ln>
                <a:solidFill>
                  <a:prstClr val="black"/>
                </a:solidFill>
                <a:effectLst/>
                <a:uLnTx/>
                <a:uFillTx/>
                <a:latin typeface="Calibri" panose="020F0502020204030204"/>
                <a:ea typeface="+mn-ea"/>
                <a:cs typeface="+mn-cs"/>
              </a:rPr>
              <a:t>*Benefits will be re-assessed during Beta phase</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536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0A36B-1313-5A7F-D923-8CBB1B493D2F}"/>
              </a:ext>
            </a:extLst>
          </p:cNvPr>
          <p:cNvSpPr txBox="1"/>
          <p:nvPr/>
        </p:nvSpPr>
        <p:spPr>
          <a:xfrm>
            <a:off x="699050" y="714263"/>
            <a:ext cx="11791831" cy="551320"/>
          </a:xfrm>
          <a:prstGeom prst="rect">
            <a:avLst/>
          </a:prstGeom>
        </p:spPr>
        <p:txBody>
          <a:bodyPr rot="0" spcFirstLastPara="0" vert="horz" lIns="91440" tIns="45720" rIns="91440" bIns="4572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The App makes it easier to retrieve key information dispersed across various CMS screens </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593CFF8-9525-09DF-AD2A-525A8F37BEA7}"/>
              </a:ext>
            </a:extLst>
          </p:cNvPr>
          <p:cNvSpPr txBox="1"/>
          <p:nvPr/>
        </p:nvSpPr>
        <p:spPr>
          <a:xfrm>
            <a:off x="699052" y="1211345"/>
            <a:ext cx="10939573"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The ‘case preview’ reduces the time and number of ‘clicks’ it takes to understand the task and the case associated with it, to the benefit of users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3" name="Straight Connector 92">
            <a:extLst>
              <a:ext uri="{FF2B5EF4-FFF2-40B4-BE49-F238E27FC236}">
                <a16:creationId xmlns:a16="http://schemas.microsoft.com/office/drawing/2014/main" id="{3FD159E3-AB25-E72E-0E99-0A0B703948EB}"/>
              </a:ext>
            </a:extLst>
          </p:cNvPr>
          <p:cNvCxnSpPr/>
          <p:nvPr/>
        </p:nvCxnSpPr>
        <p:spPr>
          <a:xfrm>
            <a:off x="654006" y="6299247"/>
            <a:ext cx="10836000" cy="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581E98E-501F-FDA9-28BE-79E50E29B77A}"/>
              </a:ext>
            </a:extLst>
          </p:cNvPr>
          <p:cNvSpPr txBox="1"/>
          <p:nvPr/>
        </p:nvSpPr>
        <p:spPr>
          <a:xfrm>
            <a:off x="175244" y="5986119"/>
            <a:ext cx="117862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Within the context of the CPS backlog, there are more than 200,000* tasks processed per week (note this journey will not necessarily apply to all tasks)</a:t>
            </a:r>
          </a:p>
        </p:txBody>
      </p:sp>
      <p:sp>
        <p:nvSpPr>
          <p:cNvPr id="96" name="TextBox 95">
            <a:extLst>
              <a:ext uri="{FF2B5EF4-FFF2-40B4-BE49-F238E27FC236}">
                <a16:creationId xmlns:a16="http://schemas.microsoft.com/office/drawing/2014/main" id="{D330096F-1D0C-F9F8-6184-864D51E48B39}"/>
              </a:ext>
            </a:extLst>
          </p:cNvPr>
          <p:cNvSpPr txBox="1"/>
          <p:nvPr/>
        </p:nvSpPr>
        <p:spPr>
          <a:xfrm>
            <a:off x="10347746" y="6282768"/>
            <a:ext cx="2284520"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prstClr val="black"/>
                </a:solidFill>
                <a:effectLst/>
                <a:uLnTx/>
                <a:uFillTx/>
                <a:latin typeface="Calibri" panose="020F0502020204030204"/>
                <a:ea typeface="+mn-ea"/>
                <a:cs typeface="+mn-cs"/>
              </a:rPr>
              <a:t>* Based on </a:t>
            </a:r>
            <a:r>
              <a:rPr kumimoji="0" lang="en-GB" sz="700" b="0" i="1" u="none" strike="noStrike" kern="1200" cap="none" spc="0" normalizeH="0" baseline="0" noProof="0">
                <a:ln>
                  <a:noFill/>
                </a:ln>
                <a:solidFill>
                  <a:prstClr val="black"/>
                </a:solidFill>
                <a:effectLst/>
                <a:uLnTx/>
                <a:uFillTx/>
                <a:latin typeface="Calibri" panose="020F0502020204030204"/>
                <a:ea typeface="+mn-ea"/>
                <a:cs typeface="+mn-cs"/>
                <a:hlinkClick r:id="rId2"/>
              </a:rPr>
              <a:t>current reporting metrics</a:t>
            </a:r>
            <a:endParaRPr kumimoji="0" lang="en-GB" sz="7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ECCBED27-F553-2344-2333-B206FA1FEA47}"/>
              </a:ext>
            </a:extLst>
          </p:cNvPr>
          <p:cNvSpPr/>
          <p:nvPr/>
        </p:nvSpPr>
        <p:spPr>
          <a:xfrm>
            <a:off x="229147" y="2216866"/>
            <a:ext cx="384343" cy="370860"/>
          </a:xfrm>
          <a:prstGeom prst="ellipse">
            <a:avLst/>
          </a:prstGeom>
          <a:solidFill>
            <a:srgbClr val="1D70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TextBox 138">
            <a:extLst>
              <a:ext uri="{FF2B5EF4-FFF2-40B4-BE49-F238E27FC236}">
                <a16:creationId xmlns:a16="http://schemas.microsoft.com/office/drawing/2014/main" id="{3F47147C-C18D-E9A9-3842-D5F487534AD1}"/>
              </a:ext>
            </a:extLst>
          </p:cNvPr>
          <p:cNvSpPr txBox="1"/>
          <p:nvPr/>
        </p:nvSpPr>
        <p:spPr>
          <a:xfrm>
            <a:off x="184845" y="2525357"/>
            <a:ext cx="5963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Start</a:t>
            </a:r>
          </a:p>
        </p:txBody>
      </p:sp>
      <p:cxnSp>
        <p:nvCxnSpPr>
          <p:cNvPr id="159" name="Straight Arrow Connector 158">
            <a:extLst>
              <a:ext uri="{FF2B5EF4-FFF2-40B4-BE49-F238E27FC236}">
                <a16:creationId xmlns:a16="http://schemas.microsoft.com/office/drawing/2014/main" id="{6775AF70-C1C7-E0A6-855D-79C0E9EF3D54}"/>
              </a:ext>
            </a:extLst>
          </p:cNvPr>
          <p:cNvCxnSpPr>
            <a:cxnSpLocks/>
            <a:stCxn id="137" idx="6"/>
            <a:endCxn id="179" idx="1"/>
          </p:cNvCxnSpPr>
          <p:nvPr/>
        </p:nvCxnSpPr>
        <p:spPr>
          <a:xfrm>
            <a:off x="613490" y="2402296"/>
            <a:ext cx="132050" cy="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Rectangle: Rounded Corners 178">
            <a:extLst>
              <a:ext uri="{FF2B5EF4-FFF2-40B4-BE49-F238E27FC236}">
                <a16:creationId xmlns:a16="http://schemas.microsoft.com/office/drawing/2014/main" id="{647AD080-B990-C6FE-571C-472B7C5C6FA9}"/>
              </a:ext>
            </a:extLst>
          </p:cNvPr>
          <p:cNvSpPr/>
          <p:nvPr/>
        </p:nvSpPr>
        <p:spPr>
          <a:xfrm>
            <a:off x="745540" y="2109464"/>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Sign in to CMS</a:t>
            </a:r>
          </a:p>
        </p:txBody>
      </p:sp>
      <p:sp>
        <p:nvSpPr>
          <p:cNvPr id="3" name="Rectangle: Rounded Corners 2">
            <a:extLst>
              <a:ext uri="{FF2B5EF4-FFF2-40B4-BE49-F238E27FC236}">
                <a16:creationId xmlns:a16="http://schemas.microsoft.com/office/drawing/2014/main" id="{9E7150B0-CB6F-0EF6-E634-9C39C9EB0291}"/>
              </a:ext>
            </a:extLst>
          </p:cNvPr>
          <p:cNvSpPr/>
          <p:nvPr/>
        </p:nvSpPr>
        <p:spPr>
          <a:xfrm>
            <a:off x="1908834" y="2109464"/>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View task list </a:t>
            </a:r>
          </a:p>
        </p:txBody>
      </p:sp>
      <p:sp>
        <p:nvSpPr>
          <p:cNvPr id="5" name="Rectangle: Rounded Corners 4">
            <a:extLst>
              <a:ext uri="{FF2B5EF4-FFF2-40B4-BE49-F238E27FC236}">
                <a16:creationId xmlns:a16="http://schemas.microsoft.com/office/drawing/2014/main" id="{CE4CD2CE-B040-97F0-4857-F36C000AB8B4}"/>
              </a:ext>
            </a:extLst>
          </p:cNvPr>
          <p:cNvSpPr/>
          <p:nvPr/>
        </p:nvSpPr>
        <p:spPr>
          <a:xfrm>
            <a:off x="3072128" y="2109464"/>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Select </a:t>
            </a:r>
            <a:b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filters</a:t>
            </a:r>
          </a:p>
        </p:txBody>
      </p:sp>
      <p:sp>
        <p:nvSpPr>
          <p:cNvPr id="7" name="Rectangle: Rounded Corners 6">
            <a:extLst>
              <a:ext uri="{FF2B5EF4-FFF2-40B4-BE49-F238E27FC236}">
                <a16:creationId xmlns:a16="http://schemas.microsoft.com/office/drawing/2014/main" id="{5FCB5AAE-CD61-C7D5-797E-DEFD35245617}"/>
              </a:ext>
            </a:extLst>
          </p:cNvPr>
          <p:cNvSpPr/>
          <p:nvPr/>
        </p:nvSpPr>
        <p:spPr>
          <a:xfrm>
            <a:off x="4235422" y="2109464"/>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Select </a:t>
            </a:r>
            <a:b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Find</a:t>
            </a:r>
          </a:p>
        </p:txBody>
      </p:sp>
      <p:sp>
        <p:nvSpPr>
          <p:cNvPr id="9" name="Rectangle: Rounded Corners 8">
            <a:extLst>
              <a:ext uri="{FF2B5EF4-FFF2-40B4-BE49-F238E27FC236}">
                <a16:creationId xmlns:a16="http://schemas.microsoft.com/office/drawing/2014/main" id="{35FFE172-953A-46B9-CFCD-5995B8CDED69}"/>
              </a:ext>
            </a:extLst>
          </p:cNvPr>
          <p:cNvSpPr/>
          <p:nvPr/>
        </p:nvSpPr>
        <p:spPr>
          <a:xfrm>
            <a:off x="6562009" y="2109464"/>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View useful information</a:t>
            </a:r>
          </a:p>
        </p:txBody>
      </p:sp>
      <p:cxnSp>
        <p:nvCxnSpPr>
          <p:cNvPr id="10" name="Straight Arrow Connector 9">
            <a:extLst>
              <a:ext uri="{FF2B5EF4-FFF2-40B4-BE49-F238E27FC236}">
                <a16:creationId xmlns:a16="http://schemas.microsoft.com/office/drawing/2014/main" id="{2A4CFB2D-62F7-28E5-E4CD-06FD4D1AC785}"/>
              </a:ext>
            </a:extLst>
          </p:cNvPr>
          <p:cNvCxnSpPr>
            <a:cxnSpLocks/>
            <a:stCxn id="179" idx="3"/>
            <a:endCxn id="3" idx="1"/>
          </p:cNvCxnSpPr>
          <p:nvPr/>
        </p:nvCxnSpPr>
        <p:spPr>
          <a:xfrm>
            <a:off x="1791775" y="2402541"/>
            <a:ext cx="117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D5658E-65C2-EDA9-7FB5-E27D76ACAA5F}"/>
              </a:ext>
            </a:extLst>
          </p:cNvPr>
          <p:cNvCxnSpPr>
            <a:cxnSpLocks/>
            <a:stCxn id="3" idx="3"/>
            <a:endCxn id="5" idx="1"/>
          </p:cNvCxnSpPr>
          <p:nvPr/>
        </p:nvCxnSpPr>
        <p:spPr>
          <a:xfrm>
            <a:off x="2955069" y="2402541"/>
            <a:ext cx="117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0CB57B-734D-8EE9-FE81-307170EBDC18}"/>
              </a:ext>
            </a:extLst>
          </p:cNvPr>
          <p:cNvCxnSpPr>
            <a:cxnSpLocks/>
            <a:stCxn id="5" idx="3"/>
            <a:endCxn id="7" idx="1"/>
          </p:cNvCxnSpPr>
          <p:nvPr/>
        </p:nvCxnSpPr>
        <p:spPr>
          <a:xfrm>
            <a:off x="4118363" y="2402541"/>
            <a:ext cx="117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BB8F4FD-0E87-16B0-DF5B-1A8239943023}"/>
              </a:ext>
            </a:extLst>
          </p:cNvPr>
          <p:cNvCxnSpPr>
            <a:cxnSpLocks/>
            <a:stCxn id="7" idx="3"/>
            <a:endCxn id="8" idx="1"/>
          </p:cNvCxnSpPr>
          <p:nvPr/>
        </p:nvCxnSpPr>
        <p:spPr>
          <a:xfrm>
            <a:off x="5281657" y="2402541"/>
            <a:ext cx="117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43D1B7B-86B4-040B-9AE1-A5115C3020DA}"/>
              </a:ext>
            </a:extLst>
          </p:cNvPr>
          <p:cNvCxnSpPr>
            <a:cxnSpLocks/>
            <a:stCxn id="8" idx="3"/>
            <a:endCxn id="9" idx="1"/>
          </p:cNvCxnSpPr>
          <p:nvPr/>
        </p:nvCxnSpPr>
        <p:spPr>
          <a:xfrm>
            <a:off x="6444951" y="2402541"/>
            <a:ext cx="1170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075A466-115D-519D-DE27-AC4B9B51F67F}"/>
              </a:ext>
            </a:extLst>
          </p:cNvPr>
          <p:cNvSpPr/>
          <p:nvPr/>
        </p:nvSpPr>
        <p:spPr>
          <a:xfrm>
            <a:off x="213447" y="4480826"/>
            <a:ext cx="384343" cy="370860"/>
          </a:xfrm>
          <a:prstGeom prst="ellipse">
            <a:avLst/>
          </a:prstGeom>
          <a:solidFill>
            <a:srgbClr val="1D70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7795BF39-90F3-2AFE-5E32-E00B3BF1E87E}"/>
              </a:ext>
            </a:extLst>
          </p:cNvPr>
          <p:cNvSpPr txBox="1"/>
          <p:nvPr/>
        </p:nvSpPr>
        <p:spPr>
          <a:xfrm>
            <a:off x="169145" y="4793643"/>
            <a:ext cx="5963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Start</a:t>
            </a:r>
          </a:p>
        </p:txBody>
      </p:sp>
      <p:cxnSp>
        <p:nvCxnSpPr>
          <p:cNvPr id="32" name="Straight Arrow Connector 31">
            <a:extLst>
              <a:ext uri="{FF2B5EF4-FFF2-40B4-BE49-F238E27FC236}">
                <a16:creationId xmlns:a16="http://schemas.microsoft.com/office/drawing/2014/main" id="{C5685174-5ADD-7130-5361-86C8EE496F74}"/>
              </a:ext>
            </a:extLst>
          </p:cNvPr>
          <p:cNvCxnSpPr>
            <a:cxnSpLocks/>
            <a:stCxn id="30" idx="6"/>
            <a:endCxn id="33" idx="1"/>
          </p:cNvCxnSpPr>
          <p:nvPr/>
        </p:nvCxnSpPr>
        <p:spPr>
          <a:xfrm>
            <a:off x="597790" y="4666256"/>
            <a:ext cx="132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621D056-34EA-F0DE-7406-9DA1457DEC7A}"/>
              </a:ext>
            </a:extLst>
          </p:cNvPr>
          <p:cNvSpPr/>
          <p:nvPr/>
        </p:nvSpPr>
        <p:spPr>
          <a:xfrm>
            <a:off x="729840" y="4373179"/>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Sign in to WMA</a:t>
            </a:r>
          </a:p>
        </p:txBody>
      </p:sp>
      <p:sp>
        <p:nvSpPr>
          <p:cNvPr id="34" name="Rectangle: Rounded Corners 33">
            <a:extLst>
              <a:ext uri="{FF2B5EF4-FFF2-40B4-BE49-F238E27FC236}">
                <a16:creationId xmlns:a16="http://schemas.microsoft.com/office/drawing/2014/main" id="{80BC5403-F690-02E5-A8C0-1338F03CA7A6}"/>
              </a:ext>
            </a:extLst>
          </p:cNvPr>
          <p:cNvSpPr/>
          <p:nvPr/>
        </p:nvSpPr>
        <p:spPr>
          <a:xfrm>
            <a:off x="1893134" y="4373179"/>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View task list </a:t>
            </a:r>
          </a:p>
        </p:txBody>
      </p:sp>
      <p:sp>
        <p:nvSpPr>
          <p:cNvPr id="35" name="Rectangle: Rounded Corners 34">
            <a:extLst>
              <a:ext uri="{FF2B5EF4-FFF2-40B4-BE49-F238E27FC236}">
                <a16:creationId xmlns:a16="http://schemas.microsoft.com/office/drawing/2014/main" id="{D35ABD61-E0B5-4270-B51B-1614D2A5198E}"/>
              </a:ext>
            </a:extLst>
          </p:cNvPr>
          <p:cNvSpPr/>
          <p:nvPr/>
        </p:nvSpPr>
        <p:spPr>
          <a:xfrm>
            <a:off x="3056428" y="4373179"/>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Select </a:t>
            </a:r>
            <a:b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filters</a:t>
            </a:r>
          </a:p>
        </p:txBody>
      </p:sp>
      <p:sp>
        <p:nvSpPr>
          <p:cNvPr id="36" name="Rectangle: Rounded Corners 35">
            <a:extLst>
              <a:ext uri="{FF2B5EF4-FFF2-40B4-BE49-F238E27FC236}">
                <a16:creationId xmlns:a16="http://schemas.microsoft.com/office/drawing/2014/main" id="{A09EDB51-F20A-EF30-F217-F9F38CE14F58}"/>
              </a:ext>
            </a:extLst>
          </p:cNvPr>
          <p:cNvSpPr/>
          <p:nvPr/>
        </p:nvSpPr>
        <p:spPr>
          <a:xfrm>
            <a:off x="4219722" y="4373179"/>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Select Search</a:t>
            </a:r>
          </a:p>
        </p:txBody>
      </p:sp>
      <p:sp>
        <p:nvSpPr>
          <p:cNvPr id="37" name="Rectangle: Rounded Corners 36">
            <a:extLst>
              <a:ext uri="{FF2B5EF4-FFF2-40B4-BE49-F238E27FC236}">
                <a16:creationId xmlns:a16="http://schemas.microsoft.com/office/drawing/2014/main" id="{FC34D104-E398-96F2-DCE4-57C0FBF35E25}"/>
              </a:ext>
            </a:extLst>
          </p:cNvPr>
          <p:cNvSpPr/>
          <p:nvPr/>
        </p:nvSpPr>
        <p:spPr>
          <a:xfrm>
            <a:off x="5383016" y="4373179"/>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Select Case preview icon </a:t>
            </a:r>
          </a:p>
        </p:txBody>
      </p:sp>
      <p:sp>
        <p:nvSpPr>
          <p:cNvPr id="38" name="Rectangle: Rounded Corners 37">
            <a:extLst>
              <a:ext uri="{FF2B5EF4-FFF2-40B4-BE49-F238E27FC236}">
                <a16:creationId xmlns:a16="http://schemas.microsoft.com/office/drawing/2014/main" id="{641FBB70-FD3E-248D-EEF6-007AB1F45504}"/>
              </a:ext>
            </a:extLst>
          </p:cNvPr>
          <p:cNvSpPr/>
          <p:nvPr/>
        </p:nvSpPr>
        <p:spPr>
          <a:xfrm>
            <a:off x="6546309" y="4373179"/>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View useful information</a:t>
            </a:r>
          </a:p>
        </p:txBody>
      </p:sp>
      <p:cxnSp>
        <p:nvCxnSpPr>
          <p:cNvPr id="39" name="Straight Arrow Connector 38">
            <a:extLst>
              <a:ext uri="{FF2B5EF4-FFF2-40B4-BE49-F238E27FC236}">
                <a16:creationId xmlns:a16="http://schemas.microsoft.com/office/drawing/2014/main" id="{4E493BE2-901B-51D3-1195-A970515C63DC}"/>
              </a:ext>
            </a:extLst>
          </p:cNvPr>
          <p:cNvCxnSpPr>
            <a:cxnSpLocks/>
            <a:stCxn id="33" idx="3"/>
            <a:endCxn id="34" idx="1"/>
          </p:cNvCxnSpPr>
          <p:nvPr/>
        </p:nvCxnSpPr>
        <p:spPr>
          <a:xfrm>
            <a:off x="1776075" y="4666256"/>
            <a:ext cx="117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D812D7-8E22-94B8-2728-F49761BD79F1}"/>
              </a:ext>
            </a:extLst>
          </p:cNvPr>
          <p:cNvCxnSpPr>
            <a:cxnSpLocks/>
            <a:stCxn id="34" idx="3"/>
            <a:endCxn id="35" idx="1"/>
          </p:cNvCxnSpPr>
          <p:nvPr/>
        </p:nvCxnSpPr>
        <p:spPr>
          <a:xfrm>
            <a:off x="2939369" y="4666256"/>
            <a:ext cx="117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E4177F-FFDC-4538-89A8-57DE1FF9C03A}"/>
              </a:ext>
            </a:extLst>
          </p:cNvPr>
          <p:cNvCxnSpPr>
            <a:cxnSpLocks/>
            <a:stCxn id="35" idx="3"/>
            <a:endCxn id="36" idx="1"/>
          </p:cNvCxnSpPr>
          <p:nvPr/>
        </p:nvCxnSpPr>
        <p:spPr>
          <a:xfrm>
            <a:off x="4102663" y="4666256"/>
            <a:ext cx="117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B4E2528-B7AD-94F4-D4FF-E3CC4DBFEA8E}"/>
              </a:ext>
            </a:extLst>
          </p:cNvPr>
          <p:cNvCxnSpPr>
            <a:cxnSpLocks/>
            <a:stCxn id="36" idx="3"/>
            <a:endCxn id="37" idx="1"/>
          </p:cNvCxnSpPr>
          <p:nvPr/>
        </p:nvCxnSpPr>
        <p:spPr>
          <a:xfrm>
            <a:off x="5265957" y="4666256"/>
            <a:ext cx="117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D1E0242-C7A0-D659-F754-A7B05F15BD25}"/>
              </a:ext>
            </a:extLst>
          </p:cNvPr>
          <p:cNvCxnSpPr>
            <a:cxnSpLocks/>
            <a:stCxn id="37" idx="3"/>
            <a:endCxn id="38" idx="1"/>
          </p:cNvCxnSpPr>
          <p:nvPr/>
        </p:nvCxnSpPr>
        <p:spPr>
          <a:xfrm>
            <a:off x="6429251" y="4666256"/>
            <a:ext cx="1170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BC9793B0-7CA9-A053-F356-787AF0290891}"/>
              </a:ext>
            </a:extLst>
          </p:cNvPr>
          <p:cNvSpPr/>
          <p:nvPr/>
        </p:nvSpPr>
        <p:spPr>
          <a:xfrm>
            <a:off x="7725302" y="2109464"/>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Return to task list</a:t>
            </a:r>
          </a:p>
        </p:txBody>
      </p:sp>
      <p:sp>
        <p:nvSpPr>
          <p:cNvPr id="48" name="Rectangle: Rounded Corners 47">
            <a:extLst>
              <a:ext uri="{FF2B5EF4-FFF2-40B4-BE49-F238E27FC236}">
                <a16:creationId xmlns:a16="http://schemas.microsoft.com/office/drawing/2014/main" id="{D7B44E8E-D4D9-94DD-6AFD-32E67B00D62E}"/>
              </a:ext>
            </a:extLst>
          </p:cNvPr>
          <p:cNvSpPr/>
          <p:nvPr/>
        </p:nvSpPr>
        <p:spPr>
          <a:xfrm>
            <a:off x="7709601" y="4373179"/>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View next task</a:t>
            </a:r>
          </a:p>
        </p:txBody>
      </p:sp>
      <p:cxnSp>
        <p:nvCxnSpPr>
          <p:cNvPr id="49" name="Straight Arrow Connector 48">
            <a:extLst>
              <a:ext uri="{FF2B5EF4-FFF2-40B4-BE49-F238E27FC236}">
                <a16:creationId xmlns:a16="http://schemas.microsoft.com/office/drawing/2014/main" id="{EA5D05C0-6758-8E1D-B71F-7CD812BE1C9C}"/>
              </a:ext>
            </a:extLst>
          </p:cNvPr>
          <p:cNvCxnSpPr>
            <a:cxnSpLocks/>
            <a:stCxn id="38" idx="3"/>
            <a:endCxn id="48" idx="1"/>
          </p:cNvCxnSpPr>
          <p:nvPr/>
        </p:nvCxnSpPr>
        <p:spPr>
          <a:xfrm>
            <a:off x="7592544" y="4666256"/>
            <a:ext cx="1170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36F7CCF-D267-6A4A-0188-92D681606D40}"/>
              </a:ext>
            </a:extLst>
          </p:cNvPr>
          <p:cNvSpPr/>
          <p:nvPr/>
        </p:nvSpPr>
        <p:spPr>
          <a:xfrm>
            <a:off x="8898060" y="4480826"/>
            <a:ext cx="384343" cy="370860"/>
          </a:xfrm>
          <a:prstGeom prst="ellipse">
            <a:avLst/>
          </a:prstGeom>
          <a:solidFill>
            <a:srgbClr val="1D70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2E165806-5841-D759-4654-1E6BDC0C8D93}"/>
              </a:ext>
            </a:extLst>
          </p:cNvPr>
          <p:cNvSpPr txBox="1"/>
          <p:nvPr/>
        </p:nvSpPr>
        <p:spPr>
          <a:xfrm>
            <a:off x="8891379" y="4793643"/>
            <a:ext cx="5963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End</a:t>
            </a:r>
          </a:p>
        </p:txBody>
      </p:sp>
      <p:cxnSp>
        <p:nvCxnSpPr>
          <p:cNvPr id="54" name="Straight Arrow Connector 53">
            <a:extLst>
              <a:ext uri="{FF2B5EF4-FFF2-40B4-BE49-F238E27FC236}">
                <a16:creationId xmlns:a16="http://schemas.microsoft.com/office/drawing/2014/main" id="{B3E711FE-D854-0295-4E4C-6C7C3FA93FD8}"/>
              </a:ext>
            </a:extLst>
          </p:cNvPr>
          <p:cNvCxnSpPr>
            <a:cxnSpLocks/>
            <a:stCxn id="48" idx="3"/>
            <a:endCxn id="52" idx="2"/>
          </p:cNvCxnSpPr>
          <p:nvPr/>
        </p:nvCxnSpPr>
        <p:spPr>
          <a:xfrm>
            <a:off x="8755836" y="4666256"/>
            <a:ext cx="1422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CBE03D02-7BF6-4EA1-A965-13941B32F6B5}"/>
              </a:ext>
            </a:extLst>
          </p:cNvPr>
          <p:cNvSpPr/>
          <p:nvPr/>
        </p:nvSpPr>
        <p:spPr>
          <a:xfrm>
            <a:off x="8919366" y="2217825"/>
            <a:ext cx="384343" cy="370860"/>
          </a:xfrm>
          <a:prstGeom prst="ellipse">
            <a:avLst/>
          </a:prstGeom>
          <a:solidFill>
            <a:srgbClr val="1D70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9EA7CD0E-CACD-9776-11C7-69404D84B6E2}"/>
              </a:ext>
            </a:extLst>
          </p:cNvPr>
          <p:cNvSpPr txBox="1"/>
          <p:nvPr/>
        </p:nvSpPr>
        <p:spPr>
          <a:xfrm>
            <a:off x="8896982" y="2525357"/>
            <a:ext cx="5963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End</a:t>
            </a:r>
          </a:p>
        </p:txBody>
      </p:sp>
      <p:cxnSp>
        <p:nvCxnSpPr>
          <p:cNvPr id="59" name="Straight Arrow Connector 58">
            <a:extLst>
              <a:ext uri="{FF2B5EF4-FFF2-40B4-BE49-F238E27FC236}">
                <a16:creationId xmlns:a16="http://schemas.microsoft.com/office/drawing/2014/main" id="{A5218D28-0E89-D417-B0E7-F668FC3F0404}"/>
              </a:ext>
            </a:extLst>
          </p:cNvPr>
          <p:cNvCxnSpPr>
            <a:cxnSpLocks/>
            <a:stCxn id="47" idx="3"/>
            <a:endCxn id="57" idx="2"/>
          </p:cNvCxnSpPr>
          <p:nvPr/>
        </p:nvCxnSpPr>
        <p:spPr>
          <a:xfrm>
            <a:off x="8771537" y="2402541"/>
            <a:ext cx="147829" cy="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08D9F4C-1F78-6C3D-196B-8E02FE67DD0F}"/>
              </a:ext>
            </a:extLst>
          </p:cNvPr>
          <p:cNvCxnSpPr>
            <a:cxnSpLocks/>
            <a:stCxn id="9" idx="3"/>
            <a:endCxn id="47" idx="1"/>
          </p:cNvCxnSpPr>
          <p:nvPr/>
        </p:nvCxnSpPr>
        <p:spPr>
          <a:xfrm>
            <a:off x="7608244" y="2402541"/>
            <a:ext cx="1170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D905C08-73D9-D362-5FB0-E50606CA29C4}"/>
              </a:ext>
            </a:extLst>
          </p:cNvPr>
          <p:cNvSpPr txBox="1"/>
          <p:nvPr/>
        </p:nvSpPr>
        <p:spPr>
          <a:xfrm>
            <a:off x="2935343" y="1714585"/>
            <a:ext cx="4327981"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‘As is’ journey on CMS (c.45</a:t>
            </a:r>
            <a:r>
              <a:rPr kumimoji="0" lang="en-GB" sz="1200" b="1" i="0" u="none" strike="noStrike" kern="1200" cap="none" spc="0" normalizeH="0" baseline="0" noProof="0">
                <a:ln>
                  <a:noFill/>
                </a:ln>
                <a:solidFill>
                  <a:srgbClr val="FF0000"/>
                </a:solidFill>
                <a:effectLst/>
                <a:uLnTx/>
                <a:uFillTx/>
                <a:latin typeface="Calibri" panose="020F0502020204030204"/>
                <a:ea typeface="+mn-ea"/>
                <a:cs typeface="+mn-cs"/>
              </a:rPr>
              <a:t>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secs, 15 clicks on key steps)</a:t>
            </a:r>
          </a:p>
        </p:txBody>
      </p:sp>
      <p:sp>
        <p:nvSpPr>
          <p:cNvPr id="77" name="TextBox 76">
            <a:extLst>
              <a:ext uri="{FF2B5EF4-FFF2-40B4-BE49-F238E27FC236}">
                <a16:creationId xmlns:a16="http://schemas.microsoft.com/office/drawing/2014/main" id="{BAD99438-A444-5CB7-837B-19740F747BF3}"/>
              </a:ext>
            </a:extLst>
          </p:cNvPr>
          <p:cNvSpPr txBox="1"/>
          <p:nvPr/>
        </p:nvSpPr>
        <p:spPr>
          <a:xfrm>
            <a:off x="2805076" y="4000470"/>
            <a:ext cx="4163397"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‘To be’ journey on WM App (c.15</a:t>
            </a:r>
            <a:r>
              <a:rPr kumimoji="0" lang="en-GB" sz="1200" b="1" i="0" u="none" strike="noStrike" kern="1200" cap="none" spc="0" normalizeH="0" baseline="0" noProof="0">
                <a:ln>
                  <a:noFill/>
                </a:ln>
                <a:solidFill>
                  <a:srgbClr val="FF0000"/>
                </a:solidFill>
                <a:effectLst/>
                <a:uLnTx/>
                <a:uFillTx/>
                <a:latin typeface="Calibri" panose="020F0502020204030204"/>
                <a:ea typeface="+mn-ea"/>
                <a:cs typeface="+mn-cs"/>
              </a:rPr>
              <a:t>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secs, 1 click on key steps)</a:t>
            </a:r>
          </a:p>
        </p:txBody>
      </p:sp>
      <p:sp>
        <p:nvSpPr>
          <p:cNvPr id="62" name="Rectangle 61">
            <a:extLst>
              <a:ext uri="{FF2B5EF4-FFF2-40B4-BE49-F238E27FC236}">
                <a16:creationId xmlns:a16="http://schemas.microsoft.com/office/drawing/2014/main" id="{68A6EB56-D8F9-E075-6AC4-16CF6FC17446}"/>
              </a:ext>
            </a:extLst>
          </p:cNvPr>
          <p:cNvSpPr/>
          <p:nvPr/>
        </p:nvSpPr>
        <p:spPr>
          <a:xfrm>
            <a:off x="9490575" y="2215430"/>
            <a:ext cx="2469051" cy="3434304"/>
          </a:xfrm>
          <a:prstGeom prst="rect">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1D70B8"/>
                </a:solidFill>
                <a:effectLst/>
                <a:uLnTx/>
                <a:uFillTx/>
                <a:latin typeface="Calibri" panose="020F0502020204030204"/>
                <a:ea typeface="+mn-ea"/>
                <a:cs typeface="+mn-cs"/>
              </a:rPr>
              <a:t>What this means for users tomorrow*</a:t>
            </a:r>
          </a:p>
        </p:txBody>
      </p:sp>
      <p:pic>
        <p:nvPicPr>
          <p:cNvPr id="63" name="Graphic 62" descr="Cause And Effect outline">
            <a:extLst>
              <a:ext uri="{FF2B5EF4-FFF2-40B4-BE49-F238E27FC236}">
                <a16:creationId xmlns:a16="http://schemas.microsoft.com/office/drawing/2014/main" id="{F7407F76-D1FD-8B92-8B9B-05F858B550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5411" y="2854514"/>
            <a:ext cx="584447" cy="584447"/>
          </a:xfrm>
          <a:prstGeom prst="rect">
            <a:avLst/>
          </a:prstGeom>
        </p:spPr>
      </p:pic>
      <p:sp>
        <p:nvSpPr>
          <p:cNvPr id="66" name="TextBox 65">
            <a:extLst>
              <a:ext uri="{FF2B5EF4-FFF2-40B4-BE49-F238E27FC236}">
                <a16:creationId xmlns:a16="http://schemas.microsoft.com/office/drawing/2014/main" id="{4398C16B-FCC0-2D72-10A0-3D971B2B1CF1}"/>
              </a:ext>
            </a:extLst>
          </p:cNvPr>
          <p:cNvSpPr txBox="1"/>
          <p:nvPr/>
        </p:nvSpPr>
        <p:spPr>
          <a:xfrm>
            <a:off x="9710672" y="3426847"/>
            <a:ext cx="2328765" cy="193899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In the WM app, users are able to see information currently dispersed across multiple CMS screens with a single click (witnesses under 10 will also be calculated for the user)</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Estimated time savings</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c.30 secs </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Estimated ‘click’ savings: </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c.14</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82" name="Call-out: Line 81">
            <a:extLst>
              <a:ext uri="{FF2B5EF4-FFF2-40B4-BE49-F238E27FC236}">
                <a16:creationId xmlns:a16="http://schemas.microsoft.com/office/drawing/2014/main" id="{8C37F981-1AEA-18D1-790D-FBF09E853AC9}"/>
              </a:ext>
            </a:extLst>
          </p:cNvPr>
          <p:cNvSpPr/>
          <p:nvPr/>
        </p:nvSpPr>
        <p:spPr>
          <a:xfrm>
            <a:off x="1908834" y="2841265"/>
            <a:ext cx="1046047" cy="635471"/>
          </a:xfrm>
          <a:prstGeom prst="borderCallout1">
            <a:avLst>
              <a:gd name="adj1" fmla="val -31990"/>
              <a:gd name="adj2" fmla="val 50171"/>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Clicks: </a:t>
            </a:r>
            <a:r>
              <a:rPr kumimoji="0" lang="en-GB" sz="800" b="1" i="0" u="none" strike="noStrike" kern="1200" cap="none" spc="0" normalizeH="0" baseline="0" noProof="0">
                <a:ln>
                  <a:noFill/>
                </a:ln>
                <a:solidFill>
                  <a:prstClr val="black"/>
                </a:solidFill>
                <a:effectLst/>
                <a:uLnTx/>
                <a:uFillTx/>
                <a:latin typeface="Calibri" panose="020F0502020204030204"/>
                <a:ea typeface="+mn-ea"/>
                <a:cs typeface="+mn-cs"/>
              </a:rPr>
              <a:t>3</a:t>
            </a: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(Modern tab opens and user has to click on Classic tab, then open Task list )</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Call-out: Line 90">
            <a:extLst>
              <a:ext uri="{FF2B5EF4-FFF2-40B4-BE49-F238E27FC236}">
                <a16:creationId xmlns:a16="http://schemas.microsoft.com/office/drawing/2014/main" id="{7F412FD1-104C-6767-6712-997ABD03F1BE}"/>
              </a:ext>
            </a:extLst>
          </p:cNvPr>
          <p:cNvSpPr/>
          <p:nvPr/>
        </p:nvSpPr>
        <p:spPr>
          <a:xfrm>
            <a:off x="5404007" y="2841266"/>
            <a:ext cx="1104851" cy="1152768"/>
          </a:xfrm>
          <a:prstGeom prst="borderCallout1">
            <a:avLst>
              <a:gd name="adj1" fmla="val -25897"/>
              <a:gd name="adj2" fmla="val 49870"/>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Clicks: </a:t>
            </a:r>
            <a:r>
              <a:rPr kumimoji="0" lang="en-GB" sz="800" b="1" i="0" u="none" strike="noStrike" kern="1200" cap="none" spc="0" normalizeH="0" baseline="0" noProof="0">
                <a:ln>
                  <a:noFill/>
                </a:ln>
                <a:solidFill>
                  <a:prstClr val="black"/>
                </a:solidFill>
                <a:effectLst/>
                <a:uLnTx/>
                <a:uFillTx/>
                <a:latin typeface="Calibri" panose="020F0502020204030204"/>
                <a:ea typeface="+mn-ea"/>
                <a:cs typeface="+mn-cs"/>
              </a:rPr>
              <a:t>4</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(Select task, Case details option in the action buttons dropdown, Apply).</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Calibri"/>
              </a:rPr>
              <a:t>Sometimes users switch to Modern to look at cases</a:t>
            </a:r>
          </a:p>
        </p:txBody>
      </p:sp>
      <p:sp>
        <p:nvSpPr>
          <p:cNvPr id="103" name="Call-out: Line 102">
            <a:extLst>
              <a:ext uri="{FF2B5EF4-FFF2-40B4-BE49-F238E27FC236}">
                <a16:creationId xmlns:a16="http://schemas.microsoft.com/office/drawing/2014/main" id="{1E3E69F2-45F2-F303-4ED7-3523A3310576}"/>
              </a:ext>
            </a:extLst>
          </p:cNvPr>
          <p:cNvSpPr/>
          <p:nvPr/>
        </p:nvSpPr>
        <p:spPr>
          <a:xfrm>
            <a:off x="6542471" y="2841266"/>
            <a:ext cx="1046236" cy="1153149"/>
          </a:xfrm>
          <a:prstGeom prst="borderCallout1">
            <a:avLst>
              <a:gd name="adj1" fmla="val -13250"/>
              <a:gd name="adj2" fmla="val 50044"/>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Clicks: </a:t>
            </a:r>
            <a:r>
              <a:rPr kumimoji="0" lang="en-GB" sz="800" b="1" i="0" u="none" strike="noStrike" kern="1200" cap="none" spc="0" normalizeH="0" baseline="0" noProof="0">
                <a:ln>
                  <a:noFill/>
                </a:ln>
                <a:solidFill>
                  <a:prstClr val="black"/>
                </a:solidFill>
                <a:effectLst/>
                <a:uLnTx/>
                <a:uFillTx/>
                <a:latin typeface="Calibri" panose="020F0502020204030204"/>
                <a:ea typeface="+mn-ea"/>
                <a:cs typeface="+mn-cs"/>
              </a:rPr>
              <a:t>8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Witness under 10: 2, Case Contacts: 1 (mouse hover over), Operation: 2, Defendant’s info: 1, Defendant’s representative: 2</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GB" sz="800" b="0" i="0" u="none" strike="noStrike" kern="1200" cap="none" spc="0" normalizeH="0" baseline="0" noProof="0">
                <a:ln>
                  <a:noFill/>
                </a:ln>
                <a:solidFill>
                  <a:prstClr val="white"/>
                </a:solidFill>
                <a:effectLst/>
                <a:uLnTx/>
                <a:uFillTx/>
                <a:latin typeface="Calibri" panose="020F0502020204030204"/>
                <a:ea typeface="+mn-ea"/>
                <a:cs typeface="+mn-cs"/>
              </a:rPr>
            </a:br>
            <a:endParaRPr kumimoji="0" lang="en-GB"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Call-out: Line 103">
            <a:extLst>
              <a:ext uri="{FF2B5EF4-FFF2-40B4-BE49-F238E27FC236}">
                <a16:creationId xmlns:a16="http://schemas.microsoft.com/office/drawing/2014/main" id="{5BFFBACB-2A48-38A3-0D4C-9D6EA921A426}"/>
              </a:ext>
            </a:extLst>
          </p:cNvPr>
          <p:cNvSpPr/>
          <p:nvPr/>
        </p:nvSpPr>
        <p:spPr>
          <a:xfrm>
            <a:off x="7725303" y="2838185"/>
            <a:ext cx="1046234" cy="620796"/>
          </a:xfrm>
          <a:prstGeom prst="borderCallout1">
            <a:avLst>
              <a:gd name="adj1" fmla="val -19284"/>
              <a:gd name="adj2" fmla="val 49898"/>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User has to click back to the task list and find next priority task </a:t>
            </a:r>
          </a:p>
        </p:txBody>
      </p:sp>
      <p:sp>
        <p:nvSpPr>
          <p:cNvPr id="105" name="Call-out: Line 104">
            <a:extLst>
              <a:ext uri="{FF2B5EF4-FFF2-40B4-BE49-F238E27FC236}">
                <a16:creationId xmlns:a16="http://schemas.microsoft.com/office/drawing/2014/main" id="{96CF8DC2-BC68-53B9-BF9C-22A942EC2A66}"/>
              </a:ext>
            </a:extLst>
          </p:cNvPr>
          <p:cNvSpPr/>
          <p:nvPr/>
        </p:nvSpPr>
        <p:spPr>
          <a:xfrm>
            <a:off x="7709600" y="5105695"/>
            <a:ext cx="1046236" cy="780657"/>
          </a:xfrm>
          <a:prstGeom prst="borderCallout1">
            <a:avLst>
              <a:gd name="adj1" fmla="val -19255"/>
              <a:gd name="adj2" fmla="val 49967"/>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User needs to close case preview but stays on the task list and carries on with next priority task</a:t>
            </a:r>
          </a:p>
        </p:txBody>
      </p:sp>
      <p:sp>
        <p:nvSpPr>
          <p:cNvPr id="2" name="Call-out: Line 1">
            <a:extLst>
              <a:ext uri="{FF2B5EF4-FFF2-40B4-BE49-F238E27FC236}">
                <a16:creationId xmlns:a16="http://schemas.microsoft.com/office/drawing/2014/main" id="{DE8CF831-61BE-1578-2EB4-169EB7F84D2E}"/>
              </a:ext>
            </a:extLst>
          </p:cNvPr>
          <p:cNvSpPr/>
          <p:nvPr/>
        </p:nvSpPr>
        <p:spPr>
          <a:xfrm>
            <a:off x="5398715" y="5097483"/>
            <a:ext cx="1030536" cy="412007"/>
          </a:xfrm>
          <a:prstGeom prst="borderCallout1">
            <a:avLst>
              <a:gd name="adj1" fmla="val -32761"/>
              <a:gd name="adj2" fmla="val 49938"/>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Clicks: </a:t>
            </a:r>
            <a:r>
              <a:rPr kumimoji="0" lang="en-GB" sz="800" b="1" i="0" u="none" strike="noStrike" kern="1200" cap="none" spc="0" normalizeH="0" baseline="0" noProof="0">
                <a:ln>
                  <a:noFill/>
                </a:ln>
                <a:solidFill>
                  <a:prstClr val="black"/>
                </a:solidFill>
                <a:effectLst/>
                <a:uLnTx/>
                <a:uFillTx/>
                <a:latin typeface="Calibri" panose="020F0502020204030204"/>
                <a:ea typeface="+mn-ea"/>
                <a:cs typeface="+mn-cs"/>
              </a:rPr>
              <a:t>1</a:t>
            </a: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 (open Case preview icon)</a:t>
            </a:r>
          </a:p>
        </p:txBody>
      </p:sp>
      <p:sp>
        <p:nvSpPr>
          <p:cNvPr id="11" name="Call-out: Line 10">
            <a:extLst>
              <a:ext uri="{FF2B5EF4-FFF2-40B4-BE49-F238E27FC236}">
                <a16:creationId xmlns:a16="http://schemas.microsoft.com/office/drawing/2014/main" id="{5AF7FBA4-24EE-3931-9C39-F98BF433F399}"/>
              </a:ext>
            </a:extLst>
          </p:cNvPr>
          <p:cNvSpPr/>
          <p:nvPr/>
        </p:nvSpPr>
        <p:spPr>
          <a:xfrm>
            <a:off x="6530548" y="5097483"/>
            <a:ext cx="1030536" cy="412007"/>
          </a:xfrm>
          <a:prstGeom prst="borderCallout1">
            <a:avLst>
              <a:gd name="adj1" fmla="val -33724"/>
              <a:gd name="adj2" fmla="val 50401"/>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Clicks: </a:t>
            </a:r>
            <a:r>
              <a:rPr kumimoji="0" lang="en-GB" sz="800" b="1" i="0" u="none" strike="noStrike" kern="1200" cap="none" spc="0" normalizeH="0" baseline="0" noProof="0">
                <a:ln>
                  <a:noFill/>
                </a:ln>
                <a:solidFill>
                  <a:prstClr val="black"/>
                </a:solidFill>
                <a:effectLst/>
                <a:uLnTx/>
                <a:uFillTx/>
                <a:latin typeface="Calibri" panose="020F0502020204030204"/>
                <a:ea typeface="+mn-ea"/>
                <a:cs typeface="+mn-cs"/>
              </a:rPr>
              <a:t>0</a:t>
            </a: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 (all info presented on screen)</a:t>
            </a:r>
          </a:p>
        </p:txBody>
      </p:sp>
      <p:sp>
        <p:nvSpPr>
          <p:cNvPr id="12" name="Call-out: Line 11">
            <a:extLst>
              <a:ext uri="{FF2B5EF4-FFF2-40B4-BE49-F238E27FC236}">
                <a16:creationId xmlns:a16="http://schemas.microsoft.com/office/drawing/2014/main" id="{500FDD05-5010-C4B7-DAF8-50A1A527FAC9}"/>
              </a:ext>
            </a:extLst>
          </p:cNvPr>
          <p:cNvSpPr/>
          <p:nvPr/>
        </p:nvSpPr>
        <p:spPr>
          <a:xfrm>
            <a:off x="1893133" y="5097483"/>
            <a:ext cx="1046235" cy="412007"/>
          </a:xfrm>
          <a:prstGeom prst="borderCallout1">
            <a:avLst>
              <a:gd name="adj1" fmla="val -33595"/>
              <a:gd name="adj2" fmla="val 49477"/>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Clicks: </a:t>
            </a:r>
            <a:r>
              <a:rPr kumimoji="0" lang="en-GB" sz="800" b="1" i="0" u="none" strike="noStrike" kern="1200" cap="none" spc="0" normalizeH="0" baseline="0" noProof="0">
                <a:ln>
                  <a:noFill/>
                </a:ln>
                <a:solidFill>
                  <a:prstClr val="black"/>
                </a:solidFill>
                <a:effectLst/>
                <a:uLnTx/>
                <a:uFillTx/>
                <a:latin typeface="Calibri" panose="020F0502020204030204"/>
                <a:ea typeface="+mn-ea"/>
                <a:cs typeface="+mn-cs"/>
              </a:rPr>
              <a:t>0</a:t>
            </a: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(default view)</a:t>
            </a:r>
          </a:p>
        </p:txBody>
      </p:sp>
      <p:pic>
        <p:nvPicPr>
          <p:cNvPr id="20" name="Graphic 19" descr="Stopwatch outline">
            <a:extLst>
              <a:ext uri="{FF2B5EF4-FFF2-40B4-BE49-F238E27FC236}">
                <a16:creationId xmlns:a16="http://schemas.microsoft.com/office/drawing/2014/main" id="{6C5FE6F3-CAFC-A246-EEA9-02DA3279EB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33421" y="4727557"/>
            <a:ext cx="217341" cy="217341"/>
          </a:xfrm>
          <a:prstGeom prst="rect">
            <a:avLst/>
          </a:prstGeom>
        </p:spPr>
      </p:pic>
      <p:pic>
        <p:nvPicPr>
          <p:cNvPr id="23" name="Graphic 22" descr="Mouse outline">
            <a:extLst>
              <a:ext uri="{FF2B5EF4-FFF2-40B4-BE49-F238E27FC236}">
                <a16:creationId xmlns:a16="http://schemas.microsoft.com/office/drawing/2014/main" id="{0BB8B1B3-BDA0-13D4-CD65-FF8866F757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33420" y="5114058"/>
            <a:ext cx="217341" cy="217341"/>
          </a:xfrm>
          <a:prstGeom prst="rect">
            <a:avLst/>
          </a:prstGeom>
        </p:spPr>
      </p:pic>
      <p:cxnSp>
        <p:nvCxnSpPr>
          <p:cNvPr id="14" name="Straight Connector 13">
            <a:extLst>
              <a:ext uri="{FF2B5EF4-FFF2-40B4-BE49-F238E27FC236}">
                <a16:creationId xmlns:a16="http://schemas.microsoft.com/office/drawing/2014/main" id="{3E695A33-B573-3877-51C4-6757B05AB436}"/>
              </a:ext>
            </a:extLst>
          </p:cNvPr>
          <p:cNvCxnSpPr/>
          <p:nvPr/>
        </p:nvCxnSpPr>
        <p:spPr>
          <a:xfrm>
            <a:off x="669122" y="5983698"/>
            <a:ext cx="10836000" cy="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0C061A0-944F-A4EC-BEE2-BF4B9F72FCA8}"/>
              </a:ext>
            </a:extLst>
          </p:cNvPr>
          <p:cNvSpPr txBox="1"/>
          <p:nvPr/>
        </p:nvSpPr>
        <p:spPr>
          <a:xfrm>
            <a:off x="1553323" y="212310"/>
            <a:ext cx="9634410" cy="2359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30000" noProof="0">
                <a:ln>
                  <a:noFill/>
                </a:ln>
                <a:solidFill>
                  <a:prstClr val="black"/>
                </a:solidFill>
                <a:effectLst/>
                <a:uLnTx/>
                <a:uFillTx/>
                <a:latin typeface="Calibri" panose="020F0502020204030204"/>
                <a:ea typeface="+mn-ea"/>
                <a:cs typeface="+mn-cs"/>
              </a:rPr>
              <a:t>“As a User, I want to see useful information when determining task priority, so that I can quickly identify my priorities in the task list"</a:t>
            </a:r>
            <a:endParaRPr kumimoji="0" lang="en-US" sz="1400" b="0" i="0" u="none" strike="noStrike" kern="1200" cap="none" spc="0" normalizeH="0" baseline="30000" noProof="0">
              <a:ln>
                <a:noFill/>
              </a:ln>
              <a:solidFill>
                <a:prstClr val="black"/>
              </a:solidFill>
              <a:effectLst/>
              <a:uLnTx/>
              <a:uFillTx/>
              <a:latin typeface="Calibri" panose="020F0502020204030204"/>
              <a:ea typeface="+mn-ea"/>
              <a:cs typeface="Calibri" panose="020F0502020204030204"/>
            </a:endParaRPr>
          </a:p>
        </p:txBody>
      </p:sp>
      <p:sp>
        <p:nvSpPr>
          <p:cNvPr id="17" name="Rectangle 16">
            <a:extLst>
              <a:ext uri="{FF2B5EF4-FFF2-40B4-BE49-F238E27FC236}">
                <a16:creationId xmlns:a16="http://schemas.microsoft.com/office/drawing/2014/main" id="{18DE570F-5B7C-DE44-E1E1-7A5E32245917}"/>
              </a:ext>
            </a:extLst>
          </p:cNvPr>
          <p:cNvSpPr/>
          <p:nvPr/>
        </p:nvSpPr>
        <p:spPr>
          <a:xfrm>
            <a:off x="471983" y="74988"/>
            <a:ext cx="1173651" cy="461665"/>
          </a:xfrm>
          <a:prstGeom prst="rect">
            <a:avLst/>
          </a:prstGeom>
        </p:spPr>
        <p:txBody>
          <a:bodyPr wrap="square" lIns="91440" tIns="45720" rIns="91440" bIns="45720" anchor="t">
            <a:spAutoFit/>
          </a:bodyPr>
          <a:lstStyle/>
          <a:p>
            <a:pPr marL="0" marR="0" lvl="0" indent="0" algn="r" defTabSz="914400" rtl="0" eaLnBrk="1" fontAlgn="auto" latinLnBrk="0" hangingPunct="1">
              <a:lnSpc>
                <a:spcPct val="100000"/>
              </a:lnSpc>
              <a:spcBef>
                <a:spcPts val="0"/>
              </a:spcBef>
              <a:spcAft>
                <a:spcPts val="0"/>
              </a:spcAft>
              <a:buClr>
                <a:srgbClr val="000000"/>
              </a:buClr>
              <a:buSzTx/>
              <a:buFontTx/>
              <a:buNone/>
              <a:tabLst/>
              <a:defRPr/>
            </a:pPr>
            <a:r>
              <a:rPr kumimoji="0" lang="en-GB" sz="2400" b="1" i="0" u="none" strike="noStrike" kern="1200" cap="none" spc="0" normalizeH="0" baseline="0" noProof="0">
                <a:ln>
                  <a:noFill/>
                </a:ln>
                <a:solidFill>
                  <a:srgbClr val="1D70B8"/>
                </a:solidFill>
                <a:effectLst/>
                <a:uLnTx/>
                <a:uFillTx/>
                <a:latin typeface="Arial" panose="020B0604020202020204"/>
                <a:ea typeface="+mn-ea"/>
                <a:cs typeface="+mn-cs"/>
              </a:rPr>
              <a:t> </a:t>
            </a:r>
            <a:r>
              <a:rPr kumimoji="0" lang="en-GB" sz="2000" b="1" i="0" u="none" strike="noStrike" kern="1200" cap="none" spc="0" normalizeH="0" baseline="0" noProof="0">
                <a:ln>
                  <a:noFill/>
                </a:ln>
                <a:solidFill>
                  <a:srgbClr val="9FB0D2"/>
                </a:solidFill>
                <a:effectLst/>
                <a:uLnTx/>
                <a:uFillTx/>
                <a:latin typeface="Arial" panose="020B0604020202020204"/>
                <a:ea typeface="+mn-ea"/>
                <a:cs typeface="+mn-cs"/>
              </a:rPr>
              <a:t>01</a:t>
            </a:r>
          </a:p>
        </p:txBody>
      </p:sp>
      <p:sp>
        <p:nvSpPr>
          <p:cNvPr id="8" name="Rectangle: Rounded Corners 7">
            <a:extLst>
              <a:ext uri="{FF2B5EF4-FFF2-40B4-BE49-F238E27FC236}">
                <a16:creationId xmlns:a16="http://schemas.microsoft.com/office/drawing/2014/main" id="{2FEA7139-2736-B2AC-4266-A27B339A5DF9}"/>
              </a:ext>
            </a:extLst>
          </p:cNvPr>
          <p:cNvSpPr/>
          <p:nvPr/>
        </p:nvSpPr>
        <p:spPr>
          <a:xfrm>
            <a:off x="5398716" y="2109464"/>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Open Case Details</a:t>
            </a:r>
          </a:p>
        </p:txBody>
      </p:sp>
      <p:sp>
        <p:nvSpPr>
          <p:cNvPr id="26" name="TextBox 25">
            <a:extLst>
              <a:ext uri="{FF2B5EF4-FFF2-40B4-BE49-F238E27FC236}">
                <a16:creationId xmlns:a16="http://schemas.microsoft.com/office/drawing/2014/main" id="{C0A5D4B6-4F43-6F17-34E7-23495B8655FC}"/>
              </a:ext>
            </a:extLst>
          </p:cNvPr>
          <p:cNvSpPr txBox="1"/>
          <p:nvPr/>
        </p:nvSpPr>
        <p:spPr>
          <a:xfrm>
            <a:off x="9487341" y="5449007"/>
            <a:ext cx="2751573" cy="21544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a:ln>
                  <a:noFill/>
                </a:ln>
                <a:solidFill>
                  <a:prstClr val="black"/>
                </a:solidFill>
                <a:effectLst/>
                <a:uLnTx/>
                <a:uFillTx/>
                <a:latin typeface="Calibri" panose="020F0502020204030204"/>
                <a:ea typeface="+mn-ea"/>
                <a:cs typeface="+mn-cs"/>
              </a:rPr>
              <a:t>*Benefits will be re-assessed during Beta phase</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683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0A36B-1313-5A7F-D923-8CBB1B493D2F}"/>
              </a:ext>
            </a:extLst>
          </p:cNvPr>
          <p:cNvSpPr txBox="1"/>
          <p:nvPr/>
        </p:nvSpPr>
        <p:spPr>
          <a:xfrm>
            <a:off x="699051" y="714263"/>
            <a:ext cx="11427846"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The App improves the use of filters, saving time/clicks, and reducing repeat activity</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593CFF8-9525-09DF-AD2A-525A8F37BEA7}"/>
              </a:ext>
            </a:extLst>
          </p:cNvPr>
          <p:cNvSpPr txBox="1"/>
          <p:nvPr/>
        </p:nvSpPr>
        <p:spPr>
          <a:xfrm>
            <a:off x="699052" y="1211345"/>
            <a:ext cx="10939573"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The ‘save filter' feature enables users to save their filter settings and return to the same setting when they sign in to their next session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ECCBED27-F553-2344-2333-B206FA1FEA47}"/>
              </a:ext>
            </a:extLst>
          </p:cNvPr>
          <p:cNvSpPr/>
          <p:nvPr/>
        </p:nvSpPr>
        <p:spPr>
          <a:xfrm>
            <a:off x="1080170" y="2203205"/>
            <a:ext cx="384343" cy="370860"/>
          </a:xfrm>
          <a:prstGeom prst="ellipse">
            <a:avLst/>
          </a:prstGeom>
          <a:solidFill>
            <a:srgbClr val="1D70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TextBox 138">
            <a:extLst>
              <a:ext uri="{FF2B5EF4-FFF2-40B4-BE49-F238E27FC236}">
                <a16:creationId xmlns:a16="http://schemas.microsoft.com/office/drawing/2014/main" id="{3F47147C-C18D-E9A9-3842-D5F487534AD1}"/>
              </a:ext>
            </a:extLst>
          </p:cNvPr>
          <p:cNvSpPr txBox="1"/>
          <p:nvPr/>
        </p:nvSpPr>
        <p:spPr>
          <a:xfrm>
            <a:off x="1035868" y="2511696"/>
            <a:ext cx="5963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Start</a:t>
            </a:r>
          </a:p>
        </p:txBody>
      </p:sp>
      <p:cxnSp>
        <p:nvCxnSpPr>
          <p:cNvPr id="159" name="Straight Arrow Connector 158">
            <a:extLst>
              <a:ext uri="{FF2B5EF4-FFF2-40B4-BE49-F238E27FC236}">
                <a16:creationId xmlns:a16="http://schemas.microsoft.com/office/drawing/2014/main" id="{6775AF70-C1C7-E0A6-855D-79C0E9EF3D54}"/>
              </a:ext>
            </a:extLst>
          </p:cNvPr>
          <p:cNvCxnSpPr>
            <a:cxnSpLocks/>
            <a:stCxn id="137" idx="6"/>
            <a:endCxn id="179" idx="1"/>
          </p:cNvCxnSpPr>
          <p:nvPr/>
        </p:nvCxnSpPr>
        <p:spPr>
          <a:xfrm>
            <a:off x="1464513" y="2388635"/>
            <a:ext cx="132050" cy="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Rectangle: Rounded Corners 178">
            <a:extLst>
              <a:ext uri="{FF2B5EF4-FFF2-40B4-BE49-F238E27FC236}">
                <a16:creationId xmlns:a16="http://schemas.microsoft.com/office/drawing/2014/main" id="{647AD080-B990-C6FE-571C-472B7C5C6FA9}"/>
              </a:ext>
            </a:extLst>
          </p:cNvPr>
          <p:cNvSpPr/>
          <p:nvPr/>
        </p:nvSpPr>
        <p:spPr>
          <a:xfrm>
            <a:off x="1596563" y="2095803"/>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Sign in to CMS</a:t>
            </a:r>
          </a:p>
        </p:txBody>
      </p:sp>
      <p:sp>
        <p:nvSpPr>
          <p:cNvPr id="3" name="Rectangle: Rounded Corners 2">
            <a:extLst>
              <a:ext uri="{FF2B5EF4-FFF2-40B4-BE49-F238E27FC236}">
                <a16:creationId xmlns:a16="http://schemas.microsoft.com/office/drawing/2014/main" id="{9E7150B0-CB6F-0EF6-E634-9C39C9EB0291}"/>
              </a:ext>
            </a:extLst>
          </p:cNvPr>
          <p:cNvSpPr/>
          <p:nvPr/>
        </p:nvSpPr>
        <p:spPr>
          <a:xfrm>
            <a:off x="2751130" y="2095803"/>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View task list </a:t>
            </a:r>
          </a:p>
        </p:txBody>
      </p:sp>
      <p:sp>
        <p:nvSpPr>
          <p:cNvPr id="5" name="Rectangle: Rounded Corners 4">
            <a:extLst>
              <a:ext uri="{FF2B5EF4-FFF2-40B4-BE49-F238E27FC236}">
                <a16:creationId xmlns:a16="http://schemas.microsoft.com/office/drawing/2014/main" id="{CE4CD2CE-B040-97F0-4857-F36C000AB8B4}"/>
              </a:ext>
            </a:extLst>
          </p:cNvPr>
          <p:cNvSpPr/>
          <p:nvPr/>
        </p:nvSpPr>
        <p:spPr>
          <a:xfrm>
            <a:off x="3923151" y="2095803"/>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Select </a:t>
            </a:r>
            <a:b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filters</a:t>
            </a:r>
          </a:p>
        </p:txBody>
      </p:sp>
      <p:sp>
        <p:nvSpPr>
          <p:cNvPr id="7" name="Rectangle: Rounded Corners 6">
            <a:extLst>
              <a:ext uri="{FF2B5EF4-FFF2-40B4-BE49-F238E27FC236}">
                <a16:creationId xmlns:a16="http://schemas.microsoft.com/office/drawing/2014/main" id="{5FCB5AAE-CD61-C7D5-797E-DEFD35245617}"/>
              </a:ext>
            </a:extLst>
          </p:cNvPr>
          <p:cNvSpPr/>
          <p:nvPr/>
        </p:nvSpPr>
        <p:spPr>
          <a:xfrm>
            <a:off x="5086445" y="2095803"/>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Select </a:t>
            </a:r>
            <a:b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Find</a:t>
            </a:r>
          </a:p>
        </p:txBody>
      </p:sp>
      <p:cxnSp>
        <p:nvCxnSpPr>
          <p:cNvPr id="10" name="Straight Arrow Connector 9">
            <a:extLst>
              <a:ext uri="{FF2B5EF4-FFF2-40B4-BE49-F238E27FC236}">
                <a16:creationId xmlns:a16="http://schemas.microsoft.com/office/drawing/2014/main" id="{2A4CFB2D-62F7-28E5-E4CD-06FD4D1AC785}"/>
              </a:ext>
            </a:extLst>
          </p:cNvPr>
          <p:cNvCxnSpPr>
            <a:cxnSpLocks/>
            <a:stCxn id="179" idx="3"/>
            <a:endCxn id="3" idx="1"/>
          </p:cNvCxnSpPr>
          <p:nvPr/>
        </p:nvCxnSpPr>
        <p:spPr>
          <a:xfrm>
            <a:off x="2642798" y="2388880"/>
            <a:ext cx="1083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D5658E-65C2-EDA9-7FB5-E27D76ACAA5F}"/>
              </a:ext>
            </a:extLst>
          </p:cNvPr>
          <p:cNvCxnSpPr>
            <a:cxnSpLocks/>
            <a:stCxn id="3" idx="3"/>
            <a:endCxn id="5" idx="1"/>
          </p:cNvCxnSpPr>
          <p:nvPr/>
        </p:nvCxnSpPr>
        <p:spPr>
          <a:xfrm>
            <a:off x="3797365" y="2388880"/>
            <a:ext cx="1257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0CB57B-734D-8EE9-FE81-307170EBDC18}"/>
              </a:ext>
            </a:extLst>
          </p:cNvPr>
          <p:cNvCxnSpPr>
            <a:cxnSpLocks/>
            <a:stCxn id="5" idx="3"/>
            <a:endCxn id="7" idx="1"/>
          </p:cNvCxnSpPr>
          <p:nvPr/>
        </p:nvCxnSpPr>
        <p:spPr>
          <a:xfrm>
            <a:off x="4969386" y="2388880"/>
            <a:ext cx="117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BB8F4FD-0E87-16B0-DF5B-1A8239943023}"/>
              </a:ext>
            </a:extLst>
          </p:cNvPr>
          <p:cNvCxnSpPr>
            <a:cxnSpLocks/>
            <a:stCxn id="7" idx="3"/>
            <a:endCxn id="57" idx="2"/>
          </p:cNvCxnSpPr>
          <p:nvPr/>
        </p:nvCxnSpPr>
        <p:spPr>
          <a:xfrm>
            <a:off x="6132680" y="2388880"/>
            <a:ext cx="148328" cy="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075A466-115D-519D-DE27-AC4B9B51F67F}"/>
              </a:ext>
            </a:extLst>
          </p:cNvPr>
          <p:cNvSpPr/>
          <p:nvPr/>
        </p:nvSpPr>
        <p:spPr>
          <a:xfrm>
            <a:off x="1071781" y="4635298"/>
            <a:ext cx="384343" cy="370860"/>
          </a:xfrm>
          <a:prstGeom prst="ellipse">
            <a:avLst/>
          </a:prstGeom>
          <a:solidFill>
            <a:srgbClr val="1D70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7795BF39-90F3-2AFE-5E32-E00B3BF1E87E}"/>
              </a:ext>
            </a:extLst>
          </p:cNvPr>
          <p:cNvSpPr txBox="1"/>
          <p:nvPr/>
        </p:nvSpPr>
        <p:spPr>
          <a:xfrm>
            <a:off x="1027479" y="4948115"/>
            <a:ext cx="5963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Start</a:t>
            </a:r>
          </a:p>
        </p:txBody>
      </p:sp>
      <p:cxnSp>
        <p:nvCxnSpPr>
          <p:cNvPr id="32" name="Straight Arrow Connector 31">
            <a:extLst>
              <a:ext uri="{FF2B5EF4-FFF2-40B4-BE49-F238E27FC236}">
                <a16:creationId xmlns:a16="http://schemas.microsoft.com/office/drawing/2014/main" id="{C5685174-5ADD-7130-5361-86C8EE496F74}"/>
              </a:ext>
            </a:extLst>
          </p:cNvPr>
          <p:cNvCxnSpPr>
            <a:cxnSpLocks/>
            <a:stCxn id="30" idx="6"/>
            <a:endCxn id="42" idx="1"/>
          </p:cNvCxnSpPr>
          <p:nvPr/>
        </p:nvCxnSpPr>
        <p:spPr>
          <a:xfrm>
            <a:off x="1456124" y="4820728"/>
            <a:ext cx="133805" cy="26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621D056-34EA-F0DE-7406-9DA1457DEC7A}"/>
              </a:ext>
            </a:extLst>
          </p:cNvPr>
          <p:cNvSpPr/>
          <p:nvPr/>
        </p:nvSpPr>
        <p:spPr>
          <a:xfrm>
            <a:off x="2751130" y="4527651"/>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Sign in to WMA</a:t>
            </a:r>
          </a:p>
        </p:txBody>
      </p:sp>
      <p:sp>
        <p:nvSpPr>
          <p:cNvPr id="34" name="Rectangle: Rounded Corners 33">
            <a:extLst>
              <a:ext uri="{FF2B5EF4-FFF2-40B4-BE49-F238E27FC236}">
                <a16:creationId xmlns:a16="http://schemas.microsoft.com/office/drawing/2014/main" id="{80BC5403-F690-02E5-A8C0-1338F03CA7A6}"/>
              </a:ext>
            </a:extLst>
          </p:cNvPr>
          <p:cNvSpPr/>
          <p:nvPr/>
        </p:nvSpPr>
        <p:spPr>
          <a:xfrm>
            <a:off x="3924187" y="4527651"/>
            <a:ext cx="1046235" cy="58615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View filtered task list </a:t>
            </a:r>
          </a:p>
        </p:txBody>
      </p:sp>
      <p:cxnSp>
        <p:nvCxnSpPr>
          <p:cNvPr id="39" name="Straight Arrow Connector 38">
            <a:extLst>
              <a:ext uri="{FF2B5EF4-FFF2-40B4-BE49-F238E27FC236}">
                <a16:creationId xmlns:a16="http://schemas.microsoft.com/office/drawing/2014/main" id="{4E493BE2-901B-51D3-1195-A970515C63DC}"/>
              </a:ext>
            </a:extLst>
          </p:cNvPr>
          <p:cNvCxnSpPr>
            <a:cxnSpLocks/>
            <a:stCxn id="33" idx="3"/>
            <a:endCxn id="34" idx="1"/>
          </p:cNvCxnSpPr>
          <p:nvPr/>
        </p:nvCxnSpPr>
        <p:spPr>
          <a:xfrm>
            <a:off x="3797365" y="4820728"/>
            <a:ext cx="1268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D812D7-8E22-94B8-2728-F49761BD79F1}"/>
              </a:ext>
            </a:extLst>
          </p:cNvPr>
          <p:cNvCxnSpPr>
            <a:cxnSpLocks/>
            <a:stCxn id="34" idx="3"/>
            <a:endCxn id="52" idx="2"/>
          </p:cNvCxnSpPr>
          <p:nvPr/>
        </p:nvCxnSpPr>
        <p:spPr>
          <a:xfrm>
            <a:off x="4970422" y="4820728"/>
            <a:ext cx="1531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36F7CCF-D267-6A4A-0188-92D681606D40}"/>
              </a:ext>
            </a:extLst>
          </p:cNvPr>
          <p:cNvSpPr/>
          <p:nvPr/>
        </p:nvSpPr>
        <p:spPr>
          <a:xfrm>
            <a:off x="5123540" y="4635298"/>
            <a:ext cx="384343" cy="370860"/>
          </a:xfrm>
          <a:prstGeom prst="ellipse">
            <a:avLst/>
          </a:prstGeom>
          <a:solidFill>
            <a:srgbClr val="1D70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2E165806-5841-D759-4654-1E6BDC0C8D93}"/>
              </a:ext>
            </a:extLst>
          </p:cNvPr>
          <p:cNvSpPr txBox="1"/>
          <p:nvPr/>
        </p:nvSpPr>
        <p:spPr>
          <a:xfrm>
            <a:off x="5103303" y="4958983"/>
            <a:ext cx="5963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End</a:t>
            </a:r>
          </a:p>
        </p:txBody>
      </p:sp>
      <p:sp>
        <p:nvSpPr>
          <p:cNvPr id="57" name="Oval 56">
            <a:extLst>
              <a:ext uri="{FF2B5EF4-FFF2-40B4-BE49-F238E27FC236}">
                <a16:creationId xmlns:a16="http://schemas.microsoft.com/office/drawing/2014/main" id="{CBE03D02-7BF6-4EA1-A965-13941B32F6B5}"/>
              </a:ext>
            </a:extLst>
          </p:cNvPr>
          <p:cNvSpPr/>
          <p:nvPr/>
        </p:nvSpPr>
        <p:spPr>
          <a:xfrm>
            <a:off x="6281008" y="2203919"/>
            <a:ext cx="384343" cy="370860"/>
          </a:xfrm>
          <a:prstGeom prst="ellipse">
            <a:avLst/>
          </a:prstGeom>
          <a:solidFill>
            <a:srgbClr val="1D70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9EA7CD0E-CACD-9776-11C7-69404D84B6E2}"/>
              </a:ext>
            </a:extLst>
          </p:cNvPr>
          <p:cNvSpPr txBox="1"/>
          <p:nvPr/>
        </p:nvSpPr>
        <p:spPr>
          <a:xfrm>
            <a:off x="6264987" y="2511696"/>
            <a:ext cx="5963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End</a:t>
            </a:r>
          </a:p>
        </p:txBody>
      </p:sp>
      <p:sp>
        <p:nvSpPr>
          <p:cNvPr id="76" name="TextBox 75">
            <a:extLst>
              <a:ext uri="{FF2B5EF4-FFF2-40B4-BE49-F238E27FC236}">
                <a16:creationId xmlns:a16="http://schemas.microsoft.com/office/drawing/2014/main" id="{6D905C08-73D9-D362-5FB0-E50606CA29C4}"/>
              </a:ext>
            </a:extLst>
          </p:cNvPr>
          <p:cNvSpPr txBox="1"/>
          <p:nvPr/>
        </p:nvSpPr>
        <p:spPr>
          <a:xfrm>
            <a:off x="1866837" y="1569206"/>
            <a:ext cx="4045072"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‘As is’ journey on CMS (c.10 secs, 7-11 clicks on key steps)</a:t>
            </a:r>
          </a:p>
        </p:txBody>
      </p:sp>
      <p:sp>
        <p:nvSpPr>
          <p:cNvPr id="77" name="TextBox 76">
            <a:extLst>
              <a:ext uri="{FF2B5EF4-FFF2-40B4-BE49-F238E27FC236}">
                <a16:creationId xmlns:a16="http://schemas.microsoft.com/office/drawing/2014/main" id="{BAD99438-A444-5CB7-837B-19740F747BF3}"/>
              </a:ext>
            </a:extLst>
          </p:cNvPr>
          <p:cNvSpPr txBox="1"/>
          <p:nvPr/>
        </p:nvSpPr>
        <p:spPr>
          <a:xfrm>
            <a:off x="1189819" y="3842586"/>
            <a:ext cx="5815701"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‘To be’ journey on WM App (c.3 secs to view filtered task list, 0 clicks required)</a:t>
            </a:r>
          </a:p>
        </p:txBody>
      </p:sp>
      <p:sp>
        <p:nvSpPr>
          <p:cNvPr id="62" name="Rectangle 61">
            <a:extLst>
              <a:ext uri="{FF2B5EF4-FFF2-40B4-BE49-F238E27FC236}">
                <a16:creationId xmlns:a16="http://schemas.microsoft.com/office/drawing/2014/main" id="{68A6EB56-D8F9-E075-6AC4-16CF6FC17446}"/>
              </a:ext>
            </a:extLst>
          </p:cNvPr>
          <p:cNvSpPr/>
          <p:nvPr/>
        </p:nvSpPr>
        <p:spPr>
          <a:xfrm>
            <a:off x="9226484" y="1956799"/>
            <a:ext cx="2429975" cy="4079640"/>
          </a:xfrm>
          <a:prstGeom prst="rect">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1D70B8"/>
                </a:solidFill>
                <a:effectLst/>
                <a:uLnTx/>
                <a:uFillTx/>
                <a:latin typeface="Calibri" panose="020F0502020204030204"/>
                <a:ea typeface="+mn-ea"/>
                <a:cs typeface="+mn-cs"/>
              </a:rPr>
              <a:t>What this means for users tomorrow*</a:t>
            </a:r>
          </a:p>
        </p:txBody>
      </p:sp>
      <p:pic>
        <p:nvPicPr>
          <p:cNvPr id="63" name="Graphic 62" descr="Cause And Effect outline">
            <a:extLst>
              <a:ext uri="{FF2B5EF4-FFF2-40B4-BE49-F238E27FC236}">
                <a16:creationId xmlns:a16="http://schemas.microsoft.com/office/drawing/2014/main" id="{F7407F76-D1FD-8B92-8B9B-05F858B55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2013" y="2595883"/>
            <a:ext cx="584447" cy="584447"/>
          </a:xfrm>
          <a:prstGeom prst="rect">
            <a:avLst/>
          </a:prstGeom>
        </p:spPr>
      </p:pic>
      <p:sp>
        <p:nvSpPr>
          <p:cNvPr id="66" name="TextBox 65">
            <a:extLst>
              <a:ext uri="{FF2B5EF4-FFF2-40B4-BE49-F238E27FC236}">
                <a16:creationId xmlns:a16="http://schemas.microsoft.com/office/drawing/2014/main" id="{4398C16B-FCC0-2D72-10A0-3D971B2B1CF1}"/>
              </a:ext>
            </a:extLst>
          </p:cNvPr>
          <p:cNvSpPr txBox="1"/>
          <p:nvPr/>
        </p:nvSpPr>
        <p:spPr>
          <a:xfrm>
            <a:off x="9386521" y="3033941"/>
            <a:ext cx="2328765" cy="249299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Estimated time savings</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c.7 secs (depending on no. of filters typically applied)</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Estimated ‘click’ savings: </a:t>
            </a:r>
            <a:b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c.10 (depending on no. of filters typically applied)</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Improved user experience: </a:t>
            </a:r>
            <a:b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when setting filters due to reduction of repeat, manual activity </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82" name="Call-out: Line 81">
            <a:extLst>
              <a:ext uri="{FF2B5EF4-FFF2-40B4-BE49-F238E27FC236}">
                <a16:creationId xmlns:a16="http://schemas.microsoft.com/office/drawing/2014/main" id="{8C37F981-1AEA-18D1-790D-FBF09E853AC9}"/>
              </a:ext>
            </a:extLst>
          </p:cNvPr>
          <p:cNvSpPr/>
          <p:nvPr/>
        </p:nvSpPr>
        <p:spPr>
          <a:xfrm>
            <a:off x="2759857" y="2827604"/>
            <a:ext cx="1046047" cy="635471"/>
          </a:xfrm>
          <a:prstGeom prst="borderCallout1">
            <a:avLst>
              <a:gd name="adj1" fmla="val -25389"/>
              <a:gd name="adj2" fmla="val 50171"/>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Clicks: </a:t>
            </a:r>
            <a:r>
              <a:rPr kumimoji="0" lang="en-GB" sz="800" b="1" i="0" u="none" strike="noStrike" kern="1200" cap="none" spc="0" normalizeH="0" baseline="0" noProof="0">
                <a:ln>
                  <a:noFill/>
                </a:ln>
                <a:solidFill>
                  <a:prstClr val="black"/>
                </a:solidFill>
                <a:effectLst/>
                <a:uLnTx/>
                <a:uFillTx/>
                <a:latin typeface="Calibri" panose="020F0502020204030204"/>
                <a:ea typeface="+mn-ea"/>
                <a:cs typeface="+mn-cs"/>
              </a:rPr>
              <a:t>3</a:t>
            </a: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 (including Modern tab opens and user has to click on Classic tab)</a:t>
            </a:r>
          </a:p>
        </p:txBody>
      </p:sp>
      <p:sp>
        <p:nvSpPr>
          <p:cNvPr id="12" name="Call-out: Line 11">
            <a:extLst>
              <a:ext uri="{FF2B5EF4-FFF2-40B4-BE49-F238E27FC236}">
                <a16:creationId xmlns:a16="http://schemas.microsoft.com/office/drawing/2014/main" id="{500FDD05-5010-C4B7-DAF8-50A1A527FAC9}"/>
              </a:ext>
            </a:extLst>
          </p:cNvPr>
          <p:cNvSpPr/>
          <p:nvPr/>
        </p:nvSpPr>
        <p:spPr>
          <a:xfrm>
            <a:off x="3862522" y="5292279"/>
            <a:ext cx="1046235" cy="412007"/>
          </a:xfrm>
          <a:prstGeom prst="borderCallout1">
            <a:avLst>
              <a:gd name="adj1" fmla="val -47848"/>
              <a:gd name="adj2" fmla="val 50279"/>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Clicks: </a:t>
            </a:r>
            <a:r>
              <a:rPr kumimoji="0" lang="en-GB" sz="800" b="1" i="0" u="none" strike="noStrike" kern="1200" cap="none" spc="0" normalizeH="0" baseline="0" noProof="0">
                <a:ln>
                  <a:noFill/>
                </a:ln>
                <a:solidFill>
                  <a:prstClr val="black"/>
                </a:solidFill>
                <a:effectLst/>
                <a:uLnTx/>
                <a:uFillTx/>
                <a:latin typeface="Calibri" panose="020F0502020204030204"/>
                <a:ea typeface="+mn-ea"/>
                <a:cs typeface="+mn-cs"/>
              </a:rPr>
              <a:t>0</a:t>
            </a: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(default view)</a:t>
            </a:r>
          </a:p>
        </p:txBody>
      </p:sp>
      <p:pic>
        <p:nvPicPr>
          <p:cNvPr id="20" name="Graphic 19" descr="Stopwatch outline">
            <a:extLst>
              <a:ext uri="{FF2B5EF4-FFF2-40B4-BE49-F238E27FC236}">
                <a16:creationId xmlns:a16="http://schemas.microsoft.com/office/drawing/2014/main" id="{6C5FE6F3-CAFC-A246-EEA9-02DA3279EB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22143" y="3260475"/>
            <a:ext cx="217341" cy="217341"/>
          </a:xfrm>
          <a:prstGeom prst="rect">
            <a:avLst/>
          </a:prstGeom>
        </p:spPr>
      </p:pic>
      <p:pic>
        <p:nvPicPr>
          <p:cNvPr id="23" name="Graphic 22" descr="Mouse outline">
            <a:extLst>
              <a:ext uri="{FF2B5EF4-FFF2-40B4-BE49-F238E27FC236}">
                <a16:creationId xmlns:a16="http://schemas.microsoft.com/office/drawing/2014/main" id="{0BB8B1B3-BDA0-13D4-CD65-FF8866F757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22143" y="4039417"/>
            <a:ext cx="217341" cy="217341"/>
          </a:xfrm>
          <a:prstGeom prst="rect">
            <a:avLst/>
          </a:prstGeom>
        </p:spPr>
      </p:pic>
      <p:sp>
        <p:nvSpPr>
          <p:cNvPr id="15" name="TextBox 14">
            <a:extLst>
              <a:ext uri="{FF2B5EF4-FFF2-40B4-BE49-F238E27FC236}">
                <a16:creationId xmlns:a16="http://schemas.microsoft.com/office/drawing/2014/main" id="{57F34E48-AFB8-39BE-26BB-AC89F1194460}"/>
              </a:ext>
            </a:extLst>
          </p:cNvPr>
          <p:cNvSpPr txBox="1"/>
          <p:nvPr/>
        </p:nvSpPr>
        <p:spPr>
          <a:xfrm>
            <a:off x="1553323" y="212310"/>
            <a:ext cx="9634410" cy="2359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30000" noProof="0">
                <a:ln>
                  <a:noFill/>
                </a:ln>
                <a:solidFill>
                  <a:prstClr val="black"/>
                </a:solidFill>
                <a:effectLst/>
                <a:uLnTx/>
                <a:uFillTx/>
                <a:latin typeface="Calibri" panose="020F0502020204030204"/>
                <a:ea typeface="+mn-ea"/>
                <a:cs typeface="+mn-cs"/>
              </a:rPr>
              <a:t>"As a User, I want my task view filters and sort to persist, so that I don't need to set them every time I open my task list."</a:t>
            </a:r>
            <a:endParaRPr kumimoji="0" lang="en-US" sz="1400" b="0" i="0" u="none" strike="noStrike" kern="1200" cap="none" spc="0" normalizeH="0" baseline="30000" noProof="0">
              <a:ln>
                <a:noFill/>
              </a:ln>
              <a:solidFill>
                <a:prstClr val="black"/>
              </a:solidFill>
              <a:effectLst/>
              <a:uLnTx/>
              <a:uFillTx/>
              <a:latin typeface="Calibri" panose="020F0502020204030204"/>
              <a:ea typeface="+mn-ea"/>
              <a:cs typeface="Calibri" panose="020F0502020204030204"/>
            </a:endParaRPr>
          </a:p>
        </p:txBody>
      </p:sp>
      <p:sp>
        <p:nvSpPr>
          <p:cNvPr id="17" name="Rectangle 16">
            <a:extLst>
              <a:ext uri="{FF2B5EF4-FFF2-40B4-BE49-F238E27FC236}">
                <a16:creationId xmlns:a16="http://schemas.microsoft.com/office/drawing/2014/main" id="{D12803E9-38DB-3B36-3948-0ED90A144AC2}"/>
              </a:ext>
            </a:extLst>
          </p:cNvPr>
          <p:cNvSpPr/>
          <p:nvPr/>
        </p:nvSpPr>
        <p:spPr>
          <a:xfrm>
            <a:off x="471983" y="74988"/>
            <a:ext cx="1173651" cy="461665"/>
          </a:xfrm>
          <a:prstGeom prst="rect">
            <a:avLst/>
          </a:prstGeom>
        </p:spPr>
        <p:txBody>
          <a:bodyPr wrap="square" lIns="91440" tIns="45720" rIns="91440" bIns="45720" anchor="t">
            <a:spAutoFit/>
          </a:bodyPr>
          <a:lstStyle/>
          <a:p>
            <a:pPr marL="0" marR="0" lvl="0" indent="0" algn="r" defTabSz="914400" rtl="0" eaLnBrk="1" fontAlgn="auto" latinLnBrk="0" hangingPunct="1">
              <a:lnSpc>
                <a:spcPct val="100000"/>
              </a:lnSpc>
              <a:spcBef>
                <a:spcPts val="0"/>
              </a:spcBef>
              <a:spcAft>
                <a:spcPts val="0"/>
              </a:spcAft>
              <a:buClr>
                <a:srgbClr val="000000"/>
              </a:buClr>
              <a:buSzTx/>
              <a:buFontTx/>
              <a:buNone/>
              <a:tabLst/>
              <a:defRPr/>
            </a:pPr>
            <a:r>
              <a:rPr kumimoji="0" lang="en-GB" sz="2400" b="1" i="0" u="none" strike="noStrike" kern="1200" cap="none" spc="0" normalizeH="0" baseline="0" noProof="0">
                <a:ln>
                  <a:noFill/>
                </a:ln>
                <a:solidFill>
                  <a:srgbClr val="1D70B8"/>
                </a:solidFill>
                <a:effectLst/>
                <a:uLnTx/>
                <a:uFillTx/>
                <a:latin typeface="Arial" panose="020B0604020202020204"/>
                <a:ea typeface="+mn-ea"/>
                <a:cs typeface="+mn-cs"/>
              </a:rPr>
              <a:t> </a:t>
            </a:r>
            <a:r>
              <a:rPr kumimoji="0" lang="en-GB" sz="2000" b="1" i="0" u="none" strike="noStrike" kern="1200" cap="none" spc="0" normalizeH="0" baseline="0" noProof="0">
                <a:ln>
                  <a:noFill/>
                </a:ln>
                <a:solidFill>
                  <a:srgbClr val="9FB0D2"/>
                </a:solidFill>
                <a:effectLst/>
                <a:uLnTx/>
                <a:uFillTx/>
                <a:latin typeface="Arial" panose="020B0604020202020204"/>
                <a:ea typeface="+mn-ea"/>
                <a:cs typeface="+mn-cs"/>
              </a:rPr>
              <a:t>06</a:t>
            </a:r>
          </a:p>
        </p:txBody>
      </p:sp>
      <p:sp>
        <p:nvSpPr>
          <p:cNvPr id="21" name="TextBox 20">
            <a:extLst>
              <a:ext uri="{FF2B5EF4-FFF2-40B4-BE49-F238E27FC236}">
                <a16:creationId xmlns:a16="http://schemas.microsoft.com/office/drawing/2014/main" id="{6432DAAF-FAB4-6811-A4E6-80759A0FF1C1}"/>
              </a:ext>
            </a:extLst>
          </p:cNvPr>
          <p:cNvSpPr txBox="1"/>
          <p:nvPr/>
        </p:nvSpPr>
        <p:spPr>
          <a:xfrm>
            <a:off x="6632272" y="2628820"/>
            <a:ext cx="2740820" cy="461665"/>
          </a:xfrm>
          <a:prstGeom prst="rect">
            <a:avLst/>
          </a:prstGeom>
          <a:noFill/>
          <a:ln w="6350">
            <a:noFill/>
            <a:prstDash val="sysDot"/>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Process repeated every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time a user logs in</a:t>
            </a:r>
          </a:p>
        </p:txBody>
      </p:sp>
      <p:sp>
        <p:nvSpPr>
          <p:cNvPr id="27" name="Rectangle 26">
            <a:extLst>
              <a:ext uri="{FF2B5EF4-FFF2-40B4-BE49-F238E27FC236}">
                <a16:creationId xmlns:a16="http://schemas.microsoft.com/office/drawing/2014/main" id="{E3A29EFF-5EDE-1A7F-26A3-99E82EBFCE6F}"/>
              </a:ext>
            </a:extLst>
          </p:cNvPr>
          <p:cNvSpPr/>
          <p:nvPr/>
        </p:nvSpPr>
        <p:spPr>
          <a:xfrm>
            <a:off x="785702" y="1957652"/>
            <a:ext cx="5996681" cy="1657290"/>
          </a:xfrm>
          <a:prstGeom prst="rect">
            <a:avLst/>
          </a:prstGeom>
          <a:noFill/>
          <a:ln w="6350">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Graphic 28" descr="Repeat outline">
            <a:extLst>
              <a:ext uri="{FF2B5EF4-FFF2-40B4-BE49-F238E27FC236}">
                <a16:creationId xmlns:a16="http://schemas.microsoft.com/office/drawing/2014/main" id="{426166AA-4F8A-8897-F428-1D8A5F44E7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31791" y="2278286"/>
            <a:ext cx="364433" cy="364433"/>
          </a:xfrm>
          <a:prstGeom prst="rect">
            <a:avLst/>
          </a:prstGeom>
        </p:spPr>
      </p:pic>
      <p:cxnSp>
        <p:nvCxnSpPr>
          <p:cNvPr id="68" name="Connector: Curved 67">
            <a:extLst>
              <a:ext uri="{FF2B5EF4-FFF2-40B4-BE49-F238E27FC236}">
                <a16:creationId xmlns:a16="http://schemas.microsoft.com/office/drawing/2014/main" id="{13E26542-8E1E-D49F-0580-FDC606411571}"/>
              </a:ext>
            </a:extLst>
          </p:cNvPr>
          <p:cNvCxnSpPr>
            <a:cxnSpLocks/>
            <a:endCxn id="21" idx="2"/>
          </p:cNvCxnSpPr>
          <p:nvPr/>
        </p:nvCxnSpPr>
        <p:spPr>
          <a:xfrm flipV="1">
            <a:off x="6782383" y="3090485"/>
            <a:ext cx="1220299" cy="340302"/>
          </a:xfrm>
          <a:prstGeom prst="curvedConnector2">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 name="Call-out: Line 80">
            <a:extLst>
              <a:ext uri="{FF2B5EF4-FFF2-40B4-BE49-F238E27FC236}">
                <a16:creationId xmlns:a16="http://schemas.microsoft.com/office/drawing/2014/main" id="{F5ED1A8E-C2A1-982E-F692-1AB4EF0AE595}"/>
              </a:ext>
            </a:extLst>
          </p:cNvPr>
          <p:cNvSpPr/>
          <p:nvPr/>
        </p:nvSpPr>
        <p:spPr>
          <a:xfrm>
            <a:off x="3929462" y="2852804"/>
            <a:ext cx="1046047" cy="761967"/>
          </a:xfrm>
          <a:prstGeom prst="borderCallout1">
            <a:avLst>
              <a:gd name="adj1" fmla="val -25389"/>
              <a:gd name="adj2" fmla="val 50171"/>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Clicks</a:t>
            </a:r>
            <a:r>
              <a:rPr kumimoji="0" lang="en-GB" sz="800" b="1" i="0" u="none" strike="noStrike" kern="1200" cap="none" spc="0" normalizeH="0" baseline="0" noProof="0">
                <a:ln>
                  <a:noFill/>
                </a:ln>
                <a:solidFill>
                  <a:prstClr val="black"/>
                </a:solidFill>
                <a:effectLst/>
                <a:uLnTx/>
                <a:uFillTx/>
                <a:latin typeface="Calibri" panose="020F0502020204030204"/>
                <a:ea typeface="+mn-ea"/>
                <a:cs typeface="+mn-cs"/>
              </a:rPr>
              <a:t>: 3-5 </a:t>
            </a: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clicks, depending on how many filters the user is applying, usually it's units, courts and name</a:t>
            </a:r>
          </a:p>
        </p:txBody>
      </p:sp>
      <p:sp>
        <p:nvSpPr>
          <p:cNvPr id="83" name="Call-out: Line 82">
            <a:extLst>
              <a:ext uri="{FF2B5EF4-FFF2-40B4-BE49-F238E27FC236}">
                <a16:creationId xmlns:a16="http://schemas.microsoft.com/office/drawing/2014/main" id="{E59B88B3-48C2-6A30-6F8B-DA810EACB990}"/>
              </a:ext>
            </a:extLst>
          </p:cNvPr>
          <p:cNvSpPr/>
          <p:nvPr/>
        </p:nvSpPr>
        <p:spPr>
          <a:xfrm>
            <a:off x="5102447" y="2845477"/>
            <a:ext cx="1046047" cy="635471"/>
          </a:xfrm>
          <a:prstGeom prst="borderCallout1">
            <a:avLst>
              <a:gd name="adj1" fmla="val -25389"/>
              <a:gd name="adj2" fmla="val 50171"/>
              <a:gd name="adj3" fmla="val -15"/>
              <a:gd name="adj4" fmla="val 50303"/>
            </a:avLst>
          </a:prstGeom>
          <a:noFill/>
          <a:ln w="3175">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Clicks: </a:t>
            </a:r>
            <a:r>
              <a:rPr kumimoji="0" lang="en-GB" sz="800" b="1" i="0" u="none" strike="noStrike" kern="1200" cap="none" spc="0" normalizeH="0" baseline="0" noProof="0">
                <a:ln>
                  <a:noFill/>
                </a:ln>
                <a:solidFill>
                  <a:prstClr val="black"/>
                </a:solidFill>
                <a:effectLst/>
                <a:uLnTx/>
                <a:uFillTx/>
                <a:latin typeface="Calibri" panose="020F0502020204030204"/>
                <a:ea typeface="+mn-ea"/>
                <a:cs typeface="+mn-cs"/>
              </a:rPr>
              <a:t>1 </a:t>
            </a:r>
            <a:r>
              <a:rPr kumimoji="0" lang="en-GB" sz="800" b="0" i="0" u="none" strike="noStrike" kern="1200" cap="none" spc="0" normalizeH="0" baseline="0" noProof="0">
                <a:ln>
                  <a:noFill/>
                </a:ln>
                <a:solidFill>
                  <a:prstClr val="black"/>
                </a:solidFill>
                <a:effectLst/>
                <a:uLnTx/>
                <a:uFillTx/>
                <a:latin typeface="Calibri" panose="020F0502020204030204"/>
                <a:ea typeface="+mn-ea"/>
                <a:cs typeface="+mn-cs"/>
              </a:rPr>
              <a:t>click to retrieve the results, based on filters selected</a:t>
            </a:r>
            <a:r>
              <a:rPr kumimoji="0" lang="en-GB" sz="800" b="1"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84" name="Rectangle 83">
            <a:extLst>
              <a:ext uri="{FF2B5EF4-FFF2-40B4-BE49-F238E27FC236}">
                <a16:creationId xmlns:a16="http://schemas.microsoft.com/office/drawing/2014/main" id="{B89BA0C0-3F32-5324-4DB4-E58824CB7483}"/>
              </a:ext>
            </a:extLst>
          </p:cNvPr>
          <p:cNvSpPr/>
          <p:nvPr/>
        </p:nvSpPr>
        <p:spPr>
          <a:xfrm>
            <a:off x="785701" y="4166540"/>
            <a:ext cx="5996681" cy="1657290"/>
          </a:xfrm>
          <a:prstGeom prst="rect">
            <a:avLst/>
          </a:prstGeom>
          <a:noFill/>
          <a:ln w="6350">
            <a:solidFill>
              <a:schemeClr val="accent3"/>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D0811B7C-96DA-C112-B223-A8A527F9B150}"/>
              </a:ext>
            </a:extLst>
          </p:cNvPr>
          <p:cNvSpPr txBox="1"/>
          <p:nvPr/>
        </p:nvSpPr>
        <p:spPr>
          <a:xfrm>
            <a:off x="6899441" y="4647862"/>
            <a:ext cx="2071935" cy="830997"/>
          </a:xfrm>
          <a:prstGeom prst="rect">
            <a:avLst/>
          </a:prstGeom>
          <a:noFill/>
          <a:ln w="6350">
            <a:noFill/>
            <a:prstDash val="sysDot"/>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Once saved for the first time, there is no need for the user to re-select their filters when they log in again</a:t>
            </a:r>
          </a:p>
        </p:txBody>
      </p:sp>
      <p:cxnSp>
        <p:nvCxnSpPr>
          <p:cNvPr id="89" name="Connector: Curved 88">
            <a:extLst>
              <a:ext uri="{FF2B5EF4-FFF2-40B4-BE49-F238E27FC236}">
                <a16:creationId xmlns:a16="http://schemas.microsoft.com/office/drawing/2014/main" id="{49A3C67E-3658-DE6A-1FDD-A3E64410F492}"/>
              </a:ext>
            </a:extLst>
          </p:cNvPr>
          <p:cNvCxnSpPr>
            <a:cxnSpLocks/>
            <a:endCxn id="87" idx="2"/>
          </p:cNvCxnSpPr>
          <p:nvPr/>
        </p:nvCxnSpPr>
        <p:spPr>
          <a:xfrm flipV="1">
            <a:off x="6841251" y="5478859"/>
            <a:ext cx="1094158" cy="182347"/>
          </a:xfrm>
          <a:prstGeom prst="curvedConnector2">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 name="Graphic 1" descr="Disk outline">
            <a:extLst>
              <a:ext uri="{FF2B5EF4-FFF2-40B4-BE49-F238E27FC236}">
                <a16:creationId xmlns:a16="http://schemas.microsoft.com/office/drawing/2014/main" id="{B6459185-6393-8CED-974D-001CE890F9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90616" y="4200292"/>
            <a:ext cx="424132" cy="424132"/>
          </a:xfrm>
          <a:prstGeom prst="rect">
            <a:avLst/>
          </a:prstGeom>
        </p:spPr>
      </p:pic>
      <p:sp>
        <p:nvSpPr>
          <p:cNvPr id="42" name="Rectangle: Rounded Corners 41">
            <a:extLst>
              <a:ext uri="{FF2B5EF4-FFF2-40B4-BE49-F238E27FC236}">
                <a16:creationId xmlns:a16="http://schemas.microsoft.com/office/drawing/2014/main" id="{03902B23-B670-6949-5DFD-2E9F3B5716C7}"/>
              </a:ext>
            </a:extLst>
          </p:cNvPr>
          <p:cNvSpPr/>
          <p:nvPr/>
        </p:nvSpPr>
        <p:spPr>
          <a:xfrm>
            <a:off x="1589929" y="4530347"/>
            <a:ext cx="1046235" cy="586153"/>
          </a:xfrm>
          <a:prstGeom prst="round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(Save filters)</a:t>
            </a:r>
          </a:p>
        </p:txBody>
      </p:sp>
      <p:cxnSp>
        <p:nvCxnSpPr>
          <p:cNvPr id="49" name="Straight Arrow Connector 48">
            <a:extLst>
              <a:ext uri="{FF2B5EF4-FFF2-40B4-BE49-F238E27FC236}">
                <a16:creationId xmlns:a16="http://schemas.microsoft.com/office/drawing/2014/main" id="{1B1AD525-6778-0D54-E69A-771AEDC2CCC9}"/>
              </a:ext>
            </a:extLst>
          </p:cNvPr>
          <p:cNvCxnSpPr>
            <a:cxnSpLocks/>
            <a:stCxn id="42" idx="3"/>
            <a:endCxn id="33" idx="1"/>
          </p:cNvCxnSpPr>
          <p:nvPr/>
        </p:nvCxnSpPr>
        <p:spPr>
          <a:xfrm flipV="1">
            <a:off x="2636164" y="4820728"/>
            <a:ext cx="114966" cy="26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Smiling face outline outline">
            <a:extLst>
              <a:ext uri="{FF2B5EF4-FFF2-40B4-BE49-F238E27FC236}">
                <a16:creationId xmlns:a16="http://schemas.microsoft.com/office/drawing/2014/main" id="{20E12172-54F1-1EF4-2FED-A0367136A35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25728" y="4754702"/>
            <a:ext cx="208801" cy="208801"/>
          </a:xfrm>
          <a:prstGeom prst="rect">
            <a:avLst/>
          </a:prstGeom>
        </p:spPr>
      </p:pic>
      <p:sp>
        <p:nvSpPr>
          <p:cNvPr id="24" name="TextBox 23">
            <a:extLst>
              <a:ext uri="{FF2B5EF4-FFF2-40B4-BE49-F238E27FC236}">
                <a16:creationId xmlns:a16="http://schemas.microsoft.com/office/drawing/2014/main" id="{10D100FA-C323-C715-B421-0BF79A862E68}"/>
              </a:ext>
            </a:extLst>
          </p:cNvPr>
          <p:cNvSpPr txBox="1"/>
          <p:nvPr/>
        </p:nvSpPr>
        <p:spPr>
          <a:xfrm>
            <a:off x="9174726" y="5830007"/>
            <a:ext cx="2751573" cy="21544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a:ln>
                  <a:noFill/>
                </a:ln>
                <a:solidFill>
                  <a:prstClr val="black"/>
                </a:solidFill>
                <a:effectLst/>
                <a:uLnTx/>
                <a:uFillTx/>
                <a:latin typeface="Calibri" panose="020F0502020204030204"/>
                <a:ea typeface="+mn-ea"/>
                <a:cs typeface="+mn-cs"/>
              </a:rPr>
              <a:t>*Benefits will be re-assessed during Beta phase</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672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0A36B-1313-5A7F-D923-8CBB1B493D2F}"/>
              </a:ext>
            </a:extLst>
          </p:cNvPr>
          <p:cNvSpPr txBox="1"/>
          <p:nvPr/>
        </p:nvSpPr>
        <p:spPr>
          <a:xfrm>
            <a:off x="699051" y="714263"/>
            <a:ext cx="11427846"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The App gives users tools to better organise and prioritise their task list</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57F34E48-AFB8-39BE-26BB-AC89F1194460}"/>
              </a:ext>
            </a:extLst>
          </p:cNvPr>
          <p:cNvSpPr txBox="1"/>
          <p:nvPr/>
        </p:nvSpPr>
        <p:spPr>
          <a:xfrm>
            <a:off x="1553323" y="212310"/>
            <a:ext cx="9634410" cy="2359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30000" noProof="0">
                <a:ln>
                  <a:noFill/>
                </a:ln>
                <a:solidFill>
                  <a:prstClr val="black"/>
                </a:solidFill>
                <a:effectLst/>
                <a:uLnTx/>
                <a:uFillTx/>
                <a:latin typeface="Calibri" panose="020F0502020204030204"/>
                <a:ea typeface="+mn-ea"/>
                <a:cs typeface="+mn-cs"/>
              </a:rPr>
              <a:t>"As a User, I want to be able to organise my task view, so that I can have a view that is relevant to me."</a:t>
            </a:r>
          </a:p>
        </p:txBody>
      </p:sp>
      <p:sp>
        <p:nvSpPr>
          <p:cNvPr id="17" name="Rectangle 16">
            <a:extLst>
              <a:ext uri="{FF2B5EF4-FFF2-40B4-BE49-F238E27FC236}">
                <a16:creationId xmlns:a16="http://schemas.microsoft.com/office/drawing/2014/main" id="{D12803E9-38DB-3B36-3948-0ED90A144AC2}"/>
              </a:ext>
            </a:extLst>
          </p:cNvPr>
          <p:cNvSpPr/>
          <p:nvPr/>
        </p:nvSpPr>
        <p:spPr>
          <a:xfrm>
            <a:off x="471983" y="74988"/>
            <a:ext cx="1173651" cy="461665"/>
          </a:xfrm>
          <a:prstGeom prst="rect">
            <a:avLst/>
          </a:prstGeom>
        </p:spPr>
        <p:txBody>
          <a:bodyPr wrap="square" lIns="91440" tIns="45720" rIns="91440" bIns="45720" anchor="t">
            <a:spAutoFit/>
          </a:bodyPr>
          <a:lstStyle/>
          <a:p>
            <a:pPr marL="0" marR="0" lvl="0" indent="0" algn="r" defTabSz="914400" rtl="0" eaLnBrk="1" fontAlgn="auto" latinLnBrk="0" hangingPunct="1">
              <a:lnSpc>
                <a:spcPct val="100000"/>
              </a:lnSpc>
              <a:spcBef>
                <a:spcPts val="0"/>
              </a:spcBef>
              <a:spcAft>
                <a:spcPts val="0"/>
              </a:spcAft>
              <a:buClr>
                <a:srgbClr val="000000"/>
              </a:buClr>
              <a:buSzTx/>
              <a:buFontTx/>
              <a:buNone/>
              <a:tabLst/>
              <a:defRPr/>
            </a:pPr>
            <a:r>
              <a:rPr kumimoji="0" lang="en-GB" sz="2400" b="1" i="0" u="none" strike="noStrike" kern="1200" cap="none" spc="0" normalizeH="0" baseline="0" noProof="0">
                <a:ln>
                  <a:noFill/>
                </a:ln>
                <a:solidFill>
                  <a:srgbClr val="1D70B8"/>
                </a:solidFill>
                <a:effectLst/>
                <a:uLnTx/>
                <a:uFillTx/>
                <a:latin typeface="Arial" panose="020B0604020202020204"/>
                <a:ea typeface="+mn-ea"/>
                <a:cs typeface="+mn-cs"/>
              </a:rPr>
              <a:t> </a:t>
            </a:r>
            <a:r>
              <a:rPr kumimoji="0" lang="en-GB" sz="2000" b="1" i="0" u="none" strike="noStrike" kern="1200" cap="none" spc="0" normalizeH="0" baseline="0" noProof="0">
                <a:ln>
                  <a:noFill/>
                </a:ln>
                <a:solidFill>
                  <a:srgbClr val="9FB0D2"/>
                </a:solidFill>
                <a:effectLst/>
                <a:uLnTx/>
                <a:uFillTx/>
                <a:latin typeface="Arial" panose="020B0604020202020204"/>
                <a:ea typeface="+mn-ea"/>
                <a:cs typeface="+mn-cs"/>
              </a:rPr>
              <a:t>05</a:t>
            </a:r>
          </a:p>
        </p:txBody>
      </p:sp>
      <p:sp>
        <p:nvSpPr>
          <p:cNvPr id="9" name="Rectangle 8">
            <a:extLst>
              <a:ext uri="{FF2B5EF4-FFF2-40B4-BE49-F238E27FC236}">
                <a16:creationId xmlns:a16="http://schemas.microsoft.com/office/drawing/2014/main" id="{170AE74D-B610-8F1D-ABEE-BFC7F1569BA5}"/>
              </a:ext>
            </a:extLst>
          </p:cNvPr>
          <p:cNvSpPr/>
          <p:nvPr/>
        </p:nvSpPr>
        <p:spPr>
          <a:xfrm>
            <a:off x="3234978" y="2368512"/>
            <a:ext cx="2169734" cy="20289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a:rPr>
              <a:t>Saved Task tab has been designed for users to save high priority tasks away from the 'sea of red' in the main Task list</a:t>
            </a: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Users can save those tasks that are relevant to them (e.g. can exclude error tasks or tasks waiting on others to action)</a:t>
            </a: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Can view priority Directions and Tasks in one list (in 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14" name="TextBox 13">
            <a:extLst>
              <a:ext uri="{FF2B5EF4-FFF2-40B4-BE49-F238E27FC236}">
                <a16:creationId xmlns:a16="http://schemas.microsoft.com/office/drawing/2014/main" id="{FEF1CBAB-6D74-88BB-9AA8-E1481CDC10AA}"/>
              </a:ext>
            </a:extLst>
          </p:cNvPr>
          <p:cNvSpPr txBox="1"/>
          <p:nvPr/>
        </p:nvSpPr>
        <p:spPr>
          <a:xfrm>
            <a:off x="3861652" y="1983383"/>
            <a:ext cx="1302431"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Calibri" panose="020F0502020204030204"/>
                <a:ea typeface="+mn-ea"/>
                <a:cs typeface="Calibri"/>
              </a:rPr>
              <a:t>Saved Tasks list </a:t>
            </a:r>
          </a:p>
        </p:txBody>
      </p:sp>
      <p:sp>
        <p:nvSpPr>
          <p:cNvPr id="46" name="Rectangle 45">
            <a:extLst>
              <a:ext uri="{FF2B5EF4-FFF2-40B4-BE49-F238E27FC236}">
                <a16:creationId xmlns:a16="http://schemas.microsoft.com/office/drawing/2014/main" id="{1B1F49CE-2BB6-0D9C-DD74-A39A05DED62B}"/>
              </a:ext>
            </a:extLst>
          </p:cNvPr>
          <p:cNvSpPr/>
          <p:nvPr/>
        </p:nvSpPr>
        <p:spPr>
          <a:xfrm>
            <a:off x="9216715" y="1869801"/>
            <a:ext cx="2439744" cy="4323872"/>
          </a:xfrm>
          <a:prstGeom prst="rect">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1D70B8"/>
                </a:solidFill>
                <a:effectLst/>
                <a:uLnTx/>
                <a:uFillTx/>
                <a:latin typeface="Calibri" panose="020F0502020204030204"/>
                <a:ea typeface="+mn-ea"/>
                <a:cs typeface="+mn-cs"/>
              </a:rPr>
              <a:t>What this means for users tomorrow*</a:t>
            </a:r>
          </a:p>
        </p:txBody>
      </p:sp>
      <p:pic>
        <p:nvPicPr>
          <p:cNvPr id="48" name="Graphic 47" descr="Cause And Effect outline">
            <a:extLst>
              <a:ext uri="{FF2B5EF4-FFF2-40B4-BE49-F238E27FC236}">
                <a16:creationId xmlns:a16="http://schemas.microsoft.com/office/drawing/2014/main" id="{00330375-AE6A-A3FF-FE68-22515770E8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2013" y="2489347"/>
            <a:ext cx="584447" cy="584447"/>
          </a:xfrm>
          <a:prstGeom prst="rect">
            <a:avLst/>
          </a:prstGeom>
        </p:spPr>
      </p:pic>
      <p:sp>
        <p:nvSpPr>
          <p:cNvPr id="51" name="TextBox 50">
            <a:extLst>
              <a:ext uri="{FF2B5EF4-FFF2-40B4-BE49-F238E27FC236}">
                <a16:creationId xmlns:a16="http://schemas.microsoft.com/office/drawing/2014/main" id="{30F11524-0FA0-5A7B-305C-5120FB398C3C}"/>
              </a:ext>
            </a:extLst>
          </p:cNvPr>
          <p:cNvSpPr txBox="1"/>
          <p:nvPr/>
        </p:nvSpPr>
        <p:spPr>
          <a:xfrm>
            <a:off x="9415829" y="3132559"/>
            <a:ext cx="2328765" cy="16466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Improved user experience: </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a:buChar char="•"/>
              <a:tabLst/>
              <a:defRPr/>
            </a:pPr>
            <a:r>
              <a:rPr kumimoji="0" lang="en-GB" sz="1100" b="0" i="0" u="none" strike="noStrike" kern="1200" cap="none" spc="0" normalizeH="0" baseline="0" noProof="0">
                <a:ln>
                  <a:noFill/>
                </a:ln>
                <a:solidFill>
                  <a:prstClr val="black"/>
                </a:solidFill>
                <a:effectLst/>
                <a:uLnTx/>
                <a:uFillTx/>
                <a:latin typeface="Calibri" panose="020F0502020204030204"/>
                <a:ea typeface="+mn-ea"/>
                <a:cs typeface="+mn-cs"/>
              </a:rPr>
              <a:t>More focused and less overwhelming task list</a:t>
            </a:r>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171450" marR="0" lvl="0" indent="-171450" algn="l" defTabSz="914400" rtl="0" eaLnBrk="1" fontAlgn="auto" latinLnBrk="0" hangingPunct="1">
              <a:lnSpc>
                <a:spcPct val="100000"/>
              </a:lnSpc>
              <a:spcBef>
                <a:spcPts val="0"/>
              </a:spcBef>
              <a:spcAft>
                <a:spcPts val="600"/>
              </a:spcAft>
              <a:buClrTx/>
              <a:buSzTx/>
              <a:buFont typeface="Arial"/>
              <a:buChar char="•"/>
              <a:tabLst/>
              <a:defRPr/>
            </a:pPr>
            <a:r>
              <a:rPr kumimoji="0" lang="en-GB" sz="1100" b="0" i="0" u="none" strike="noStrike" kern="1200" cap="none" spc="0" normalizeH="0" baseline="0" noProof="0">
                <a:ln>
                  <a:noFill/>
                </a:ln>
                <a:solidFill>
                  <a:prstClr val="black"/>
                </a:solidFill>
                <a:effectLst/>
                <a:uLnTx/>
                <a:uFillTx/>
                <a:latin typeface="Calibri" panose="020F0502020204030204"/>
                <a:ea typeface="+mn-ea"/>
                <a:cs typeface="+mn-cs"/>
              </a:rPr>
              <a:t>Potentially removes the need to maintain off-line to do lists and calendars </a:t>
            </a:r>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64" name="Graphic 63" descr="Smiling face outline outline">
            <a:extLst>
              <a:ext uri="{FF2B5EF4-FFF2-40B4-BE49-F238E27FC236}">
                <a16:creationId xmlns:a16="http://schemas.microsoft.com/office/drawing/2014/main" id="{62212896-375C-76AC-2921-B14A6624DE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5497" y="3339089"/>
            <a:ext cx="208801" cy="208801"/>
          </a:xfrm>
          <a:prstGeom prst="rect">
            <a:avLst/>
          </a:prstGeom>
        </p:spPr>
      </p:pic>
      <p:sp>
        <p:nvSpPr>
          <p:cNvPr id="67" name="TextBox 66">
            <a:extLst>
              <a:ext uri="{FF2B5EF4-FFF2-40B4-BE49-F238E27FC236}">
                <a16:creationId xmlns:a16="http://schemas.microsoft.com/office/drawing/2014/main" id="{D46811FC-02B2-0CEE-2E8E-787929C64719}"/>
              </a:ext>
            </a:extLst>
          </p:cNvPr>
          <p:cNvSpPr txBox="1"/>
          <p:nvPr/>
        </p:nvSpPr>
        <p:spPr>
          <a:xfrm>
            <a:off x="7370122" y="1961171"/>
            <a:ext cx="726046"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Calibri" panose="020F0502020204030204"/>
                <a:ea typeface="+mn-ea"/>
                <a:cs typeface="Calibri"/>
              </a:rPr>
              <a:t>Alerts</a:t>
            </a:r>
          </a:p>
        </p:txBody>
      </p:sp>
      <p:sp>
        <p:nvSpPr>
          <p:cNvPr id="70" name="TextBox 69">
            <a:extLst>
              <a:ext uri="{FF2B5EF4-FFF2-40B4-BE49-F238E27FC236}">
                <a16:creationId xmlns:a16="http://schemas.microsoft.com/office/drawing/2014/main" id="{C8DD1C6F-4CD9-1625-F4A2-4CE99B0218CD}"/>
              </a:ext>
            </a:extLst>
          </p:cNvPr>
          <p:cNvSpPr txBox="1"/>
          <p:nvPr/>
        </p:nvSpPr>
        <p:spPr>
          <a:xfrm>
            <a:off x="7370122" y="4147806"/>
            <a:ext cx="765124"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Calibri" panose="020F0502020204030204"/>
                <a:ea typeface="+mn-ea"/>
                <a:cs typeface="Calibri"/>
              </a:rPr>
              <a:t>Calendar</a:t>
            </a:r>
          </a:p>
        </p:txBody>
      </p:sp>
      <p:sp>
        <p:nvSpPr>
          <p:cNvPr id="72" name="TextBox 71">
            <a:extLst>
              <a:ext uri="{FF2B5EF4-FFF2-40B4-BE49-F238E27FC236}">
                <a16:creationId xmlns:a16="http://schemas.microsoft.com/office/drawing/2014/main" id="{AC46EBE6-8933-3058-A2DB-4FB3F40EFBC0}"/>
              </a:ext>
            </a:extLst>
          </p:cNvPr>
          <p:cNvSpPr txBox="1"/>
          <p:nvPr/>
        </p:nvSpPr>
        <p:spPr>
          <a:xfrm>
            <a:off x="941668" y="1539870"/>
            <a:ext cx="1836827"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‘As is’ journey on CMS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74" name="TextBox 73">
            <a:extLst>
              <a:ext uri="{FF2B5EF4-FFF2-40B4-BE49-F238E27FC236}">
                <a16:creationId xmlns:a16="http://schemas.microsoft.com/office/drawing/2014/main" id="{A4D4301F-7301-6442-4EA1-15AE540BACE5}"/>
              </a:ext>
            </a:extLst>
          </p:cNvPr>
          <p:cNvSpPr txBox="1"/>
          <p:nvPr/>
        </p:nvSpPr>
        <p:spPr>
          <a:xfrm>
            <a:off x="5090726" y="1539870"/>
            <a:ext cx="1975089"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‘To be’ journey on WM App</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78" name="Rectangle 77">
            <a:extLst>
              <a:ext uri="{FF2B5EF4-FFF2-40B4-BE49-F238E27FC236}">
                <a16:creationId xmlns:a16="http://schemas.microsoft.com/office/drawing/2014/main" id="{B607305E-49FB-7EF2-EA2B-4630DC2A4C5E}"/>
              </a:ext>
            </a:extLst>
          </p:cNvPr>
          <p:cNvSpPr/>
          <p:nvPr/>
        </p:nvSpPr>
        <p:spPr>
          <a:xfrm>
            <a:off x="662766" y="1868719"/>
            <a:ext cx="2158998" cy="2761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Repeated sorting and filtering of  ‘sea of red’ tasks list to understand priorities for the day</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Clicking through multiple task list pages to find the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Use of offline to do lists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Use of offline calendars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Reminder tasks that increases ‘sea of 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Looking at separate lists for Tasks and Directions</a:t>
            </a:r>
          </a:p>
        </p:txBody>
      </p:sp>
      <p:pic>
        <p:nvPicPr>
          <p:cNvPr id="80" name="Graphic 79" descr="Daily calendar outline">
            <a:extLst>
              <a:ext uri="{FF2B5EF4-FFF2-40B4-BE49-F238E27FC236}">
                <a16:creationId xmlns:a16="http://schemas.microsoft.com/office/drawing/2014/main" id="{B7AD8CBD-8A6E-8C17-C862-1B40754695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8528" y="4080628"/>
            <a:ext cx="377093" cy="406400"/>
          </a:xfrm>
          <a:prstGeom prst="rect">
            <a:avLst/>
          </a:prstGeom>
        </p:spPr>
      </p:pic>
      <p:pic>
        <p:nvPicPr>
          <p:cNvPr id="86" name="Graphic 85" descr="Alarm Ringing outline">
            <a:extLst>
              <a:ext uri="{FF2B5EF4-FFF2-40B4-BE49-F238E27FC236}">
                <a16:creationId xmlns:a16="http://schemas.microsoft.com/office/drawing/2014/main" id="{27F4DEAC-9BC5-D0CC-A53B-B0EEF404AD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28528" y="1906214"/>
            <a:ext cx="340365" cy="330596"/>
          </a:xfrm>
          <a:prstGeom prst="rect">
            <a:avLst/>
          </a:prstGeom>
        </p:spPr>
      </p:pic>
      <p:sp>
        <p:nvSpPr>
          <p:cNvPr id="90" name="Rectangle 89">
            <a:extLst>
              <a:ext uri="{FF2B5EF4-FFF2-40B4-BE49-F238E27FC236}">
                <a16:creationId xmlns:a16="http://schemas.microsoft.com/office/drawing/2014/main" id="{29D128B3-744C-5A0D-6857-B3DE013F94BB}"/>
              </a:ext>
            </a:extLst>
          </p:cNvPr>
          <p:cNvSpPr/>
          <p:nvPr/>
        </p:nvSpPr>
        <p:spPr>
          <a:xfrm>
            <a:off x="6737356" y="2368203"/>
            <a:ext cx="2172176" cy="14611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Users can set alerts for things they need to remember to do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Users are notified when the alert it due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WM App alerts don’t appear as a task on a tasks list and therefore doesn’t clog up the tasks list</a:t>
            </a:r>
          </a:p>
        </p:txBody>
      </p:sp>
      <p:sp>
        <p:nvSpPr>
          <p:cNvPr id="92" name="Rectangle 91">
            <a:extLst>
              <a:ext uri="{FF2B5EF4-FFF2-40B4-BE49-F238E27FC236}">
                <a16:creationId xmlns:a16="http://schemas.microsoft.com/office/drawing/2014/main" id="{E4E0DC63-C84F-574D-83D3-12D238785838}"/>
              </a:ext>
            </a:extLst>
          </p:cNvPr>
          <p:cNvSpPr/>
          <p:nvPr/>
        </p:nvSpPr>
        <p:spPr>
          <a:xfrm>
            <a:off x="6747125" y="4520825"/>
            <a:ext cx="2074767" cy="16642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Calendar displaying key dates such as Task and Directions Due dates, Hearing dates, CTLs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Users are able to personalise which dates they want to see in the calendar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Alerts that user sets are also integrated in the calendar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93" name="TextBox 92">
            <a:extLst>
              <a:ext uri="{FF2B5EF4-FFF2-40B4-BE49-F238E27FC236}">
                <a16:creationId xmlns:a16="http://schemas.microsoft.com/office/drawing/2014/main" id="{20EA2B18-2E43-CA77-0BA4-CBA437C22F8A}"/>
              </a:ext>
            </a:extLst>
          </p:cNvPr>
          <p:cNvSpPr txBox="1"/>
          <p:nvPr/>
        </p:nvSpPr>
        <p:spPr>
          <a:xfrm>
            <a:off x="3882505" y="4364401"/>
            <a:ext cx="833508"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Calibri" panose="020F0502020204030204"/>
                <a:ea typeface="+mn-ea"/>
                <a:cs typeface="Calibri"/>
              </a:rPr>
              <a:t>Filter sets</a:t>
            </a:r>
          </a:p>
        </p:txBody>
      </p:sp>
      <p:sp>
        <p:nvSpPr>
          <p:cNvPr id="95" name="Rectangle 94">
            <a:extLst>
              <a:ext uri="{FF2B5EF4-FFF2-40B4-BE49-F238E27FC236}">
                <a16:creationId xmlns:a16="http://schemas.microsoft.com/office/drawing/2014/main" id="{807FC657-101D-70F2-933F-2F2E9359E9C4}"/>
              </a:ext>
            </a:extLst>
          </p:cNvPr>
          <p:cNvSpPr/>
          <p:nvPr/>
        </p:nvSpPr>
        <p:spPr>
          <a:xfrm>
            <a:off x="3234977" y="4657595"/>
            <a:ext cx="2299456" cy="7263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Users can save different filter selections combinations and apply them with a minimum number of clicks</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3" name="Picture 2" descr="Tool box - Free construction and tools icons">
            <a:extLst>
              <a:ext uri="{FF2B5EF4-FFF2-40B4-BE49-F238E27FC236}">
                <a16:creationId xmlns:a16="http://schemas.microsoft.com/office/drawing/2014/main" id="{A7CEECBB-2E32-1891-7651-DF17AE34738F}"/>
              </a:ext>
            </a:extLst>
          </p:cNvPr>
          <p:cNvPicPr>
            <a:picLocks noChangeAspect="1"/>
          </p:cNvPicPr>
          <p:nvPr/>
        </p:nvPicPr>
        <p:blipFill>
          <a:blip r:embed="rId10"/>
          <a:stretch>
            <a:fillRect/>
          </a:stretch>
        </p:blipFill>
        <p:spPr>
          <a:xfrm>
            <a:off x="5855676" y="3482680"/>
            <a:ext cx="451339" cy="451339"/>
          </a:xfrm>
          <a:prstGeom prst="rect">
            <a:avLst/>
          </a:prstGeom>
        </p:spPr>
      </p:pic>
      <p:pic>
        <p:nvPicPr>
          <p:cNvPr id="5" name="Graphic 4" descr="Settings outline">
            <a:extLst>
              <a:ext uri="{FF2B5EF4-FFF2-40B4-BE49-F238E27FC236}">
                <a16:creationId xmlns:a16="http://schemas.microsoft.com/office/drawing/2014/main" id="{101B2316-4E6A-6B76-9AF1-63DA285233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48183" y="4311109"/>
            <a:ext cx="338018" cy="357556"/>
          </a:xfrm>
          <a:prstGeom prst="rect">
            <a:avLst/>
          </a:prstGeom>
        </p:spPr>
      </p:pic>
      <p:cxnSp>
        <p:nvCxnSpPr>
          <p:cNvPr id="10" name="Straight Arrow Connector 9">
            <a:extLst>
              <a:ext uri="{FF2B5EF4-FFF2-40B4-BE49-F238E27FC236}">
                <a16:creationId xmlns:a16="http://schemas.microsoft.com/office/drawing/2014/main" id="{58A94CB1-D51A-787A-D0A9-6861307DE791}"/>
              </a:ext>
            </a:extLst>
          </p:cNvPr>
          <p:cNvCxnSpPr>
            <a:cxnSpLocks/>
          </p:cNvCxnSpPr>
          <p:nvPr/>
        </p:nvCxnSpPr>
        <p:spPr>
          <a:xfrm flipH="1">
            <a:off x="6258329" y="3050879"/>
            <a:ext cx="365370" cy="37709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BF77BA-3D8E-C83E-6D14-1453FF9A4C81}"/>
              </a:ext>
            </a:extLst>
          </p:cNvPr>
          <p:cNvCxnSpPr>
            <a:cxnSpLocks/>
          </p:cNvCxnSpPr>
          <p:nvPr/>
        </p:nvCxnSpPr>
        <p:spPr>
          <a:xfrm>
            <a:off x="5473863" y="3050879"/>
            <a:ext cx="377090" cy="35755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0C5C0A4-D24D-444F-1720-BAB452C29221}"/>
              </a:ext>
            </a:extLst>
          </p:cNvPr>
          <p:cNvCxnSpPr>
            <a:cxnSpLocks/>
          </p:cNvCxnSpPr>
          <p:nvPr/>
        </p:nvCxnSpPr>
        <p:spPr>
          <a:xfrm flipH="1" flipV="1">
            <a:off x="6289430" y="4014124"/>
            <a:ext cx="394676" cy="37513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16" name="Graphic 15" descr="Star outline">
            <a:extLst>
              <a:ext uri="{FF2B5EF4-FFF2-40B4-BE49-F238E27FC236}">
                <a16:creationId xmlns:a16="http://schemas.microsoft.com/office/drawing/2014/main" id="{6C884A1C-EC15-85F5-0BA7-06DD609080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09110" y="1966495"/>
            <a:ext cx="425939" cy="279402"/>
          </a:xfrm>
          <a:prstGeom prst="rect">
            <a:avLst/>
          </a:prstGeom>
        </p:spPr>
      </p:pic>
      <p:cxnSp>
        <p:nvCxnSpPr>
          <p:cNvPr id="18" name="Straight Arrow Connector 17">
            <a:extLst>
              <a:ext uri="{FF2B5EF4-FFF2-40B4-BE49-F238E27FC236}">
                <a16:creationId xmlns:a16="http://schemas.microsoft.com/office/drawing/2014/main" id="{0F736005-F9B1-841D-EE9E-CB9D2574ED2F}"/>
              </a:ext>
            </a:extLst>
          </p:cNvPr>
          <p:cNvCxnSpPr>
            <a:cxnSpLocks/>
          </p:cNvCxnSpPr>
          <p:nvPr/>
        </p:nvCxnSpPr>
        <p:spPr>
          <a:xfrm flipV="1">
            <a:off x="5468814" y="4023892"/>
            <a:ext cx="384907" cy="34583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BB062B4-97B9-024B-5DAB-CCED8F9142D6}"/>
              </a:ext>
            </a:extLst>
          </p:cNvPr>
          <p:cNvSpPr/>
          <p:nvPr/>
        </p:nvSpPr>
        <p:spPr>
          <a:xfrm>
            <a:off x="658868" y="1869800"/>
            <a:ext cx="2156437" cy="4323870"/>
          </a:xfrm>
          <a:prstGeom prst="rect">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1D70B8"/>
              </a:solidFill>
              <a:effectLst/>
              <a:uLnTx/>
              <a:uFillTx/>
              <a:latin typeface="Calibri" panose="020F0502020204030204"/>
              <a:ea typeface="+mn-ea"/>
              <a:cs typeface="Calibri"/>
            </a:endParaRPr>
          </a:p>
        </p:txBody>
      </p:sp>
      <p:sp>
        <p:nvSpPr>
          <p:cNvPr id="20" name="Rectangle 19">
            <a:extLst>
              <a:ext uri="{FF2B5EF4-FFF2-40B4-BE49-F238E27FC236}">
                <a16:creationId xmlns:a16="http://schemas.microsoft.com/office/drawing/2014/main" id="{BE3D1846-D1E5-6D25-0763-976B9034C29F}"/>
              </a:ext>
            </a:extLst>
          </p:cNvPr>
          <p:cNvSpPr/>
          <p:nvPr/>
        </p:nvSpPr>
        <p:spPr>
          <a:xfrm>
            <a:off x="3130483" y="1869800"/>
            <a:ext cx="5771052" cy="4323872"/>
          </a:xfrm>
          <a:prstGeom prst="rect">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1D70B8"/>
              </a:solidFill>
              <a:effectLst/>
              <a:uLnTx/>
              <a:uFillTx/>
              <a:latin typeface="Calibri" panose="020F0502020204030204"/>
              <a:ea typeface="+mn-ea"/>
              <a:cs typeface="Calibri"/>
            </a:endParaRPr>
          </a:p>
        </p:txBody>
      </p:sp>
      <p:grpSp>
        <p:nvGrpSpPr>
          <p:cNvPr id="45" name="Group 44">
            <a:extLst>
              <a:ext uri="{FF2B5EF4-FFF2-40B4-BE49-F238E27FC236}">
                <a16:creationId xmlns:a16="http://schemas.microsoft.com/office/drawing/2014/main" id="{41087709-CB25-B9E4-6F4D-3E79A1070954}"/>
              </a:ext>
            </a:extLst>
          </p:cNvPr>
          <p:cNvGrpSpPr/>
          <p:nvPr/>
        </p:nvGrpSpPr>
        <p:grpSpPr>
          <a:xfrm>
            <a:off x="986737" y="5032688"/>
            <a:ext cx="288193" cy="390770"/>
            <a:chOff x="3127796" y="2224849"/>
            <a:chExt cx="571500" cy="762000"/>
          </a:xfrm>
        </p:grpSpPr>
        <p:sp>
          <p:nvSpPr>
            <p:cNvPr id="23" name="Rectangle 22">
              <a:extLst>
                <a:ext uri="{FF2B5EF4-FFF2-40B4-BE49-F238E27FC236}">
                  <a16:creationId xmlns:a16="http://schemas.microsoft.com/office/drawing/2014/main" id="{3E31C9B6-6ED7-91F8-3265-CA97F5116EF8}"/>
                </a:ext>
              </a:extLst>
            </p:cNvPr>
            <p:cNvSpPr/>
            <p:nvPr/>
          </p:nvSpPr>
          <p:spPr>
            <a:xfrm>
              <a:off x="3130547" y="2224849"/>
              <a:ext cx="567739" cy="746831"/>
            </a:xfrm>
            <a:prstGeom prst="rect">
              <a:avLst/>
            </a:prstGeom>
            <a:ln w="6350">
              <a:solidFill>
                <a:srgbClr val="1D70B8"/>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7" name="Graphic 62" descr="List outline">
              <a:extLst>
                <a:ext uri="{FF2B5EF4-FFF2-40B4-BE49-F238E27FC236}">
                  <a16:creationId xmlns:a16="http://schemas.microsoft.com/office/drawing/2014/main" id="{37F1F3B5-F328-D501-6983-C8F34BF5011E}"/>
                </a:ext>
              </a:extLst>
            </p:cNvPr>
            <p:cNvGrpSpPr/>
            <p:nvPr/>
          </p:nvGrpSpPr>
          <p:grpSpPr>
            <a:xfrm>
              <a:off x="3127796" y="2224849"/>
              <a:ext cx="571500" cy="762000"/>
              <a:chOff x="2167432" y="2621082"/>
              <a:chExt cx="571500" cy="762000"/>
            </a:xfrm>
            <a:solidFill>
              <a:srgbClr val="000000"/>
            </a:solidFill>
          </p:grpSpPr>
          <p:sp>
            <p:nvSpPr>
              <p:cNvPr id="29" name="Free-form: Shape 28">
                <a:extLst>
                  <a:ext uri="{FF2B5EF4-FFF2-40B4-BE49-F238E27FC236}">
                    <a16:creationId xmlns:a16="http://schemas.microsoft.com/office/drawing/2014/main" id="{E54C90F8-6A95-5E3D-3922-8554A51AF913}"/>
                  </a:ext>
                </a:extLst>
              </p:cNvPr>
              <p:cNvSpPr/>
              <p:nvPr/>
            </p:nvSpPr>
            <p:spPr>
              <a:xfrm>
                <a:off x="2424607" y="2783007"/>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92F5B62-7101-2388-F538-43C11AEB89B7}"/>
                  </a:ext>
                </a:extLst>
              </p:cNvPr>
              <p:cNvSpPr/>
              <p:nvPr/>
            </p:nvSpPr>
            <p:spPr>
              <a:xfrm>
                <a:off x="2424607" y="2925882"/>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C7CE9C8A-764A-0077-E296-D81908B261E4}"/>
                  </a:ext>
                </a:extLst>
              </p:cNvPr>
              <p:cNvSpPr/>
              <p:nvPr/>
            </p:nvSpPr>
            <p:spPr>
              <a:xfrm>
                <a:off x="2424607" y="3068757"/>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436FB7FE-41ED-6F8C-1ED4-AA470E7968BD}"/>
                  </a:ext>
                </a:extLst>
              </p:cNvPr>
              <p:cNvSpPr/>
              <p:nvPr/>
            </p:nvSpPr>
            <p:spPr>
              <a:xfrm>
                <a:off x="2424607" y="3211632"/>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EE2EB2A-0BF8-D83F-B787-36D23C8AEA13}"/>
                  </a:ext>
                </a:extLst>
              </p:cNvPr>
              <p:cNvSpPr/>
              <p:nvPr/>
            </p:nvSpPr>
            <p:spPr>
              <a:xfrm>
                <a:off x="2167432" y="2621082"/>
                <a:ext cx="571500" cy="762000"/>
              </a:xfrm>
              <a:custGeom>
                <a:avLst/>
                <a:gdLst>
                  <a:gd name="connsiteX0" fmla="*/ 0 w 571500"/>
                  <a:gd name="connsiteY0" fmla="*/ 762000 h 762000"/>
                  <a:gd name="connsiteX1" fmla="*/ 571500 w 571500"/>
                  <a:gd name="connsiteY1" fmla="*/ 762000 h 762000"/>
                  <a:gd name="connsiteX2" fmla="*/ 571500 w 571500"/>
                  <a:gd name="connsiteY2" fmla="*/ 0 h 762000"/>
                  <a:gd name="connsiteX3" fmla="*/ 0 w 571500"/>
                  <a:gd name="connsiteY3" fmla="*/ 0 h 762000"/>
                  <a:gd name="connsiteX4" fmla="*/ 19050 w 571500"/>
                  <a:gd name="connsiteY4" fmla="*/ 19050 h 762000"/>
                  <a:gd name="connsiteX5" fmla="*/ 552450 w 571500"/>
                  <a:gd name="connsiteY5" fmla="*/ 19050 h 762000"/>
                  <a:gd name="connsiteX6" fmla="*/ 552450 w 571500"/>
                  <a:gd name="connsiteY6" fmla="*/ 742950 h 762000"/>
                  <a:gd name="connsiteX7" fmla="*/ 19050 w 571500"/>
                  <a:gd name="connsiteY7" fmla="*/ 7429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762000">
                    <a:moveTo>
                      <a:pt x="0" y="762000"/>
                    </a:moveTo>
                    <a:lnTo>
                      <a:pt x="571500" y="762000"/>
                    </a:lnTo>
                    <a:lnTo>
                      <a:pt x="571500" y="0"/>
                    </a:lnTo>
                    <a:lnTo>
                      <a:pt x="0" y="0"/>
                    </a:lnTo>
                    <a:close/>
                    <a:moveTo>
                      <a:pt x="19050" y="19050"/>
                    </a:moveTo>
                    <a:lnTo>
                      <a:pt x="552450" y="19050"/>
                    </a:lnTo>
                    <a:lnTo>
                      <a:pt x="552450" y="742950"/>
                    </a:lnTo>
                    <a:lnTo>
                      <a:pt x="19050" y="7429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872255FB-2CB6-9B5F-3BD7-BA27B72CB484}"/>
                  </a:ext>
                </a:extLst>
              </p:cNvPr>
              <p:cNvSpPr/>
              <p:nvPr/>
            </p:nvSpPr>
            <p:spPr>
              <a:xfrm>
                <a:off x="2262682" y="2749669"/>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E3F8F86E-17E5-6F2A-64A3-51D2CED5E75B}"/>
                  </a:ext>
                </a:extLst>
              </p:cNvPr>
              <p:cNvSpPr/>
              <p:nvPr/>
            </p:nvSpPr>
            <p:spPr>
              <a:xfrm>
                <a:off x="2262682" y="2892544"/>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8F0FF030-C935-932D-E535-1C455F36B770}"/>
                  </a:ext>
                </a:extLst>
              </p:cNvPr>
              <p:cNvSpPr/>
              <p:nvPr/>
            </p:nvSpPr>
            <p:spPr>
              <a:xfrm>
                <a:off x="2262682" y="3035419"/>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CC07EC5-7ECD-4DB3-AF01-25C67240148A}"/>
                  </a:ext>
                </a:extLst>
              </p:cNvPr>
              <p:cNvSpPr/>
              <p:nvPr/>
            </p:nvSpPr>
            <p:spPr>
              <a:xfrm>
                <a:off x="2262682" y="3178294"/>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63" name="Group 62">
            <a:extLst>
              <a:ext uri="{FF2B5EF4-FFF2-40B4-BE49-F238E27FC236}">
                <a16:creationId xmlns:a16="http://schemas.microsoft.com/office/drawing/2014/main" id="{DB572395-6B86-53D9-9A27-ECD11CA6FAD9}"/>
              </a:ext>
            </a:extLst>
          </p:cNvPr>
          <p:cNvGrpSpPr/>
          <p:nvPr/>
        </p:nvGrpSpPr>
        <p:grpSpPr>
          <a:xfrm>
            <a:off x="1139137" y="5185088"/>
            <a:ext cx="288193" cy="390770"/>
            <a:chOff x="3127796" y="2224849"/>
            <a:chExt cx="571500" cy="762000"/>
          </a:xfrm>
        </p:grpSpPr>
        <p:sp>
          <p:nvSpPr>
            <p:cNvPr id="49" name="Rectangle 48">
              <a:extLst>
                <a:ext uri="{FF2B5EF4-FFF2-40B4-BE49-F238E27FC236}">
                  <a16:creationId xmlns:a16="http://schemas.microsoft.com/office/drawing/2014/main" id="{AD1BB3B5-7ED2-DE6F-FAA1-3BF6AFD3F2BB}"/>
                </a:ext>
              </a:extLst>
            </p:cNvPr>
            <p:cNvSpPr/>
            <p:nvPr/>
          </p:nvSpPr>
          <p:spPr>
            <a:xfrm>
              <a:off x="3130547" y="2224849"/>
              <a:ext cx="567739" cy="746831"/>
            </a:xfrm>
            <a:prstGeom prst="rect">
              <a:avLst/>
            </a:prstGeom>
            <a:ln w="6350">
              <a:solidFill>
                <a:srgbClr val="1D70B8"/>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0" name="Graphic 62" descr="List outline">
              <a:extLst>
                <a:ext uri="{FF2B5EF4-FFF2-40B4-BE49-F238E27FC236}">
                  <a16:creationId xmlns:a16="http://schemas.microsoft.com/office/drawing/2014/main" id="{091E416F-33EF-B752-F6CC-DA59BD86BF7C}"/>
                </a:ext>
              </a:extLst>
            </p:cNvPr>
            <p:cNvGrpSpPr/>
            <p:nvPr/>
          </p:nvGrpSpPr>
          <p:grpSpPr>
            <a:xfrm>
              <a:off x="3127796" y="2224849"/>
              <a:ext cx="571500" cy="762000"/>
              <a:chOff x="2167432" y="2621082"/>
              <a:chExt cx="571500" cy="762000"/>
            </a:xfrm>
            <a:solidFill>
              <a:srgbClr val="000000"/>
            </a:solidFill>
          </p:grpSpPr>
          <p:sp>
            <p:nvSpPr>
              <p:cNvPr id="52" name="Free-form: Shape 51">
                <a:extLst>
                  <a:ext uri="{FF2B5EF4-FFF2-40B4-BE49-F238E27FC236}">
                    <a16:creationId xmlns:a16="http://schemas.microsoft.com/office/drawing/2014/main" id="{65555A7E-96E5-305D-5AD0-E325B1108CB9}"/>
                  </a:ext>
                </a:extLst>
              </p:cNvPr>
              <p:cNvSpPr/>
              <p:nvPr/>
            </p:nvSpPr>
            <p:spPr>
              <a:xfrm>
                <a:off x="2424607" y="2783007"/>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DFAEB421-3C5F-9D61-1DAA-07D8EBF20C0A}"/>
                  </a:ext>
                </a:extLst>
              </p:cNvPr>
              <p:cNvSpPr/>
              <p:nvPr/>
            </p:nvSpPr>
            <p:spPr>
              <a:xfrm>
                <a:off x="2424607" y="2925882"/>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E0F7E8E1-A1C4-EEE4-2ACB-C7F68FCE50E7}"/>
                  </a:ext>
                </a:extLst>
              </p:cNvPr>
              <p:cNvSpPr/>
              <p:nvPr/>
            </p:nvSpPr>
            <p:spPr>
              <a:xfrm>
                <a:off x="2424607" y="3068757"/>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C967A21E-6260-1212-667F-99DF47FF90F6}"/>
                  </a:ext>
                </a:extLst>
              </p:cNvPr>
              <p:cNvSpPr/>
              <p:nvPr/>
            </p:nvSpPr>
            <p:spPr>
              <a:xfrm>
                <a:off x="2424607" y="3211632"/>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43129F37-4F4B-2078-6517-4311E9D3E53C}"/>
                  </a:ext>
                </a:extLst>
              </p:cNvPr>
              <p:cNvSpPr/>
              <p:nvPr/>
            </p:nvSpPr>
            <p:spPr>
              <a:xfrm>
                <a:off x="2167432" y="2621082"/>
                <a:ext cx="571500" cy="762000"/>
              </a:xfrm>
              <a:custGeom>
                <a:avLst/>
                <a:gdLst>
                  <a:gd name="connsiteX0" fmla="*/ 0 w 571500"/>
                  <a:gd name="connsiteY0" fmla="*/ 762000 h 762000"/>
                  <a:gd name="connsiteX1" fmla="*/ 571500 w 571500"/>
                  <a:gd name="connsiteY1" fmla="*/ 762000 h 762000"/>
                  <a:gd name="connsiteX2" fmla="*/ 571500 w 571500"/>
                  <a:gd name="connsiteY2" fmla="*/ 0 h 762000"/>
                  <a:gd name="connsiteX3" fmla="*/ 0 w 571500"/>
                  <a:gd name="connsiteY3" fmla="*/ 0 h 762000"/>
                  <a:gd name="connsiteX4" fmla="*/ 19050 w 571500"/>
                  <a:gd name="connsiteY4" fmla="*/ 19050 h 762000"/>
                  <a:gd name="connsiteX5" fmla="*/ 552450 w 571500"/>
                  <a:gd name="connsiteY5" fmla="*/ 19050 h 762000"/>
                  <a:gd name="connsiteX6" fmla="*/ 552450 w 571500"/>
                  <a:gd name="connsiteY6" fmla="*/ 742950 h 762000"/>
                  <a:gd name="connsiteX7" fmla="*/ 19050 w 571500"/>
                  <a:gd name="connsiteY7" fmla="*/ 7429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762000">
                    <a:moveTo>
                      <a:pt x="0" y="762000"/>
                    </a:moveTo>
                    <a:lnTo>
                      <a:pt x="571500" y="762000"/>
                    </a:lnTo>
                    <a:lnTo>
                      <a:pt x="571500" y="0"/>
                    </a:lnTo>
                    <a:lnTo>
                      <a:pt x="0" y="0"/>
                    </a:lnTo>
                    <a:close/>
                    <a:moveTo>
                      <a:pt x="19050" y="19050"/>
                    </a:moveTo>
                    <a:lnTo>
                      <a:pt x="552450" y="19050"/>
                    </a:lnTo>
                    <a:lnTo>
                      <a:pt x="552450" y="742950"/>
                    </a:lnTo>
                    <a:lnTo>
                      <a:pt x="19050" y="7429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07341F22-B326-3DDF-A3E3-77C337DA8508}"/>
                  </a:ext>
                </a:extLst>
              </p:cNvPr>
              <p:cNvSpPr/>
              <p:nvPr/>
            </p:nvSpPr>
            <p:spPr>
              <a:xfrm>
                <a:off x="2262682" y="2749669"/>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0898CCAB-3C4B-937E-097A-53F8F041B713}"/>
                  </a:ext>
                </a:extLst>
              </p:cNvPr>
              <p:cNvSpPr/>
              <p:nvPr/>
            </p:nvSpPr>
            <p:spPr>
              <a:xfrm>
                <a:off x="2262682" y="2892544"/>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18A767C1-1CA0-0D75-F38F-E997DCCB8751}"/>
                  </a:ext>
                </a:extLst>
              </p:cNvPr>
              <p:cNvSpPr/>
              <p:nvPr/>
            </p:nvSpPr>
            <p:spPr>
              <a:xfrm>
                <a:off x="2262682" y="3035419"/>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1E810D48-5322-F56D-B031-7C9334C60BAB}"/>
                  </a:ext>
                </a:extLst>
              </p:cNvPr>
              <p:cNvSpPr/>
              <p:nvPr/>
            </p:nvSpPr>
            <p:spPr>
              <a:xfrm>
                <a:off x="2262682" y="3178294"/>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83" name="Group 82">
            <a:extLst>
              <a:ext uri="{FF2B5EF4-FFF2-40B4-BE49-F238E27FC236}">
                <a16:creationId xmlns:a16="http://schemas.microsoft.com/office/drawing/2014/main" id="{8ACBCB48-0DF1-47D7-F0FC-C39699427F2F}"/>
              </a:ext>
            </a:extLst>
          </p:cNvPr>
          <p:cNvGrpSpPr/>
          <p:nvPr/>
        </p:nvGrpSpPr>
        <p:grpSpPr>
          <a:xfrm>
            <a:off x="1291537" y="5337488"/>
            <a:ext cx="288193" cy="390770"/>
            <a:chOff x="3127796" y="2224849"/>
            <a:chExt cx="571500" cy="762000"/>
          </a:xfrm>
        </p:grpSpPr>
        <p:sp>
          <p:nvSpPr>
            <p:cNvPr id="66" name="Rectangle 65">
              <a:extLst>
                <a:ext uri="{FF2B5EF4-FFF2-40B4-BE49-F238E27FC236}">
                  <a16:creationId xmlns:a16="http://schemas.microsoft.com/office/drawing/2014/main" id="{204B288A-F648-3539-F00F-2C6AFBF66628}"/>
                </a:ext>
              </a:extLst>
            </p:cNvPr>
            <p:cNvSpPr/>
            <p:nvPr/>
          </p:nvSpPr>
          <p:spPr>
            <a:xfrm>
              <a:off x="3130547" y="2224849"/>
              <a:ext cx="567739" cy="746831"/>
            </a:xfrm>
            <a:prstGeom prst="rect">
              <a:avLst/>
            </a:prstGeom>
            <a:ln w="6350">
              <a:solidFill>
                <a:srgbClr val="1D70B8"/>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8" name="Graphic 62" descr="List outline">
              <a:extLst>
                <a:ext uri="{FF2B5EF4-FFF2-40B4-BE49-F238E27FC236}">
                  <a16:creationId xmlns:a16="http://schemas.microsoft.com/office/drawing/2014/main" id="{A16BC5D5-36C3-2C15-72C8-7E1DD3B5A0C9}"/>
                </a:ext>
              </a:extLst>
            </p:cNvPr>
            <p:cNvGrpSpPr/>
            <p:nvPr/>
          </p:nvGrpSpPr>
          <p:grpSpPr>
            <a:xfrm>
              <a:off x="3127796" y="2224849"/>
              <a:ext cx="571500" cy="762000"/>
              <a:chOff x="2167432" y="2621082"/>
              <a:chExt cx="571500" cy="762000"/>
            </a:xfrm>
            <a:solidFill>
              <a:srgbClr val="000000"/>
            </a:solidFill>
          </p:grpSpPr>
          <p:sp>
            <p:nvSpPr>
              <p:cNvPr id="69" name="Free-form: Shape 68">
                <a:extLst>
                  <a:ext uri="{FF2B5EF4-FFF2-40B4-BE49-F238E27FC236}">
                    <a16:creationId xmlns:a16="http://schemas.microsoft.com/office/drawing/2014/main" id="{E80A4C9C-401F-6622-06F3-D220EE93EC81}"/>
                  </a:ext>
                </a:extLst>
              </p:cNvPr>
              <p:cNvSpPr/>
              <p:nvPr/>
            </p:nvSpPr>
            <p:spPr>
              <a:xfrm>
                <a:off x="2424607" y="2783007"/>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AC9E740B-878B-B711-B0EC-0FC96208471C}"/>
                  </a:ext>
                </a:extLst>
              </p:cNvPr>
              <p:cNvSpPr/>
              <p:nvPr/>
            </p:nvSpPr>
            <p:spPr>
              <a:xfrm>
                <a:off x="2424607" y="2925882"/>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E194168E-1057-FA44-8283-6D0A93125238}"/>
                  </a:ext>
                </a:extLst>
              </p:cNvPr>
              <p:cNvSpPr/>
              <p:nvPr/>
            </p:nvSpPr>
            <p:spPr>
              <a:xfrm>
                <a:off x="2424607" y="3068757"/>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F016F122-33AB-0FC7-C111-C600BD28AB5F}"/>
                  </a:ext>
                </a:extLst>
              </p:cNvPr>
              <p:cNvSpPr/>
              <p:nvPr/>
            </p:nvSpPr>
            <p:spPr>
              <a:xfrm>
                <a:off x="2424607" y="3211632"/>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CC267DEF-BED7-4909-FBE2-34F07B72329B}"/>
                  </a:ext>
                </a:extLst>
              </p:cNvPr>
              <p:cNvSpPr/>
              <p:nvPr/>
            </p:nvSpPr>
            <p:spPr>
              <a:xfrm>
                <a:off x="2167432" y="2621082"/>
                <a:ext cx="571500" cy="762000"/>
              </a:xfrm>
              <a:custGeom>
                <a:avLst/>
                <a:gdLst>
                  <a:gd name="connsiteX0" fmla="*/ 0 w 571500"/>
                  <a:gd name="connsiteY0" fmla="*/ 762000 h 762000"/>
                  <a:gd name="connsiteX1" fmla="*/ 571500 w 571500"/>
                  <a:gd name="connsiteY1" fmla="*/ 762000 h 762000"/>
                  <a:gd name="connsiteX2" fmla="*/ 571500 w 571500"/>
                  <a:gd name="connsiteY2" fmla="*/ 0 h 762000"/>
                  <a:gd name="connsiteX3" fmla="*/ 0 w 571500"/>
                  <a:gd name="connsiteY3" fmla="*/ 0 h 762000"/>
                  <a:gd name="connsiteX4" fmla="*/ 19050 w 571500"/>
                  <a:gd name="connsiteY4" fmla="*/ 19050 h 762000"/>
                  <a:gd name="connsiteX5" fmla="*/ 552450 w 571500"/>
                  <a:gd name="connsiteY5" fmla="*/ 19050 h 762000"/>
                  <a:gd name="connsiteX6" fmla="*/ 552450 w 571500"/>
                  <a:gd name="connsiteY6" fmla="*/ 742950 h 762000"/>
                  <a:gd name="connsiteX7" fmla="*/ 19050 w 571500"/>
                  <a:gd name="connsiteY7" fmla="*/ 7429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762000">
                    <a:moveTo>
                      <a:pt x="0" y="762000"/>
                    </a:moveTo>
                    <a:lnTo>
                      <a:pt x="571500" y="762000"/>
                    </a:lnTo>
                    <a:lnTo>
                      <a:pt x="571500" y="0"/>
                    </a:lnTo>
                    <a:lnTo>
                      <a:pt x="0" y="0"/>
                    </a:lnTo>
                    <a:close/>
                    <a:moveTo>
                      <a:pt x="19050" y="19050"/>
                    </a:moveTo>
                    <a:lnTo>
                      <a:pt x="552450" y="19050"/>
                    </a:lnTo>
                    <a:lnTo>
                      <a:pt x="552450" y="742950"/>
                    </a:lnTo>
                    <a:lnTo>
                      <a:pt x="19050" y="742950"/>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2506DCC3-E885-5785-6127-0109C0D5CADF}"/>
                  </a:ext>
                </a:extLst>
              </p:cNvPr>
              <p:cNvSpPr/>
              <p:nvPr/>
            </p:nvSpPr>
            <p:spPr>
              <a:xfrm>
                <a:off x="2262682" y="2749669"/>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6B3BDE4F-FE70-1FE1-0C89-8F5BBC075F96}"/>
                  </a:ext>
                </a:extLst>
              </p:cNvPr>
              <p:cNvSpPr/>
              <p:nvPr/>
            </p:nvSpPr>
            <p:spPr>
              <a:xfrm>
                <a:off x="2262682" y="2892544"/>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D8C975F7-2DE5-8EDA-A049-5A30E4CFCF76}"/>
                  </a:ext>
                </a:extLst>
              </p:cNvPr>
              <p:cNvSpPr/>
              <p:nvPr/>
            </p:nvSpPr>
            <p:spPr>
              <a:xfrm>
                <a:off x="2262682" y="3035419"/>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2DD15661-92C9-A4D0-4F54-F4BC6C380E6E}"/>
                  </a:ext>
                </a:extLst>
              </p:cNvPr>
              <p:cNvSpPr/>
              <p:nvPr/>
            </p:nvSpPr>
            <p:spPr>
              <a:xfrm>
                <a:off x="2262682" y="3178294"/>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noFill/>
              <a:ln w="6350" cap="flat">
                <a:solidFill>
                  <a:srgbClr val="1D70B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84" name="Graphic 83" descr="Wave outline">
            <a:extLst>
              <a:ext uri="{FF2B5EF4-FFF2-40B4-BE49-F238E27FC236}">
                <a16:creationId xmlns:a16="http://schemas.microsoft.com/office/drawing/2014/main" id="{BBF7A848-EB6E-8835-1E38-75EFEF7A17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65568" y="5102416"/>
            <a:ext cx="552939" cy="582247"/>
          </a:xfrm>
          <a:prstGeom prst="rect">
            <a:avLst/>
          </a:prstGeom>
        </p:spPr>
      </p:pic>
      <p:sp>
        <p:nvSpPr>
          <p:cNvPr id="103" name="TextBox 102">
            <a:extLst>
              <a:ext uri="{FF2B5EF4-FFF2-40B4-BE49-F238E27FC236}">
                <a16:creationId xmlns:a16="http://schemas.microsoft.com/office/drawing/2014/main" id="{1D7727B0-3A50-B649-856C-7552020098AE}"/>
              </a:ext>
            </a:extLst>
          </p:cNvPr>
          <p:cNvSpPr txBox="1"/>
          <p:nvPr/>
        </p:nvSpPr>
        <p:spPr>
          <a:xfrm>
            <a:off x="3862967" y="5351092"/>
            <a:ext cx="1380585"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Calibri" panose="020F0502020204030204"/>
                <a:ea typeface="+mn-ea"/>
                <a:cs typeface="Calibri"/>
              </a:rPr>
              <a:t>Task search for URN</a:t>
            </a:r>
          </a:p>
        </p:txBody>
      </p:sp>
      <p:sp>
        <p:nvSpPr>
          <p:cNvPr id="105" name="Rectangle 104">
            <a:extLst>
              <a:ext uri="{FF2B5EF4-FFF2-40B4-BE49-F238E27FC236}">
                <a16:creationId xmlns:a16="http://schemas.microsoft.com/office/drawing/2014/main" id="{26DD8699-946C-050B-B464-E4C74A05AAE1}"/>
              </a:ext>
            </a:extLst>
          </p:cNvPr>
          <p:cNvSpPr/>
          <p:nvPr/>
        </p:nvSpPr>
        <p:spPr>
          <a:xfrm>
            <a:off x="3264285" y="5624747"/>
            <a:ext cx="2270149" cy="4528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Calibri"/>
              </a:rPr>
              <a:t>Users can search and find all tasks linked to a Case in order to complete them at the same time</a:t>
            </a:r>
          </a:p>
        </p:txBody>
      </p:sp>
      <p:pic>
        <p:nvPicPr>
          <p:cNvPr id="106" name="Graphic 105" descr="Magnifying glass outline">
            <a:extLst>
              <a:ext uri="{FF2B5EF4-FFF2-40B4-BE49-F238E27FC236}">
                <a16:creationId xmlns:a16="http://schemas.microsoft.com/office/drawing/2014/main" id="{87907C84-DED2-280A-27EF-2CBE8B3C71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548184" y="5307571"/>
            <a:ext cx="308708" cy="289170"/>
          </a:xfrm>
          <a:prstGeom prst="rect">
            <a:avLst/>
          </a:prstGeom>
        </p:spPr>
      </p:pic>
      <p:sp>
        <p:nvSpPr>
          <p:cNvPr id="2" name="TextBox 1">
            <a:extLst>
              <a:ext uri="{FF2B5EF4-FFF2-40B4-BE49-F238E27FC236}">
                <a16:creationId xmlns:a16="http://schemas.microsoft.com/office/drawing/2014/main" id="{F5B514F0-BE8F-47C4-D6E7-076CACD957D8}"/>
              </a:ext>
            </a:extLst>
          </p:cNvPr>
          <p:cNvSpPr txBox="1"/>
          <p:nvPr/>
        </p:nvSpPr>
        <p:spPr>
          <a:xfrm>
            <a:off x="699052" y="1211345"/>
            <a:ext cx="10939573"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Multiple new features allows users to manage their task list more efficiently </a:t>
            </a:r>
          </a:p>
        </p:txBody>
      </p:sp>
      <p:sp>
        <p:nvSpPr>
          <p:cNvPr id="24" name="TextBox 23">
            <a:extLst>
              <a:ext uri="{FF2B5EF4-FFF2-40B4-BE49-F238E27FC236}">
                <a16:creationId xmlns:a16="http://schemas.microsoft.com/office/drawing/2014/main" id="{2D248598-655A-6379-584E-9148667DFBD9}"/>
              </a:ext>
            </a:extLst>
          </p:cNvPr>
          <p:cNvSpPr txBox="1"/>
          <p:nvPr/>
        </p:nvSpPr>
        <p:spPr>
          <a:xfrm>
            <a:off x="9213803" y="5986315"/>
            <a:ext cx="2751573" cy="21544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a:ln>
                  <a:noFill/>
                </a:ln>
                <a:solidFill>
                  <a:prstClr val="black"/>
                </a:solidFill>
                <a:effectLst/>
                <a:uLnTx/>
                <a:uFillTx/>
                <a:latin typeface="Calibri" panose="020F0502020204030204"/>
                <a:ea typeface="+mn-ea"/>
                <a:cs typeface="+mn-cs"/>
              </a:rPr>
              <a:t>*Benefits will be re-assessed during Beta phase</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621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1938992"/>
          </a:xfrm>
          <a:prstGeom prst="rect">
            <a:avLst/>
          </a:prstGeom>
          <a:noFill/>
        </p:spPr>
        <p:txBody>
          <a:bodyPr wrap="square" rtlCol="0">
            <a:spAutoFit/>
          </a:bodyPr>
          <a:lstStyle/>
          <a:p>
            <a:r>
              <a:rPr lang="en-GB" sz="4000">
                <a:solidFill>
                  <a:schemeClr val="bg1"/>
                </a:solidFill>
              </a:rPr>
              <a:t>11. Choose the right tools and technology </a:t>
            </a:r>
          </a:p>
        </p:txBody>
      </p:sp>
    </p:spTree>
    <p:extLst>
      <p:ext uri="{BB962C8B-B14F-4D97-AF65-F5344CB8AC3E}">
        <p14:creationId xmlns:p14="http://schemas.microsoft.com/office/powerpoint/2010/main" val="2458498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BF6BCD-0688-D54F-BD14-2271A2814FED}"/>
              </a:ext>
            </a:extLst>
          </p:cNvPr>
          <p:cNvSpPr txBox="1"/>
          <p:nvPr/>
        </p:nvSpPr>
        <p:spPr>
          <a:xfrm>
            <a:off x="699050" y="868565"/>
            <a:ext cx="10626173" cy="5326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GB" sz="1200">
              <a:cs typeface="Calibri"/>
            </a:endParaRPr>
          </a:p>
          <a:p>
            <a:pPr marL="171450" indent="-171450">
              <a:lnSpc>
                <a:spcPct val="150000"/>
              </a:lnSpc>
              <a:buFont typeface="Arial" panose="020B0604020202020204" pitchFamily="34" charset="0"/>
              <a:buChar char="•"/>
            </a:pPr>
            <a:r>
              <a:rPr lang="en-GB" sz="1200">
                <a:cs typeface="Calibri"/>
              </a:rPr>
              <a:t>Explain that architectural artefacts, decisions and plans have been documented, shared across your community and reviewed and assured. </a:t>
            </a:r>
          </a:p>
          <a:p>
            <a:pPr marL="628650" lvl="1" indent="-171450">
              <a:lnSpc>
                <a:spcPct val="150000"/>
              </a:lnSpc>
              <a:buFont typeface="Arial" panose="020B0604020202020204" pitchFamily="34" charset="0"/>
              <a:buChar char="•"/>
            </a:pPr>
            <a:r>
              <a:rPr lang="en-GB" sz="1200">
                <a:cs typeface="Calibri"/>
              </a:rPr>
              <a:t>All of the artefacts related to architecture/design are in </a:t>
            </a:r>
            <a:r>
              <a:rPr lang="en-GB" sz="1200" err="1">
                <a:cs typeface="Calibri"/>
              </a:rPr>
              <a:t>sharepoint</a:t>
            </a:r>
            <a:r>
              <a:rPr lang="en-GB" sz="1200">
                <a:cs typeface="Calibri"/>
              </a:rPr>
              <a:t> or in Confluence. TDA decisions and plans related to Work management App are in </a:t>
            </a:r>
            <a:r>
              <a:rPr lang="en-GB" sz="1200" err="1">
                <a:cs typeface="Calibri"/>
              </a:rPr>
              <a:t>Sharepoint</a:t>
            </a:r>
            <a:r>
              <a:rPr lang="en-GB" sz="1200">
                <a:cs typeface="Calibri"/>
              </a:rPr>
              <a:t> and we are using JIRA to assess progress against the plan. We are complaint to the guardrails and principles of CPS. </a:t>
            </a:r>
          </a:p>
          <a:p>
            <a:pPr marL="171450" indent="-171450">
              <a:lnSpc>
                <a:spcPct val="150000"/>
              </a:lnSpc>
              <a:buFont typeface="Arial" panose="020B0604020202020204" pitchFamily="34" charset="0"/>
              <a:buChar char="•"/>
            </a:pPr>
            <a:endParaRPr lang="en-GB" sz="1200">
              <a:cs typeface="Calibri"/>
            </a:endParaRPr>
          </a:p>
          <a:p>
            <a:pPr marL="171450" indent="-171450">
              <a:lnSpc>
                <a:spcPct val="150000"/>
              </a:lnSpc>
              <a:buFont typeface="Arial" panose="020B0604020202020204" pitchFamily="34" charset="0"/>
              <a:buChar char="•"/>
            </a:pPr>
            <a:r>
              <a:rPr lang="en-GB" sz="1200">
                <a:cs typeface="Calibri"/>
              </a:rPr>
              <a:t>Explain the tools the team will be using and why they are value for money. </a:t>
            </a:r>
          </a:p>
          <a:p>
            <a:pPr marL="628650" lvl="1" indent="-171450">
              <a:lnSpc>
                <a:spcPct val="150000"/>
              </a:lnSpc>
              <a:buFont typeface="Arial" panose="020B0604020202020204" pitchFamily="34" charset="0"/>
              <a:buChar char="•"/>
            </a:pPr>
            <a:r>
              <a:rPr lang="en-GB" sz="1200">
                <a:cs typeface="Calibri"/>
              </a:rPr>
              <a:t>All of the tools are reused (</a:t>
            </a:r>
            <a:r>
              <a:rPr lang="en-GB" sz="1200" err="1">
                <a:cs typeface="Calibri"/>
              </a:rPr>
              <a:t>Outsystems</a:t>
            </a:r>
            <a:r>
              <a:rPr lang="en-GB" sz="1200">
                <a:cs typeface="Calibri"/>
              </a:rPr>
              <a:t> for UI and Azure APIs for DDEI APIs) and were presented / approved by the TDA, and are already in use by CPS.</a:t>
            </a:r>
          </a:p>
          <a:p>
            <a:pPr marL="171450" indent="-171450">
              <a:lnSpc>
                <a:spcPct val="150000"/>
              </a:lnSpc>
              <a:buFont typeface="Arial" panose="020B0604020202020204" pitchFamily="34" charset="0"/>
              <a:buChar char="•"/>
            </a:pPr>
            <a:endParaRPr lang="en-GB" sz="1200">
              <a:cs typeface="Calibri"/>
            </a:endParaRPr>
          </a:p>
          <a:p>
            <a:pPr marL="171450" indent="-171450">
              <a:lnSpc>
                <a:spcPct val="150000"/>
              </a:lnSpc>
              <a:buFont typeface="Arial" panose="020B0604020202020204" pitchFamily="34" charset="0"/>
              <a:buChar char="•"/>
            </a:pPr>
            <a:r>
              <a:rPr lang="en-GB" sz="1200">
                <a:cs typeface="Calibri"/>
              </a:rPr>
              <a:t>Explain any constraints with Legislation, contracts or technology that may have an impact on the service.  </a:t>
            </a:r>
          </a:p>
          <a:p>
            <a:pPr marL="628650" lvl="1" indent="-171450">
              <a:lnSpc>
                <a:spcPct val="150000"/>
              </a:lnSpc>
              <a:buFont typeface="Arial" panose="020B0604020202020204" pitchFamily="34" charset="0"/>
              <a:buChar char="•"/>
            </a:pPr>
            <a:r>
              <a:rPr lang="en-GB" sz="1200">
                <a:cs typeface="Calibri"/>
              </a:rPr>
              <a:t>All the technical options used are already used in CPS.</a:t>
            </a:r>
          </a:p>
          <a:p>
            <a:pPr marL="171450" indent="-171450">
              <a:lnSpc>
                <a:spcPct val="150000"/>
              </a:lnSpc>
              <a:buFont typeface="Arial" panose="020B0604020202020204" pitchFamily="34" charset="0"/>
              <a:buChar char="•"/>
            </a:pPr>
            <a:endParaRPr lang="en-GB" sz="1200">
              <a:cs typeface="Calibri"/>
            </a:endParaRPr>
          </a:p>
          <a:p>
            <a:pPr marL="171450" indent="-171450">
              <a:lnSpc>
                <a:spcPct val="150000"/>
              </a:lnSpc>
              <a:buFont typeface="Arial" panose="020B0604020202020204" pitchFamily="34" charset="0"/>
              <a:buChar char="•"/>
            </a:pPr>
            <a:r>
              <a:rPr lang="en-GB" sz="1200">
                <a:cs typeface="Calibri"/>
              </a:rPr>
              <a:t>Explain how you’re aligning technology choices with the recommended tech stack used across CPS, where possible. </a:t>
            </a:r>
          </a:p>
          <a:p>
            <a:pPr marL="628650" lvl="1" indent="-171450">
              <a:lnSpc>
                <a:spcPct val="150000"/>
              </a:lnSpc>
              <a:buFont typeface="Arial" panose="020B0604020202020204" pitchFamily="34" charset="0"/>
              <a:buChar char="•"/>
            </a:pPr>
            <a:r>
              <a:rPr lang="en-GB" sz="1200">
                <a:cs typeface="Calibri"/>
              </a:rPr>
              <a:t>All the tech stack is already being used within CPS and no new IT stack has been introduced.</a:t>
            </a:r>
          </a:p>
          <a:p>
            <a:pPr marL="171450" indent="-171450">
              <a:lnSpc>
                <a:spcPct val="150000"/>
              </a:lnSpc>
              <a:buFont typeface="Arial" panose="020B0604020202020204" pitchFamily="34" charset="0"/>
              <a:buChar char="•"/>
            </a:pPr>
            <a:endParaRPr lang="en-GB" sz="1200">
              <a:cs typeface="Calibri"/>
            </a:endParaRPr>
          </a:p>
          <a:p>
            <a:pPr marL="171450" indent="-171450">
              <a:lnSpc>
                <a:spcPct val="150000"/>
              </a:lnSpc>
              <a:buFont typeface="Arial" panose="020B0604020202020204" pitchFamily="34" charset="0"/>
              <a:buChar char="•"/>
            </a:pPr>
            <a:r>
              <a:rPr lang="en-GB" sz="1200">
                <a:cs typeface="Calibri"/>
              </a:rPr>
              <a:t>Explain that a working prototype/technical spikes/or proof of concept has been built and tested to prove that the architecture is fit for purpose. </a:t>
            </a:r>
          </a:p>
          <a:p>
            <a:pPr marL="628650" lvl="1" indent="-171450">
              <a:lnSpc>
                <a:spcPct val="150000"/>
              </a:lnSpc>
              <a:buFont typeface="Arial" panose="020B0604020202020204" pitchFamily="34" charset="0"/>
              <a:buChar char="•"/>
            </a:pPr>
            <a:r>
              <a:rPr lang="en-GB" sz="1200">
                <a:cs typeface="Calibri"/>
              </a:rPr>
              <a:t>All of the Prototypes were validated and were tested against the requirement. </a:t>
            </a:r>
          </a:p>
          <a:p>
            <a:pPr marL="628650" lvl="1" indent="-171450">
              <a:lnSpc>
                <a:spcPct val="150000"/>
              </a:lnSpc>
              <a:buFont typeface="Arial" panose="020B0604020202020204" pitchFamily="34" charset="0"/>
              <a:buChar char="•"/>
            </a:pPr>
            <a:endParaRPr lang="en-GB" sz="1200">
              <a:cs typeface="Calibri"/>
            </a:endParaRPr>
          </a:p>
          <a:p>
            <a:pPr marL="171450" indent="-171450">
              <a:lnSpc>
                <a:spcPct val="150000"/>
              </a:lnSpc>
              <a:buFont typeface="Arial" panose="020B0604020202020204" pitchFamily="34" charset="0"/>
              <a:buChar char="•"/>
            </a:pPr>
            <a:r>
              <a:rPr lang="en-GB" sz="1200">
                <a:cs typeface="Calibri"/>
              </a:rPr>
              <a:t>Explain if/that the team will continue to re-evaluate and challenge previous decisions as new requirements are discovered. </a:t>
            </a:r>
          </a:p>
          <a:p>
            <a:pPr marL="628650" lvl="1" indent="-171450">
              <a:lnSpc>
                <a:spcPct val="150000"/>
              </a:lnSpc>
              <a:buFont typeface="Arial" panose="020B0604020202020204" pitchFamily="34" charset="0"/>
              <a:buChar char="•"/>
            </a:pPr>
            <a:r>
              <a:rPr lang="en-GB" sz="1200">
                <a:cs typeface="Calibri"/>
              </a:rPr>
              <a:t>Yes, we have reevaluated the requirements for e.g. case status discovery output against some of the requirements in work management app. </a:t>
            </a:r>
          </a:p>
        </p:txBody>
      </p:sp>
      <p:sp>
        <p:nvSpPr>
          <p:cNvPr id="5" name="TextBox 4">
            <a:extLst>
              <a:ext uri="{FF2B5EF4-FFF2-40B4-BE49-F238E27FC236}">
                <a16:creationId xmlns:a16="http://schemas.microsoft.com/office/drawing/2014/main" id="{1A897D10-5C8A-C591-83E3-6AC55F5B5CAB}"/>
              </a:ext>
            </a:extLst>
          </p:cNvPr>
          <p:cNvSpPr txBox="1"/>
          <p:nvPr/>
        </p:nvSpPr>
        <p:spPr>
          <a:xfrm>
            <a:off x="641129" y="317245"/>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11. Choose the right tools and technology </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928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E3C5CF-C8F5-BDB3-F849-1E1DD330F250}"/>
              </a:ext>
            </a:extLst>
          </p:cNvPr>
          <p:cNvSpPr txBox="1"/>
          <p:nvPr/>
        </p:nvSpPr>
        <p:spPr>
          <a:xfrm>
            <a:off x="540591" y="674037"/>
            <a:ext cx="10677999"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ea"/>
                <a:cs typeface="Calibri"/>
              </a:rPr>
              <a:t>We engaged with a range of different end-users to help shape our new solution</a:t>
            </a:r>
          </a:p>
        </p:txBody>
      </p:sp>
      <p:sp>
        <p:nvSpPr>
          <p:cNvPr id="2" name="Content Placeholder 4">
            <a:extLst>
              <a:ext uri="{FF2B5EF4-FFF2-40B4-BE49-F238E27FC236}">
                <a16:creationId xmlns:a16="http://schemas.microsoft.com/office/drawing/2014/main" id="{CEE86A96-3B5B-25CE-79D2-8CC6E42D8E7F}"/>
              </a:ext>
            </a:extLst>
          </p:cNvPr>
          <p:cNvSpPr txBox="1">
            <a:spLocks/>
          </p:cNvSpPr>
          <p:nvPr/>
        </p:nvSpPr>
        <p:spPr>
          <a:xfrm>
            <a:off x="530363" y="1042679"/>
            <a:ext cx="11522569" cy="33497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Arial"/>
              </a:rPr>
              <a:t>The following personas were used to </a:t>
            </a:r>
            <a:r>
              <a:rPr kumimoji="0" lang="en-GB"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Arial"/>
              </a:rPr>
              <a:t>personalise</a:t>
            </a: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Arial"/>
              </a:rPr>
              <a:t> the user experience according to a user’s job role and engagement with the case management system (CMS)</a:t>
            </a:r>
            <a:endParaRPr kumimoji="0" lang="en-GB"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Arial"/>
            </a:endParaRPr>
          </a:p>
        </p:txBody>
      </p:sp>
      <p:grpSp>
        <p:nvGrpSpPr>
          <p:cNvPr id="68" name="Group 67">
            <a:extLst>
              <a:ext uri="{FF2B5EF4-FFF2-40B4-BE49-F238E27FC236}">
                <a16:creationId xmlns:a16="http://schemas.microsoft.com/office/drawing/2014/main" id="{E59FD95D-181E-A351-305D-8A97A8F42FCA}"/>
              </a:ext>
            </a:extLst>
          </p:cNvPr>
          <p:cNvGrpSpPr/>
          <p:nvPr/>
        </p:nvGrpSpPr>
        <p:grpSpPr>
          <a:xfrm>
            <a:off x="834890" y="2088026"/>
            <a:ext cx="5153584" cy="1024623"/>
            <a:chOff x="680173" y="4772452"/>
            <a:chExt cx="5153584" cy="1024623"/>
          </a:xfrm>
        </p:grpSpPr>
        <p:sp>
          <p:nvSpPr>
            <p:cNvPr id="69" name="Rectangle: Rounded Corners 68">
              <a:extLst>
                <a:ext uri="{FF2B5EF4-FFF2-40B4-BE49-F238E27FC236}">
                  <a16:creationId xmlns:a16="http://schemas.microsoft.com/office/drawing/2014/main" id="{74B024E6-A683-948C-2C92-3290D8030B04}"/>
                </a:ext>
              </a:extLst>
            </p:cNvPr>
            <p:cNvSpPr/>
            <p:nvPr/>
          </p:nvSpPr>
          <p:spPr>
            <a:xfrm>
              <a:off x="680173" y="4773302"/>
              <a:ext cx="5119765" cy="10237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Light"/>
                <a:ea typeface="+mn-ea"/>
                <a:cs typeface="Calibri Light"/>
              </a:endParaRPr>
            </a:p>
          </p:txBody>
        </p:sp>
        <p:sp>
          <p:nvSpPr>
            <p:cNvPr id="70" name="TextBox 69">
              <a:extLst>
                <a:ext uri="{FF2B5EF4-FFF2-40B4-BE49-F238E27FC236}">
                  <a16:creationId xmlns:a16="http://schemas.microsoft.com/office/drawing/2014/main" id="{A6242F12-D06D-D74D-2DE2-E558C329DE6B}"/>
                </a:ext>
              </a:extLst>
            </p:cNvPr>
            <p:cNvSpPr txBox="1"/>
            <p:nvPr/>
          </p:nvSpPr>
          <p:spPr>
            <a:xfrm>
              <a:off x="1573423" y="4772452"/>
              <a:ext cx="4260334"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Calibri"/>
                </a:rPr>
                <a:t>Casework assistant</a:t>
              </a:r>
              <a:endParaRPr kumimoji="0" lang="en-US" sz="1200" b="0" i="0" u="none" strike="noStrike" kern="1200" cap="none" spc="0" normalizeH="0" baseline="0" noProof="0">
                <a:ln>
                  <a:noFill/>
                </a:ln>
                <a:solidFill>
                  <a:prstClr val="black"/>
                </a:solidFill>
                <a:effectLst/>
                <a:uLnTx/>
                <a:uFillTx/>
                <a:latin typeface="Calibri"/>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a:ln>
                    <a:noFill/>
                  </a:ln>
                  <a:solidFill>
                    <a:prstClr val="black"/>
                  </a:solidFill>
                  <a:effectLst/>
                  <a:uLnTx/>
                  <a:uFillTx/>
                  <a:latin typeface="Calibri"/>
                  <a:ea typeface="+mn-ea"/>
                  <a:cs typeface="Calibri"/>
                </a:rPr>
                <a:t>"I assist prosecutors and legal teams with administrative tasks related to the progression of criminal cases. My responsibilities may include organising case files, coordinating court appearances, liaising with external parties, and providing general administrative support to ensure the smooth handling of casework. When using CMS sometimes I go into a case and have no idea what I’m meant to do.”</a:t>
              </a:r>
              <a:endParaRPr kumimoji="0" lang="en-GB" sz="900" b="0" i="1"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2775CF32-C445-11C3-F465-A215B59206E9}"/>
              </a:ext>
            </a:extLst>
          </p:cNvPr>
          <p:cNvGrpSpPr/>
          <p:nvPr/>
        </p:nvGrpSpPr>
        <p:grpSpPr>
          <a:xfrm>
            <a:off x="6509598" y="2082130"/>
            <a:ext cx="5153584" cy="1023773"/>
            <a:chOff x="680173" y="4773302"/>
            <a:chExt cx="5153584" cy="1023773"/>
          </a:xfrm>
        </p:grpSpPr>
        <p:sp>
          <p:nvSpPr>
            <p:cNvPr id="78" name="Rectangle: Rounded Corners 77">
              <a:extLst>
                <a:ext uri="{FF2B5EF4-FFF2-40B4-BE49-F238E27FC236}">
                  <a16:creationId xmlns:a16="http://schemas.microsoft.com/office/drawing/2014/main" id="{2337F72D-F30A-C4C3-0C5A-8E867C4F47C0}"/>
                </a:ext>
              </a:extLst>
            </p:cNvPr>
            <p:cNvSpPr/>
            <p:nvPr/>
          </p:nvSpPr>
          <p:spPr>
            <a:xfrm>
              <a:off x="680173" y="4773302"/>
              <a:ext cx="5119765" cy="10237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Light"/>
                <a:ea typeface="+mn-ea"/>
                <a:cs typeface="Calibri Light"/>
              </a:endParaRPr>
            </a:p>
          </p:txBody>
        </p:sp>
        <p:sp>
          <p:nvSpPr>
            <p:cNvPr id="79" name="TextBox 78">
              <a:extLst>
                <a:ext uri="{FF2B5EF4-FFF2-40B4-BE49-F238E27FC236}">
                  <a16:creationId xmlns:a16="http://schemas.microsoft.com/office/drawing/2014/main" id="{7CBF4F73-68A8-B9A8-343E-D76CC0F9CAC8}"/>
                </a:ext>
              </a:extLst>
            </p:cNvPr>
            <p:cNvSpPr txBox="1"/>
            <p:nvPr/>
          </p:nvSpPr>
          <p:spPr>
            <a:xfrm>
              <a:off x="1573423" y="4868705"/>
              <a:ext cx="42603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Calibri" panose="020F0502020204030204"/>
                </a:rPr>
                <a:t>Paralegal assistant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a:ln>
                    <a:noFill/>
                  </a:ln>
                  <a:solidFill>
                    <a:prstClr val="black"/>
                  </a:solidFill>
                  <a:effectLst/>
                  <a:uLnTx/>
                  <a:uFillTx/>
                  <a:latin typeface="Calibri Light"/>
                  <a:ea typeface="+mn-ea"/>
                  <a:cs typeface="Calibri Light"/>
                </a:rPr>
                <a:t>"I assist paralegal officers and legal professionals in their day-to-day tasks. I may assist with case documentation, legal research, administrative duties, and provide general support to help maintain an efficient and organised legal workflow. My main challenge with CMS is juggling everything."</a:t>
              </a:r>
              <a:endParaRPr kumimoji="0" lang="en-GB" sz="900" b="0" i="1"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0" name="Group 79">
            <a:extLst>
              <a:ext uri="{FF2B5EF4-FFF2-40B4-BE49-F238E27FC236}">
                <a16:creationId xmlns:a16="http://schemas.microsoft.com/office/drawing/2014/main" id="{5F852F68-34E8-06F8-0DA5-4C0E8A549576}"/>
              </a:ext>
            </a:extLst>
          </p:cNvPr>
          <p:cNvGrpSpPr/>
          <p:nvPr/>
        </p:nvGrpSpPr>
        <p:grpSpPr>
          <a:xfrm>
            <a:off x="6509598" y="3496292"/>
            <a:ext cx="5153584" cy="1023773"/>
            <a:chOff x="680173" y="4773302"/>
            <a:chExt cx="5153584" cy="1023773"/>
          </a:xfrm>
        </p:grpSpPr>
        <p:sp>
          <p:nvSpPr>
            <p:cNvPr id="81" name="Rectangle: Rounded Corners 80">
              <a:extLst>
                <a:ext uri="{FF2B5EF4-FFF2-40B4-BE49-F238E27FC236}">
                  <a16:creationId xmlns:a16="http://schemas.microsoft.com/office/drawing/2014/main" id="{E7C9CCE1-B37A-20CF-F000-F286C645E933}"/>
                </a:ext>
              </a:extLst>
            </p:cNvPr>
            <p:cNvSpPr/>
            <p:nvPr/>
          </p:nvSpPr>
          <p:spPr>
            <a:xfrm>
              <a:off x="680173" y="4773302"/>
              <a:ext cx="5119765" cy="10237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Light"/>
                <a:ea typeface="+mn-ea"/>
                <a:cs typeface="Calibri Light"/>
              </a:endParaRPr>
            </a:p>
          </p:txBody>
        </p:sp>
        <p:sp>
          <p:nvSpPr>
            <p:cNvPr id="82" name="TextBox 81">
              <a:extLst>
                <a:ext uri="{FF2B5EF4-FFF2-40B4-BE49-F238E27FC236}">
                  <a16:creationId xmlns:a16="http://schemas.microsoft.com/office/drawing/2014/main" id="{138C7445-29C5-DE48-3708-08AE7BC7145E}"/>
                </a:ext>
              </a:extLst>
            </p:cNvPr>
            <p:cNvSpPr txBox="1"/>
            <p:nvPr/>
          </p:nvSpPr>
          <p:spPr>
            <a:xfrm>
              <a:off x="1573423" y="4868560"/>
              <a:ext cx="42603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Calibri"/>
                </a:rPr>
                <a:t>Paralegal officer</a:t>
              </a:r>
              <a:endParaRPr kumimoji="0" lang="en-US" sz="1200" b="0" i="0" u="none" strike="noStrike" kern="1200" cap="none" spc="0" normalizeH="0" baseline="0" noProof="0">
                <a:ln>
                  <a:noFill/>
                </a:ln>
                <a:solidFill>
                  <a:prstClr val="black"/>
                </a:solidFill>
                <a:effectLst/>
                <a:uLnTx/>
                <a:uFillTx/>
                <a:latin typeface="Calibri"/>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a:ln>
                    <a:noFill/>
                  </a:ln>
                  <a:solidFill>
                    <a:prstClr val="black"/>
                  </a:solidFill>
                  <a:effectLst/>
                  <a:uLnTx/>
                  <a:uFillTx/>
                  <a:latin typeface="Calibri"/>
                  <a:ea typeface="+mn-ea"/>
                  <a:cs typeface="Calibri"/>
                </a:rPr>
                <a:t>"I assist prosecutors and legal teams in various administrative and legal tasks. </a:t>
              </a:r>
              <a:endParaRPr kumimoji="0" lang="en-GB" sz="9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a:ln>
                    <a:noFill/>
                  </a:ln>
                  <a:solidFill>
                    <a:prstClr val="black"/>
                  </a:solidFill>
                  <a:effectLst/>
                  <a:uLnTx/>
                  <a:uFillTx/>
                  <a:latin typeface="Calibri"/>
                  <a:ea typeface="+mn-ea"/>
                  <a:cs typeface="Calibri"/>
                </a:rPr>
                <a:t>My role may involve organising case files, conducting research, preparing legal documents, and providing general assistance to ensure the smooth functioning of the legal process. I find CMS manages me, more than me managing my case work."</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grpSp>
        <p:nvGrpSpPr>
          <p:cNvPr id="83" name="Group 82">
            <a:extLst>
              <a:ext uri="{FF2B5EF4-FFF2-40B4-BE49-F238E27FC236}">
                <a16:creationId xmlns:a16="http://schemas.microsoft.com/office/drawing/2014/main" id="{03B5175C-2017-E16D-A84D-7DFEEFBA9C16}"/>
              </a:ext>
            </a:extLst>
          </p:cNvPr>
          <p:cNvGrpSpPr/>
          <p:nvPr/>
        </p:nvGrpSpPr>
        <p:grpSpPr>
          <a:xfrm>
            <a:off x="821812" y="3404597"/>
            <a:ext cx="5153584" cy="1023773"/>
            <a:chOff x="680173" y="4773302"/>
            <a:chExt cx="5153584" cy="1023773"/>
          </a:xfrm>
        </p:grpSpPr>
        <p:sp>
          <p:nvSpPr>
            <p:cNvPr id="84" name="Rectangle: Rounded Corners 83">
              <a:extLst>
                <a:ext uri="{FF2B5EF4-FFF2-40B4-BE49-F238E27FC236}">
                  <a16:creationId xmlns:a16="http://schemas.microsoft.com/office/drawing/2014/main" id="{CB18F28B-2E18-7D04-CA5F-08B45673EB90}"/>
                </a:ext>
              </a:extLst>
            </p:cNvPr>
            <p:cNvSpPr/>
            <p:nvPr/>
          </p:nvSpPr>
          <p:spPr>
            <a:xfrm>
              <a:off x="680173" y="4773302"/>
              <a:ext cx="5119765" cy="10237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Light"/>
                <a:ea typeface="+mn-ea"/>
                <a:cs typeface="Calibri Light"/>
              </a:endParaRPr>
            </a:p>
          </p:txBody>
        </p:sp>
        <p:sp>
          <p:nvSpPr>
            <p:cNvPr id="85" name="TextBox 84">
              <a:extLst>
                <a:ext uri="{FF2B5EF4-FFF2-40B4-BE49-F238E27FC236}">
                  <a16:creationId xmlns:a16="http://schemas.microsoft.com/office/drawing/2014/main" id="{D319D6B7-B370-747B-7ED0-FE5D35EF1335}"/>
                </a:ext>
              </a:extLst>
            </p:cNvPr>
            <p:cNvSpPr txBox="1"/>
            <p:nvPr/>
          </p:nvSpPr>
          <p:spPr>
            <a:xfrm>
              <a:off x="1573423" y="4868705"/>
              <a:ext cx="42603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Calibri"/>
                </a:rPr>
                <a:t>Prosecutor</a:t>
              </a:r>
              <a:endParaRPr kumimoji="0" lang="en-GB" sz="1200" b="0" i="0" u="none" strike="noStrike" kern="1200" cap="none" spc="0" normalizeH="0" baseline="0" noProof="0">
                <a:ln>
                  <a:noFill/>
                </a:ln>
                <a:solidFill>
                  <a:prstClr val="black"/>
                </a:solidFill>
                <a:effectLst/>
                <a:uLnTx/>
                <a:uFillTx/>
                <a:latin typeface="Calibri"/>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a:ln>
                    <a:noFill/>
                  </a:ln>
                  <a:solidFill>
                    <a:prstClr val="black"/>
                  </a:solidFill>
                  <a:effectLst/>
                  <a:uLnTx/>
                  <a:uFillTx/>
                  <a:latin typeface="Calibri"/>
                  <a:ea typeface="+mn-ea"/>
                  <a:cs typeface="Calibri"/>
                </a:rPr>
                <a:t>"I'm a qualified legal professional responsible for handling criminal cases. My primary role involves reviewing evidence, assessing the merits of a case, and making decisions on whether to pursue charges against an individual or entity. With CMS I find it hard </a:t>
              </a:r>
              <a:r>
                <a:rPr kumimoji="0" lang="en-US" sz="900" b="0" i="1" u="none" strike="noStrike" kern="1200" cap="none" spc="0" normalizeH="0" baseline="0" noProof="0">
                  <a:ln>
                    <a:noFill/>
                  </a:ln>
                  <a:solidFill>
                    <a:prstClr val="black"/>
                  </a:solidFill>
                  <a:effectLst/>
                  <a:uLnTx/>
                  <a:uFillTx/>
                  <a:latin typeface="Calibri"/>
                  <a:ea typeface="+mn-ea"/>
                  <a:cs typeface="Calibri"/>
                </a:rPr>
                <a:t>to see the wood from the trees when I have a page full of red tasks on my task list screen</a:t>
              </a:r>
              <a:r>
                <a:rPr kumimoji="0" lang="en-GB" sz="900" b="0" i="1" u="none" strike="noStrike" kern="1200" cap="none" spc="0" normalizeH="0" baseline="0" noProof="0">
                  <a:ln>
                    <a:noFill/>
                  </a:ln>
                  <a:solidFill>
                    <a:prstClr val="black"/>
                  </a:solidFill>
                  <a:effectLst/>
                  <a:uLnTx/>
                  <a:uFillTx/>
                  <a:latin typeface="Calibri"/>
                  <a:ea typeface="+mn-ea"/>
                  <a:cs typeface="Calibri"/>
                </a:rPr>
                <a:t>."</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88" name="Picture 87" descr="A person in a suit and tie&#10;&#10;Description automatically generated with medium confidence">
            <a:extLst>
              <a:ext uri="{FF2B5EF4-FFF2-40B4-BE49-F238E27FC236}">
                <a16:creationId xmlns:a16="http://schemas.microsoft.com/office/drawing/2014/main" id="{55BD4EF0-897E-96E4-2410-0DBDBE7606BA}"/>
              </a:ext>
            </a:extLst>
          </p:cNvPr>
          <p:cNvPicPr>
            <a:picLocks noChangeAspect="1"/>
          </p:cNvPicPr>
          <p:nvPr/>
        </p:nvPicPr>
        <p:blipFill>
          <a:blip r:embed="rId3"/>
          <a:stretch>
            <a:fillRect/>
          </a:stretch>
        </p:blipFill>
        <p:spPr>
          <a:xfrm>
            <a:off x="555153" y="2088069"/>
            <a:ext cx="1061602" cy="1052077"/>
          </a:xfrm>
          <a:prstGeom prst="rect">
            <a:avLst/>
          </a:prstGeom>
        </p:spPr>
      </p:pic>
      <p:pic>
        <p:nvPicPr>
          <p:cNvPr id="92" name="Picture 91" descr="A person smiling at camera&#10;&#10;Description automatically generated with low confidence">
            <a:extLst>
              <a:ext uri="{FF2B5EF4-FFF2-40B4-BE49-F238E27FC236}">
                <a16:creationId xmlns:a16="http://schemas.microsoft.com/office/drawing/2014/main" id="{C012EA4E-11E6-85EA-289C-D5FB259F6755}"/>
              </a:ext>
            </a:extLst>
          </p:cNvPr>
          <p:cNvPicPr>
            <a:picLocks noChangeAspect="1"/>
          </p:cNvPicPr>
          <p:nvPr/>
        </p:nvPicPr>
        <p:blipFill>
          <a:blip r:embed="rId4"/>
          <a:stretch>
            <a:fillRect/>
          </a:stretch>
        </p:blipFill>
        <p:spPr>
          <a:xfrm>
            <a:off x="6226091" y="2083217"/>
            <a:ext cx="1055270" cy="1055270"/>
          </a:xfrm>
          <a:prstGeom prst="rect">
            <a:avLst/>
          </a:prstGeom>
        </p:spPr>
      </p:pic>
      <p:pic>
        <p:nvPicPr>
          <p:cNvPr id="94" name="Picture 93" descr="A close-up of a person smiling&#10;&#10;Description automatically generated with medium confidence">
            <a:extLst>
              <a:ext uri="{FF2B5EF4-FFF2-40B4-BE49-F238E27FC236}">
                <a16:creationId xmlns:a16="http://schemas.microsoft.com/office/drawing/2014/main" id="{C75CB77F-A3E5-A7E8-8819-1D0C9DAA5464}"/>
              </a:ext>
            </a:extLst>
          </p:cNvPr>
          <p:cNvPicPr>
            <a:picLocks noChangeAspect="1"/>
          </p:cNvPicPr>
          <p:nvPr/>
        </p:nvPicPr>
        <p:blipFill>
          <a:blip r:embed="rId5"/>
          <a:stretch>
            <a:fillRect/>
          </a:stretch>
        </p:blipFill>
        <p:spPr>
          <a:xfrm>
            <a:off x="6225347" y="3494253"/>
            <a:ext cx="1055167" cy="1055166"/>
          </a:xfrm>
          <a:prstGeom prst="rect">
            <a:avLst/>
          </a:prstGeom>
        </p:spPr>
      </p:pic>
      <p:pic>
        <p:nvPicPr>
          <p:cNvPr id="96" name="Picture 95" descr="A close-up of a person's face&#10;&#10;Description automatically generated">
            <a:extLst>
              <a:ext uri="{FF2B5EF4-FFF2-40B4-BE49-F238E27FC236}">
                <a16:creationId xmlns:a16="http://schemas.microsoft.com/office/drawing/2014/main" id="{D0EE45F7-6A5A-BC2E-6A68-045F4777BE76}"/>
              </a:ext>
            </a:extLst>
          </p:cNvPr>
          <p:cNvPicPr>
            <a:picLocks noChangeAspect="1"/>
          </p:cNvPicPr>
          <p:nvPr/>
        </p:nvPicPr>
        <p:blipFill>
          <a:blip r:embed="rId6"/>
          <a:stretch>
            <a:fillRect/>
          </a:stretch>
        </p:blipFill>
        <p:spPr>
          <a:xfrm>
            <a:off x="540525" y="3401336"/>
            <a:ext cx="1055166" cy="1064691"/>
          </a:xfrm>
          <a:prstGeom prst="rect">
            <a:avLst/>
          </a:prstGeom>
        </p:spPr>
      </p:pic>
    </p:spTree>
    <p:extLst>
      <p:ext uri="{BB962C8B-B14F-4D97-AF65-F5344CB8AC3E}">
        <p14:creationId xmlns:p14="http://schemas.microsoft.com/office/powerpoint/2010/main" val="124048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1323439"/>
          </a:xfrm>
          <a:prstGeom prst="rect">
            <a:avLst/>
          </a:prstGeom>
          <a:noFill/>
        </p:spPr>
        <p:txBody>
          <a:bodyPr wrap="square" rtlCol="0">
            <a:spAutoFit/>
          </a:bodyPr>
          <a:lstStyle/>
          <a:p>
            <a:r>
              <a:rPr lang="en-GB" sz="4000">
                <a:solidFill>
                  <a:schemeClr val="bg1"/>
                </a:solidFill>
              </a:rPr>
              <a:t>12. Make new source code open</a:t>
            </a:r>
          </a:p>
        </p:txBody>
      </p:sp>
    </p:spTree>
    <p:extLst>
      <p:ext uri="{BB962C8B-B14F-4D97-AF65-F5344CB8AC3E}">
        <p14:creationId xmlns:p14="http://schemas.microsoft.com/office/powerpoint/2010/main" val="2946681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BF6BCD-0688-D54F-BD14-2271A2814FED}"/>
              </a:ext>
            </a:extLst>
          </p:cNvPr>
          <p:cNvSpPr txBox="1"/>
          <p:nvPr/>
        </p:nvSpPr>
        <p:spPr>
          <a:xfrm>
            <a:off x="677380" y="1263827"/>
            <a:ext cx="9922558"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Font typeface="Arial" panose="020B0604020202020204" pitchFamily="34" charset="0"/>
              <a:buChar char="•"/>
            </a:pPr>
            <a:r>
              <a:rPr lang="en-GB" sz="1200">
                <a:cs typeface="Calibri"/>
              </a:rPr>
              <a:t>Explain your plan for making all new source code open and reusable. </a:t>
            </a:r>
          </a:p>
          <a:p>
            <a:pPr marL="628650" lvl="1" indent="-171450">
              <a:lnSpc>
                <a:spcPct val="150000"/>
              </a:lnSpc>
              <a:buFont typeface="Arial" panose="020B0604020202020204" pitchFamily="34" charset="0"/>
              <a:buChar char="•"/>
            </a:pPr>
            <a:r>
              <a:rPr lang="en-GB" sz="1200">
                <a:cs typeface="Calibri"/>
              </a:rPr>
              <a:t>All of the code written for work management app are in </a:t>
            </a:r>
            <a:r>
              <a:rPr lang="en-GB" sz="1200" err="1">
                <a:cs typeface="Calibri"/>
              </a:rPr>
              <a:t>Outsystems</a:t>
            </a:r>
            <a:r>
              <a:rPr lang="en-GB" sz="1200">
                <a:cs typeface="Calibri"/>
              </a:rPr>
              <a:t> or in </a:t>
            </a:r>
            <a:r>
              <a:rPr lang="en-GB" sz="1200" err="1">
                <a:cs typeface="Calibri"/>
              </a:rPr>
              <a:t>.net</a:t>
            </a:r>
            <a:r>
              <a:rPr lang="en-GB" sz="1200">
                <a:cs typeface="Calibri"/>
              </a:rPr>
              <a:t> in Azure env. </a:t>
            </a:r>
          </a:p>
          <a:p>
            <a:pPr marL="171450" indent="-171450">
              <a:lnSpc>
                <a:spcPct val="150000"/>
              </a:lnSpc>
              <a:buFont typeface="Arial" panose="020B0604020202020204" pitchFamily="34" charset="0"/>
              <a:buChar char="•"/>
            </a:pPr>
            <a:r>
              <a:rPr lang="en-GB" sz="1200">
                <a:cs typeface="Calibri"/>
              </a:rPr>
              <a:t>Explain how a team in another department could reuse the code. </a:t>
            </a:r>
          </a:p>
          <a:p>
            <a:pPr marL="628650" lvl="1" indent="-171450">
              <a:lnSpc>
                <a:spcPct val="150000"/>
              </a:lnSpc>
              <a:buFont typeface="Arial" panose="020B0604020202020204" pitchFamily="34" charset="0"/>
              <a:buChar char="•"/>
            </a:pPr>
            <a:r>
              <a:rPr lang="en-GB" sz="1200">
                <a:cs typeface="Calibri"/>
              </a:rPr>
              <a:t>All the APIs written in DDEI are 100% reusable for e.g. </a:t>
            </a:r>
            <a:r>
              <a:rPr lang="en-GB" sz="1200" err="1">
                <a:cs typeface="Calibri"/>
              </a:rPr>
              <a:t>ListDirections</a:t>
            </a:r>
            <a:r>
              <a:rPr lang="en-GB" sz="1200">
                <a:cs typeface="Calibri"/>
              </a:rPr>
              <a:t> is already being reused as part of case status and work management report. The code written in </a:t>
            </a:r>
            <a:r>
              <a:rPr lang="en-GB" sz="1200" err="1">
                <a:cs typeface="Calibri"/>
              </a:rPr>
              <a:t>Outsystems</a:t>
            </a:r>
            <a:r>
              <a:rPr lang="en-GB" sz="1200">
                <a:cs typeface="Calibri"/>
              </a:rPr>
              <a:t> are reusable depending on the use cases. </a:t>
            </a:r>
          </a:p>
          <a:p>
            <a:pPr>
              <a:lnSpc>
                <a:spcPct val="150000"/>
              </a:lnSpc>
            </a:pPr>
            <a:endParaRPr lang="en-GB" sz="1200">
              <a:solidFill>
                <a:srgbClr val="FF0000"/>
              </a:solidFill>
              <a:cs typeface="Calibri"/>
            </a:endParaRPr>
          </a:p>
          <a:p>
            <a:pPr>
              <a:lnSpc>
                <a:spcPct val="150000"/>
              </a:lnSpc>
            </a:pPr>
            <a:r>
              <a:rPr lang="en-GB" sz="1200">
                <a:cs typeface="Calibri"/>
              </a:rPr>
              <a:t>Link to high level solution design in confluence - </a:t>
            </a:r>
            <a:r>
              <a:rPr lang="en-GB" sz="1200">
                <a:hlinkClick r:id="rId3"/>
              </a:rPr>
              <a:t>High level design - Work Management Application - Future Casework Tools - Confluence (atlassian.net)</a:t>
            </a:r>
            <a:endParaRPr lang="en-GB" sz="1200"/>
          </a:p>
          <a:p>
            <a:pPr>
              <a:lnSpc>
                <a:spcPct val="150000"/>
              </a:lnSpc>
            </a:pPr>
            <a:r>
              <a:rPr lang="en-GB" sz="1200">
                <a:cs typeface="Calibri"/>
              </a:rPr>
              <a:t>DDEI APIS in confluence</a:t>
            </a:r>
            <a:r>
              <a:rPr lang="en-GB" sz="1200">
                <a:solidFill>
                  <a:srgbClr val="FF0000"/>
                </a:solidFill>
                <a:cs typeface="Calibri"/>
              </a:rPr>
              <a:t>  - </a:t>
            </a:r>
            <a:r>
              <a:rPr lang="en-GB" sz="1200">
                <a:hlinkClick r:id="rId4"/>
              </a:rPr>
              <a:t>DDEI API's - FCT2.0 - Confluence (atlassian.net)</a:t>
            </a:r>
            <a:endParaRPr lang="en-GB" sz="1200"/>
          </a:p>
          <a:p>
            <a:pPr>
              <a:lnSpc>
                <a:spcPct val="150000"/>
              </a:lnSpc>
            </a:pPr>
            <a:r>
              <a:rPr lang="en-GB" sz="1200">
                <a:cs typeface="Calibri"/>
              </a:rPr>
              <a:t>Performance test strategy for Beta </a:t>
            </a:r>
            <a:r>
              <a:rPr lang="en-GB" sz="1200">
                <a:solidFill>
                  <a:srgbClr val="FF0000"/>
                </a:solidFill>
                <a:cs typeface="Calibri"/>
              </a:rPr>
              <a:t>- </a:t>
            </a:r>
            <a:r>
              <a:rPr lang="en-GB" sz="1200">
                <a:hlinkClick r:id="rId5"/>
              </a:rPr>
              <a:t>Performance test strategy for MVP - Future Casework Tools - Confluence (atlassian.net)</a:t>
            </a:r>
            <a:r>
              <a:rPr lang="en-GB" sz="1200"/>
              <a:t> – This is only for Beta as we work through to get access to the CGI performance test env.</a:t>
            </a:r>
          </a:p>
          <a:p>
            <a:pPr>
              <a:lnSpc>
                <a:spcPct val="150000"/>
              </a:lnSpc>
            </a:pPr>
            <a:endParaRPr lang="en-GB" sz="1200">
              <a:cs typeface="Calibri"/>
            </a:endParaRPr>
          </a:p>
          <a:p>
            <a:pPr marL="228600" indent="-228600">
              <a:lnSpc>
                <a:spcPct val="150000"/>
              </a:lnSpc>
              <a:buAutoNum type="arabicPeriod"/>
            </a:pPr>
            <a:endParaRPr lang="en-GB" sz="1200">
              <a:cs typeface="Calibri"/>
            </a:endParaRPr>
          </a:p>
          <a:p>
            <a:endParaRPr lang="en-GB" sz="1200">
              <a:cs typeface="Calibri"/>
            </a:endParaRPr>
          </a:p>
        </p:txBody>
      </p:sp>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12. Make new source code open</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114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0375DFF1-F89A-58E2-2A6D-C5E644B62C64}"/>
              </a:ext>
            </a:extLst>
          </p:cNvPr>
          <p:cNvSpPr/>
          <p:nvPr/>
        </p:nvSpPr>
        <p:spPr>
          <a:xfrm>
            <a:off x="2164713" y="1197369"/>
            <a:ext cx="6360674" cy="281978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GB" sz="1200" b="1">
                <a:solidFill>
                  <a:schemeClr val="tx1"/>
                </a:solidFill>
              </a:rPr>
              <a:t>Work </a:t>
            </a:r>
          </a:p>
          <a:p>
            <a:r>
              <a:rPr lang="en-GB" sz="1200" b="1">
                <a:solidFill>
                  <a:schemeClr val="tx1"/>
                </a:solidFill>
              </a:rPr>
              <a:t>Management</a:t>
            </a:r>
          </a:p>
          <a:p>
            <a:r>
              <a:rPr lang="en-GB" sz="1200" b="1">
                <a:solidFill>
                  <a:schemeClr val="tx1"/>
                </a:solidFill>
              </a:rPr>
              <a:t>PoC Scope</a:t>
            </a:r>
          </a:p>
        </p:txBody>
      </p:sp>
      <p:sp>
        <p:nvSpPr>
          <p:cNvPr id="3" name="Title 1">
            <a:extLst>
              <a:ext uri="{FF2B5EF4-FFF2-40B4-BE49-F238E27FC236}">
                <a16:creationId xmlns:a16="http://schemas.microsoft.com/office/drawing/2014/main" id="{8477FA56-DDD1-EBC2-84A9-4A77B02C8C35}"/>
              </a:ext>
            </a:extLst>
          </p:cNvPr>
          <p:cNvSpPr txBox="1">
            <a:spLocks/>
          </p:cNvSpPr>
          <p:nvPr/>
        </p:nvSpPr>
        <p:spPr>
          <a:xfrm>
            <a:off x="549370" y="538423"/>
            <a:ext cx="10515600" cy="369332"/>
          </a:xfrm>
          <a:prstGeom prst="rect">
            <a:avLst/>
          </a:prstGeom>
          <a:noFill/>
        </p:spPr>
        <p:txBody>
          <a:bodyPr vert="horz" wrap="square" lIns="91440" tIns="45720" rIns="91440" bIns="4572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000" b="1">
                <a:ea typeface="+mn-ea"/>
                <a:cs typeface="+mn-cs"/>
              </a:rPr>
              <a:t>Solution 2: Data visualisation and </a:t>
            </a:r>
            <a:r>
              <a:rPr lang="en-GB" sz="2000" b="1" err="1">
                <a:ea typeface="+mn-ea"/>
                <a:cs typeface="+mn-cs"/>
              </a:rPr>
              <a:t>taskable</a:t>
            </a:r>
            <a:r>
              <a:rPr lang="en-GB" sz="2000" b="1">
                <a:ea typeface="+mn-ea"/>
                <a:cs typeface="+mn-cs"/>
              </a:rPr>
              <a:t> dashboard (PoC view)</a:t>
            </a:r>
          </a:p>
        </p:txBody>
      </p:sp>
      <p:sp>
        <p:nvSpPr>
          <p:cNvPr id="38" name="Rectangle 37">
            <a:extLst>
              <a:ext uri="{FF2B5EF4-FFF2-40B4-BE49-F238E27FC236}">
                <a16:creationId xmlns:a16="http://schemas.microsoft.com/office/drawing/2014/main" id="{733D9479-BF10-2C42-54A7-A92E2F6D8DF4}"/>
              </a:ext>
            </a:extLst>
          </p:cNvPr>
          <p:cNvSpPr/>
          <p:nvPr/>
        </p:nvSpPr>
        <p:spPr>
          <a:xfrm>
            <a:off x="581393" y="1184326"/>
            <a:ext cx="1432155" cy="5011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rPr>
              <a:t>User interface Aligned to GDS Standards</a:t>
            </a:r>
          </a:p>
        </p:txBody>
      </p:sp>
      <p:sp>
        <p:nvSpPr>
          <p:cNvPr id="42" name="Rectangle 41">
            <a:extLst>
              <a:ext uri="{FF2B5EF4-FFF2-40B4-BE49-F238E27FC236}">
                <a16:creationId xmlns:a16="http://schemas.microsoft.com/office/drawing/2014/main" id="{1FA236F2-7AAF-9AAA-A9C8-D50D1E26365B}"/>
              </a:ext>
            </a:extLst>
          </p:cNvPr>
          <p:cNvSpPr/>
          <p:nvPr/>
        </p:nvSpPr>
        <p:spPr>
          <a:xfrm>
            <a:off x="585691" y="1711521"/>
            <a:ext cx="1432155" cy="26532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rPr>
              <a:t>Implement the DDEI which will interact with CMS server-side and screens. DDEI working with the CMS task model making it easier for users to prioritise and complete actions. This solution will  use the data lake to get the Dashboard data</a:t>
            </a:r>
          </a:p>
        </p:txBody>
      </p:sp>
      <p:sp>
        <p:nvSpPr>
          <p:cNvPr id="43" name="Rectangle 42">
            <a:extLst>
              <a:ext uri="{FF2B5EF4-FFF2-40B4-BE49-F238E27FC236}">
                <a16:creationId xmlns:a16="http://schemas.microsoft.com/office/drawing/2014/main" id="{2D16E79E-E417-9001-7097-B6FE36B50FB0}"/>
              </a:ext>
            </a:extLst>
          </p:cNvPr>
          <p:cNvSpPr/>
          <p:nvPr/>
        </p:nvSpPr>
        <p:spPr>
          <a:xfrm>
            <a:off x="585691" y="4399535"/>
            <a:ext cx="1430337" cy="707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rPr>
              <a:t>Reuse of CMS server-side to read-write data into CMS DB</a:t>
            </a:r>
          </a:p>
        </p:txBody>
      </p:sp>
      <p:sp>
        <p:nvSpPr>
          <p:cNvPr id="44" name="Rectangle 43">
            <a:extLst>
              <a:ext uri="{FF2B5EF4-FFF2-40B4-BE49-F238E27FC236}">
                <a16:creationId xmlns:a16="http://schemas.microsoft.com/office/drawing/2014/main" id="{1FDEE6BC-26FD-6509-A4FD-7A9E78B2A73C}"/>
              </a:ext>
            </a:extLst>
          </p:cNvPr>
          <p:cNvSpPr/>
          <p:nvPr/>
        </p:nvSpPr>
        <p:spPr>
          <a:xfrm>
            <a:off x="585691" y="5325095"/>
            <a:ext cx="1427857" cy="707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rPr>
              <a:t>Continues to use the CMS Database</a:t>
            </a:r>
          </a:p>
        </p:txBody>
      </p:sp>
      <p:sp>
        <p:nvSpPr>
          <p:cNvPr id="47" name="Rectangle 46">
            <a:extLst>
              <a:ext uri="{FF2B5EF4-FFF2-40B4-BE49-F238E27FC236}">
                <a16:creationId xmlns:a16="http://schemas.microsoft.com/office/drawing/2014/main" id="{77E25F6F-B0F6-E529-A7F7-63DCC308474B}"/>
              </a:ext>
            </a:extLst>
          </p:cNvPr>
          <p:cNvSpPr/>
          <p:nvPr/>
        </p:nvSpPr>
        <p:spPr>
          <a:xfrm>
            <a:off x="2516690" y="2032024"/>
            <a:ext cx="3109504" cy="164892"/>
          </a:xfrm>
          <a:prstGeom prst="rect">
            <a:avLst/>
          </a:prstGeom>
          <a:solidFill>
            <a:srgbClr val="009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bg1"/>
                </a:solidFill>
              </a:rPr>
              <a:t>Active Directory</a:t>
            </a:r>
          </a:p>
        </p:txBody>
      </p:sp>
      <p:sp>
        <p:nvSpPr>
          <p:cNvPr id="2" name="TextBox 1">
            <a:extLst>
              <a:ext uri="{FF2B5EF4-FFF2-40B4-BE49-F238E27FC236}">
                <a16:creationId xmlns:a16="http://schemas.microsoft.com/office/drawing/2014/main" id="{12CE944C-7C66-E15F-83A6-8755EBBDC7F1}"/>
              </a:ext>
            </a:extLst>
          </p:cNvPr>
          <p:cNvSpPr txBox="1"/>
          <p:nvPr/>
        </p:nvSpPr>
        <p:spPr>
          <a:xfrm>
            <a:off x="2517054" y="1533896"/>
            <a:ext cx="1396548" cy="461665"/>
          </a:xfrm>
          <a:prstGeom prst="rect">
            <a:avLst/>
          </a:prstGeom>
          <a:solidFill>
            <a:srgbClr val="7ADD77"/>
          </a:solidFill>
        </p:spPr>
        <p:txBody>
          <a:bodyPr wrap="square" rtlCol="0" anchor="ctr">
            <a:spAutoFit/>
          </a:bodyPr>
          <a:lstStyle/>
          <a:p>
            <a:pPr algn="ctr"/>
            <a:r>
              <a:rPr lang="en-GB" sz="1200">
                <a:solidFill>
                  <a:schemeClr val="bg1"/>
                </a:solidFill>
              </a:rPr>
              <a:t>Data Visualisation</a:t>
            </a:r>
          </a:p>
          <a:p>
            <a:pPr algn="ctr"/>
            <a:r>
              <a:rPr lang="en-GB" sz="1200">
                <a:solidFill>
                  <a:schemeClr val="bg1"/>
                </a:solidFill>
              </a:rPr>
              <a:t>(Manager)</a:t>
            </a:r>
          </a:p>
        </p:txBody>
      </p:sp>
      <p:pic>
        <p:nvPicPr>
          <p:cNvPr id="10" name="Graphic 9" descr="Database with solid fill">
            <a:extLst>
              <a:ext uri="{FF2B5EF4-FFF2-40B4-BE49-F238E27FC236}">
                <a16:creationId xmlns:a16="http://schemas.microsoft.com/office/drawing/2014/main" id="{88958E51-CC80-E93E-976A-AF1738A6DF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39891" y="5321953"/>
            <a:ext cx="1006016" cy="598541"/>
          </a:xfrm>
          <a:prstGeom prst="rect">
            <a:avLst/>
          </a:prstGeom>
        </p:spPr>
      </p:pic>
      <p:sp>
        <p:nvSpPr>
          <p:cNvPr id="12" name="TextBox 11">
            <a:extLst>
              <a:ext uri="{FF2B5EF4-FFF2-40B4-BE49-F238E27FC236}">
                <a16:creationId xmlns:a16="http://schemas.microsoft.com/office/drawing/2014/main" id="{C2CB953E-D450-57AD-0A5F-A21E4BD2315A}"/>
              </a:ext>
            </a:extLst>
          </p:cNvPr>
          <p:cNvSpPr txBox="1"/>
          <p:nvPr/>
        </p:nvSpPr>
        <p:spPr>
          <a:xfrm>
            <a:off x="3688131" y="5822984"/>
            <a:ext cx="1321582" cy="276999"/>
          </a:xfrm>
          <a:prstGeom prst="rect">
            <a:avLst/>
          </a:prstGeom>
          <a:noFill/>
        </p:spPr>
        <p:txBody>
          <a:bodyPr wrap="square" rtlCol="0">
            <a:spAutoFit/>
          </a:bodyPr>
          <a:lstStyle/>
          <a:p>
            <a:r>
              <a:rPr lang="en-GB" sz="1200"/>
              <a:t>CMS database</a:t>
            </a:r>
          </a:p>
        </p:txBody>
      </p:sp>
      <p:sp>
        <p:nvSpPr>
          <p:cNvPr id="24" name="TextBox 23">
            <a:extLst>
              <a:ext uri="{FF2B5EF4-FFF2-40B4-BE49-F238E27FC236}">
                <a16:creationId xmlns:a16="http://schemas.microsoft.com/office/drawing/2014/main" id="{99FE2DD2-8D43-0599-770B-03A2E84637B8}"/>
              </a:ext>
            </a:extLst>
          </p:cNvPr>
          <p:cNvSpPr txBox="1"/>
          <p:nvPr/>
        </p:nvSpPr>
        <p:spPr>
          <a:xfrm>
            <a:off x="3214275" y="3489577"/>
            <a:ext cx="1893370" cy="276999"/>
          </a:xfrm>
          <a:prstGeom prst="rect">
            <a:avLst/>
          </a:prstGeom>
          <a:solidFill>
            <a:srgbClr val="B988BF"/>
          </a:solidFill>
        </p:spPr>
        <p:txBody>
          <a:bodyPr wrap="square" rtlCol="0" anchor="ctr">
            <a:spAutoFit/>
          </a:bodyPr>
          <a:lstStyle/>
          <a:p>
            <a:pPr algn="ctr"/>
            <a:r>
              <a:rPr lang="en-GB" sz="1200">
                <a:solidFill>
                  <a:schemeClr val="bg1"/>
                </a:solidFill>
              </a:rPr>
              <a:t>DDEI</a:t>
            </a:r>
          </a:p>
        </p:txBody>
      </p:sp>
      <p:sp>
        <p:nvSpPr>
          <p:cNvPr id="26" name="TextBox 25">
            <a:extLst>
              <a:ext uri="{FF2B5EF4-FFF2-40B4-BE49-F238E27FC236}">
                <a16:creationId xmlns:a16="http://schemas.microsoft.com/office/drawing/2014/main" id="{0A850ACB-3671-F53D-5AE6-CA01F838F795}"/>
              </a:ext>
            </a:extLst>
          </p:cNvPr>
          <p:cNvSpPr txBox="1"/>
          <p:nvPr/>
        </p:nvSpPr>
        <p:spPr>
          <a:xfrm>
            <a:off x="3216093" y="4249435"/>
            <a:ext cx="1893370" cy="276999"/>
          </a:xfrm>
          <a:prstGeom prst="rect">
            <a:avLst/>
          </a:prstGeom>
          <a:solidFill>
            <a:srgbClr val="7C7D88"/>
          </a:solidFill>
        </p:spPr>
        <p:txBody>
          <a:bodyPr wrap="square" rtlCol="0">
            <a:spAutoFit/>
          </a:bodyPr>
          <a:lstStyle/>
          <a:p>
            <a:pPr algn="ctr"/>
            <a:r>
              <a:rPr lang="en-GB" sz="1200">
                <a:solidFill>
                  <a:schemeClr val="bg1"/>
                </a:solidFill>
              </a:rPr>
              <a:t>CMS Server-side services</a:t>
            </a:r>
          </a:p>
        </p:txBody>
      </p:sp>
      <p:sp>
        <p:nvSpPr>
          <p:cNvPr id="28" name="TextBox 27">
            <a:extLst>
              <a:ext uri="{FF2B5EF4-FFF2-40B4-BE49-F238E27FC236}">
                <a16:creationId xmlns:a16="http://schemas.microsoft.com/office/drawing/2014/main" id="{53FDCB6D-FFDF-D317-697A-FE58E15E70A3}"/>
              </a:ext>
            </a:extLst>
          </p:cNvPr>
          <p:cNvSpPr txBox="1"/>
          <p:nvPr/>
        </p:nvSpPr>
        <p:spPr>
          <a:xfrm>
            <a:off x="3216093" y="4557395"/>
            <a:ext cx="1893370" cy="646331"/>
          </a:xfrm>
          <a:prstGeom prst="rect">
            <a:avLst/>
          </a:prstGeom>
          <a:solidFill>
            <a:srgbClr val="7C7D88"/>
          </a:solidFill>
        </p:spPr>
        <p:txBody>
          <a:bodyPr wrap="square" rtlCol="0">
            <a:spAutoFit/>
          </a:bodyPr>
          <a:lstStyle/>
          <a:p>
            <a:pPr algn="ctr"/>
            <a:r>
              <a:rPr lang="en-GB" sz="1200">
                <a:solidFill>
                  <a:schemeClr val="bg1"/>
                </a:solidFill>
              </a:rPr>
              <a:t>CMS Task model used to drive the business workflow</a:t>
            </a:r>
          </a:p>
        </p:txBody>
      </p:sp>
      <p:pic>
        <p:nvPicPr>
          <p:cNvPr id="30" name="Graphic 29" descr="Gears with solid fill">
            <a:extLst>
              <a:ext uri="{FF2B5EF4-FFF2-40B4-BE49-F238E27FC236}">
                <a16:creationId xmlns:a16="http://schemas.microsoft.com/office/drawing/2014/main" id="{6A6D2FFE-7C94-7E3F-7256-6441F9B3E1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90498" y="4824940"/>
            <a:ext cx="360000" cy="360000"/>
          </a:xfrm>
          <a:prstGeom prst="rect">
            <a:avLst/>
          </a:prstGeom>
        </p:spPr>
      </p:pic>
      <p:sp>
        <p:nvSpPr>
          <p:cNvPr id="60" name="TextBox 59">
            <a:extLst>
              <a:ext uri="{FF2B5EF4-FFF2-40B4-BE49-F238E27FC236}">
                <a16:creationId xmlns:a16="http://schemas.microsoft.com/office/drawing/2014/main" id="{5AF9C911-B2D4-7711-AC26-12266073DD86}"/>
              </a:ext>
            </a:extLst>
          </p:cNvPr>
          <p:cNvSpPr txBox="1"/>
          <p:nvPr/>
        </p:nvSpPr>
        <p:spPr>
          <a:xfrm>
            <a:off x="4918916" y="2979179"/>
            <a:ext cx="804271" cy="297517"/>
          </a:xfrm>
          <a:prstGeom prst="rect">
            <a:avLst/>
          </a:prstGeom>
          <a:noFill/>
        </p:spPr>
        <p:txBody>
          <a:bodyPr wrap="square" rtlCol="0">
            <a:spAutoFit/>
          </a:bodyPr>
          <a:lstStyle/>
          <a:p>
            <a:r>
              <a:rPr lang="en-GB" sz="1000" baseline="-25000"/>
              <a:t>Reusable Callouts to update CMS</a:t>
            </a:r>
          </a:p>
        </p:txBody>
      </p:sp>
      <p:cxnSp>
        <p:nvCxnSpPr>
          <p:cNvPr id="143" name="Straight Arrow Connector 142">
            <a:extLst>
              <a:ext uri="{FF2B5EF4-FFF2-40B4-BE49-F238E27FC236}">
                <a16:creationId xmlns:a16="http://schemas.microsoft.com/office/drawing/2014/main" id="{62B85B1D-5588-148C-6E62-34DF27E7192A}"/>
              </a:ext>
            </a:extLst>
          </p:cNvPr>
          <p:cNvCxnSpPr>
            <a:cxnSpLocks/>
          </p:cNvCxnSpPr>
          <p:nvPr/>
        </p:nvCxnSpPr>
        <p:spPr>
          <a:xfrm flipH="1">
            <a:off x="3215328" y="1995561"/>
            <a:ext cx="13730" cy="69279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945CE3-5D3E-0A60-E379-1BDAC62127D8}"/>
              </a:ext>
            </a:extLst>
          </p:cNvPr>
          <p:cNvSpPr txBox="1"/>
          <p:nvPr/>
        </p:nvSpPr>
        <p:spPr>
          <a:xfrm>
            <a:off x="2527930" y="2251867"/>
            <a:ext cx="804271" cy="297517"/>
          </a:xfrm>
          <a:prstGeom prst="rect">
            <a:avLst/>
          </a:prstGeom>
          <a:noFill/>
        </p:spPr>
        <p:txBody>
          <a:bodyPr wrap="square" rtlCol="0">
            <a:spAutoFit/>
          </a:bodyPr>
          <a:lstStyle/>
          <a:p>
            <a:r>
              <a:rPr lang="en-GB" sz="1000" baseline="-25000"/>
              <a:t>Read-only </a:t>
            </a:r>
          </a:p>
          <a:p>
            <a:r>
              <a:rPr lang="en-GB" sz="1000" baseline="-25000"/>
              <a:t>dashboards</a:t>
            </a:r>
          </a:p>
        </p:txBody>
      </p:sp>
      <p:cxnSp>
        <p:nvCxnSpPr>
          <p:cNvPr id="56" name="Straight Arrow Connector 55">
            <a:extLst>
              <a:ext uri="{FF2B5EF4-FFF2-40B4-BE49-F238E27FC236}">
                <a16:creationId xmlns:a16="http://schemas.microsoft.com/office/drawing/2014/main" id="{D630E4B2-D890-84A3-AB86-0001ADDDF0EA}"/>
              </a:ext>
            </a:extLst>
          </p:cNvPr>
          <p:cNvCxnSpPr>
            <a:cxnSpLocks/>
          </p:cNvCxnSpPr>
          <p:nvPr/>
        </p:nvCxnSpPr>
        <p:spPr>
          <a:xfrm flipH="1">
            <a:off x="4142584" y="5204524"/>
            <a:ext cx="2480" cy="17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Magnetic Disk 48">
            <a:extLst>
              <a:ext uri="{FF2B5EF4-FFF2-40B4-BE49-F238E27FC236}">
                <a16:creationId xmlns:a16="http://schemas.microsoft.com/office/drawing/2014/main" id="{777F3723-924E-AE99-47D0-CC50924B23A8}"/>
              </a:ext>
            </a:extLst>
          </p:cNvPr>
          <p:cNvSpPr/>
          <p:nvPr/>
        </p:nvSpPr>
        <p:spPr>
          <a:xfrm>
            <a:off x="2917040" y="2811290"/>
            <a:ext cx="596576" cy="269617"/>
          </a:xfrm>
          <a:prstGeom prst="flowChartMagneticDisk">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Arrow Connector 51">
            <a:extLst>
              <a:ext uri="{FF2B5EF4-FFF2-40B4-BE49-F238E27FC236}">
                <a16:creationId xmlns:a16="http://schemas.microsoft.com/office/drawing/2014/main" id="{D7069326-3A84-E999-A1BE-695683647C5C}"/>
              </a:ext>
            </a:extLst>
          </p:cNvPr>
          <p:cNvCxnSpPr>
            <a:cxnSpLocks/>
          </p:cNvCxnSpPr>
          <p:nvPr/>
        </p:nvCxnSpPr>
        <p:spPr>
          <a:xfrm flipH="1" flipV="1">
            <a:off x="3215328" y="3087772"/>
            <a:ext cx="945632" cy="40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6EB834F-8630-E1FA-FA0A-4364BF718734}"/>
              </a:ext>
            </a:extLst>
          </p:cNvPr>
          <p:cNvSpPr txBox="1"/>
          <p:nvPr/>
        </p:nvSpPr>
        <p:spPr>
          <a:xfrm>
            <a:off x="4224148" y="2219997"/>
            <a:ext cx="860732" cy="297517"/>
          </a:xfrm>
          <a:prstGeom prst="rect">
            <a:avLst/>
          </a:prstGeom>
          <a:noFill/>
        </p:spPr>
        <p:txBody>
          <a:bodyPr wrap="square" rtlCol="0">
            <a:spAutoFit/>
          </a:bodyPr>
          <a:lstStyle/>
          <a:p>
            <a:r>
              <a:rPr lang="en-GB" sz="1000" baseline="-25000"/>
              <a:t>Quick Action buttons</a:t>
            </a:r>
          </a:p>
        </p:txBody>
      </p:sp>
      <p:sp>
        <p:nvSpPr>
          <p:cNvPr id="14" name="TextBox 13">
            <a:extLst>
              <a:ext uri="{FF2B5EF4-FFF2-40B4-BE49-F238E27FC236}">
                <a16:creationId xmlns:a16="http://schemas.microsoft.com/office/drawing/2014/main" id="{84EFEFB1-FC31-2AC0-737F-8BEF2283559C}"/>
              </a:ext>
            </a:extLst>
          </p:cNvPr>
          <p:cNvSpPr txBox="1"/>
          <p:nvPr/>
        </p:nvSpPr>
        <p:spPr>
          <a:xfrm>
            <a:off x="4063304" y="1613650"/>
            <a:ext cx="1562890" cy="276999"/>
          </a:xfrm>
          <a:prstGeom prst="rect">
            <a:avLst/>
          </a:prstGeom>
          <a:solidFill>
            <a:srgbClr val="7ADD77"/>
          </a:solidFill>
        </p:spPr>
        <p:txBody>
          <a:bodyPr wrap="square" rtlCol="0" anchor="ctr">
            <a:spAutoFit/>
          </a:bodyPr>
          <a:lstStyle/>
          <a:p>
            <a:pPr algn="ctr"/>
            <a:r>
              <a:rPr lang="en-GB" sz="1200">
                <a:solidFill>
                  <a:schemeClr val="bg1"/>
                </a:solidFill>
              </a:rPr>
              <a:t>User Task List</a:t>
            </a:r>
          </a:p>
        </p:txBody>
      </p:sp>
      <p:cxnSp>
        <p:nvCxnSpPr>
          <p:cNvPr id="18" name="Straight Arrow Connector 17">
            <a:extLst>
              <a:ext uri="{FF2B5EF4-FFF2-40B4-BE49-F238E27FC236}">
                <a16:creationId xmlns:a16="http://schemas.microsoft.com/office/drawing/2014/main" id="{1FC50982-D3EC-02AE-64EA-93458B66BD62}"/>
              </a:ext>
            </a:extLst>
          </p:cNvPr>
          <p:cNvCxnSpPr>
            <a:cxnSpLocks/>
          </p:cNvCxnSpPr>
          <p:nvPr/>
        </p:nvCxnSpPr>
        <p:spPr>
          <a:xfrm flipH="1">
            <a:off x="4160961" y="1890651"/>
            <a:ext cx="683789" cy="159892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02F3449-C034-5CF4-7A7F-26304ED9A7AD}"/>
              </a:ext>
            </a:extLst>
          </p:cNvPr>
          <p:cNvSpPr/>
          <p:nvPr/>
        </p:nvSpPr>
        <p:spPr>
          <a:xfrm>
            <a:off x="8699315" y="1180862"/>
            <a:ext cx="3281834" cy="164450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u="sng">
                <a:solidFill>
                  <a:schemeClr val="tx1"/>
                </a:solidFill>
              </a:rPr>
              <a:t>Quick Actions (PoC Scope)</a:t>
            </a:r>
            <a:endParaRPr lang="en-GB" sz="1000">
              <a:solidFill>
                <a:srgbClr val="FF0000"/>
              </a:solidFill>
            </a:endParaRPr>
          </a:p>
          <a:p>
            <a:pPr algn="ctr"/>
            <a:r>
              <a:rPr lang="en-GB" sz="1000">
                <a:solidFill>
                  <a:schemeClr val="tx1"/>
                </a:solidFill>
              </a:rPr>
              <a:t>Work Management quick action buttons can be used to </a:t>
            </a:r>
            <a:r>
              <a:rPr lang="en-GB" sz="1000" b="1">
                <a:solidFill>
                  <a:schemeClr val="tx1"/>
                </a:solidFill>
              </a:rPr>
              <a:t>manage tasks</a:t>
            </a:r>
            <a:r>
              <a:rPr lang="en-GB" sz="1000">
                <a:solidFill>
                  <a:schemeClr val="tx1"/>
                </a:solidFill>
              </a:rPr>
              <a:t>. These buttons, (which include, for example, the ability to defer or reassign tasks) are part of existing CMS functionality available today and will be replicated in solution 2. The full list of these action buttons, and their scope in relation to work management, will be further explored in the alpha phase.</a:t>
            </a:r>
          </a:p>
        </p:txBody>
      </p:sp>
      <p:sp>
        <p:nvSpPr>
          <p:cNvPr id="146" name="TextBox 145">
            <a:extLst>
              <a:ext uri="{FF2B5EF4-FFF2-40B4-BE49-F238E27FC236}">
                <a16:creationId xmlns:a16="http://schemas.microsoft.com/office/drawing/2014/main" id="{AC53993F-7C4D-BB89-CDB6-CD3A14248707}"/>
              </a:ext>
            </a:extLst>
          </p:cNvPr>
          <p:cNvSpPr txBox="1"/>
          <p:nvPr/>
        </p:nvSpPr>
        <p:spPr>
          <a:xfrm>
            <a:off x="2396496" y="2824765"/>
            <a:ext cx="804271" cy="194925"/>
          </a:xfrm>
          <a:prstGeom prst="rect">
            <a:avLst/>
          </a:prstGeom>
          <a:noFill/>
        </p:spPr>
        <p:txBody>
          <a:bodyPr wrap="square" rtlCol="0">
            <a:spAutoFit/>
          </a:bodyPr>
          <a:lstStyle/>
          <a:p>
            <a:r>
              <a:rPr lang="en-GB" sz="1000" baseline="-25000"/>
              <a:t>Data Lake</a:t>
            </a:r>
          </a:p>
        </p:txBody>
      </p:sp>
      <p:cxnSp>
        <p:nvCxnSpPr>
          <p:cNvPr id="46" name="Straight Arrow Connector 45">
            <a:extLst>
              <a:ext uri="{FF2B5EF4-FFF2-40B4-BE49-F238E27FC236}">
                <a16:creationId xmlns:a16="http://schemas.microsoft.com/office/drawing/2014/main" id="{4C64AB0C-A7B6-5F92-7E25-7A170A4C2446}"/>
              </a:ext>
            </a:extLst>
          </p:cNvPr>
          <p:cNvCxnSpPr>
            <a:cxnSpLocks/>
            <a:stCxn id="24" idx="2"/>
          </p:cNvCxnSpPr>
          <p:nvPr/>
        </p:nvCxnSpPr>
        <p:spPr>
          <a:xfrm>
            <a:off x="4160960" y="3766576"/>
            <a:ext cx="1818" cy="482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D827BB45-A7AE-6F4B-2E8F-AAC31C9D8718}"/>
              </a:ext>
            </a:extLst>
          </p:cNvPr>
          <p:cNvSpPr/>
          <p:nvPr/>
        </p:nvSpPr>
        <p:spPr>
          <a:xfrm>
            <a:off x="581393" y="6054292"/>
            <a:ext cx="11074207" cy="340717"/>
          </a:xfrm>
          <a:prstGeom prst="roundRect">
            <a:avLst/>
          </a:prstGeom>
          <a:solidFill>
            <a:srgbClr val="009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a:solidFill>
                  <a:schemeClr val="bg1"/>
                </a:solidFill>
              </a:rPr>
              <a:t>Solution 2 is the TDA approved solution which includes the Data visualisation read-only dashboard using PowerBI for managers and new UI using </a:t>
            </a:r>
            <a:r>
              <a:rPr lang="en-GB" sz="1200" b="1" err="1">
                <a:solidFill>
                  <a:schemeClr val="bg1"/>
                </a:solidFill>
              </a:rPr>
              <a:t>OutSystems</a:t>
            </a:r>
            <a:r>
              <a:rPr lang="en-GB" sz="1200" b="1">
                <a:solidFill>
                  <a:schemeClr val="bg1"/>
                </a:solidFill>
              </a:rPr>
              <a:t>.</a:t>
            </a:r>
          </a:p>
        </p:txBody>
      </p:sp>
      <p:graphicFrame>
        <p:nvGraphicFramePr>
          <p:cNvPr id="5" name="Table 5">
            <a:extLst>
              <a:ext uri="{FF2B5EF4-FFF2-40B4-BE49-F238E27FC236}">
                <a16:creationId xmlns:a16="http://schemas.microsoft.com/office/drawing/2014/main" id="{153309B3-2A86-715D-694D-8E9D9D06B9DE}"/>
              </a:ext>
            </a:extLst>
          </p:cNvPr>
          <p:cNvGraphicFramePr>
            <a:graphicFrameLocks noGrp="1"/>
          </p:cNvGraphicFramePr>
          <p:nvPr/>
        </p:nvGraphicFramePr>
        <p:xfrm>
          <a:off x="8699315" y="2956858"/>
          <a:ext cx="3280015" cy="1483360"/>
        </p:xfrm>
        <a:graphic>
          <a:graphicData uri="http://schemas.openxmlformats.org/drawingml/2006/table">
            <a:tbl>
              <a:tblPr firstRow="1" bandRow="1">
                <a:tableStyleId>{3B4B98B0-60AC-42C2-AFA5-B58CD77FA1E5}</a:tableStyleId>
              </a:tblPr>
              <a:tblGrid>
                <a:gridCol w="1371314">
                  <a:extLst>
                    <a:ext uri="{9D8B030D-6E8A-4147-A177-3AD203B41FA5}">
                      <a16:colId xmlns:a16="http://schemas.microsoft.com/office/drawing/2014/main" val="1035771867"/>
                    </a:ext>
                  </a:extLst>
                </a:gridCol>
                <a:gridCol w="1908701">
                  <a:extLst>
                    <a:ext uri="{9D8B030D-6E8A-4147-A177-3AD203B41FA5}">
                      <a16:colId xmlns:a16="http://schemas.microsoft.com/office/drawing/2014/main" val="987368306"/>
                    </a:ext>
                  </a:extLst>
                </a:gridCol>
              </a:tblGrid>
              <a:tr h="370840">
                <a:tc>
                  <a:txBody>
                    <a:bodyPr/>
                    <a:lstStyle/>
                    <a:p>
                      <a:r>
                        <a:rPr lang="en-GB" sz="1000"/>
                        <a:t>Capability</a:t>
                      </a:r>
                    </a:p>
                  </a:txBody>
                  <a:tcPr/>
                </a:tc>
                <a:tc>
                  <a:txBody>
                    <a:bodyPr/>
                    <a:lstStyle/>
                    <a:p>
                      <a:r>
                        <a:rPr lang="en-GB" sz="1000"/>
                        <a:t>Tools</a:t>
                      </a:r>
                    </a:p>
                  </a:txBody>
                  <a:tcPr/>
                </a:tc>
                <a:extLst>
                  <a:ext uri="{0D108BD9-81ED-4DB2-BD59-A6C34878D82A}">
                    <a16:rowId xmlns:a16="http://schemas.microsoft.com/office/drawing/2014/main" val="2007744806"/>
                  </a:ext>
                </a:extLst>
              </a:tr>
              <a:tr h="370840">
                <a:tc>
                  <a:txBody>
                    <a:bodyPr/>
                    <a:lstStyle/>
                    <a:p>
                      <a:r>
                        <a:rPr lang="en-GB" sz="1000" b="1">
                          <a:solidFill>
                            <a:srgbClr val="374151"/>
                          </a:solidFill>
                          <a:effectLst/>
                        </a:rPr>
                        <a:t>Data visualisation</a:t>
                      </a:r>
                      <a:endParaRPr lang="en-GB" sz="1000" b="0" i="0">
                        <a:solidFill>
                          <a:srgbClr val="374151"/>
                        </a:solidFill>
                        <a:effectLst/>
                        <a:latin typeface="Söhne"/>
                      </a:endParaRPr>
                    </a:p>
                  </a:txBody>
                  <a:tcPr/>
                </a:tc>
                <a:tc>
                  <a:txBody>
                    <a:bodyPr/>
                    <a:lstStyle/>
                    <a:p>
                      <a:r>
                        <a:rPr lang="en-GB" sz="1000">
                          <a:solidFill>
                            <a:srgbClr val="374151"/>
                          </a:solidFill>
                          <a:effectLst/>
                        </a:rPr>
                        <a:t>PowerBI</a:t>
                      </a:r>
                      <a:endParaRPr lang="en-GB" sz="1000"/>
                    </a:p>
                  </a:txBody>
                  <a:tcPr/>
                </a:tc>
                <a:extLst>
                  <a:ext uri="{0D108BD9-81ED-4DB2-BD59-A6C34878D82A}">
                    <a16:rowId xmlns:a16="http://schemas.microsoft.com/office/drawing/2014/main" val="1171219693"/>
                  </a:ext>
                </a:extLst>
              </a:tr>
              <a:tr h="370840">
                <a:tc>
                  <a:txBody>
                    <a:bodyPr/>
                    <a:lstStyle/>
                    <a:p>
                      <a:pPr marL="0" algn="l" defTabSz="914400" rtl="0" eaLnBrk="1" latinLnBrk="0" hangingPunct="1"/>
                      <a:r>
                        <a:rPr lang="en-GB" sz="1000" b="1" kern="1200">
                          <a:solidFill>
                            <a:srgbClr val="374151"/>
                          </a:solidFill>
                          <a:effectLst/>
                          <a:latin typeface="+mn-lt"/>
                          <a:ea typeface="+mn-ea"/>
                          <a:cs typeface="+mn-cs"/>
                        </a:rPr>
                        <a:t>User interface</a:t>
                      </a:r>
                    </a:p>
                  </a:txBody>
                  <a:tcPr/>
                </a:tc>
                <a:tc>
                  <a:txBody>
                    <a:bodyPr/>
                    <a:lstStyle/>
                    <a:p>
                      <a:pPr marL="0" algn="l" defTabSz="914400" rtl="0" eaLnBrk="1" latinLnBrk="0" hangingPunct="1"/>
                      <a:r>
                        <a:rPr lang="en-GB" sz="1000" kern="1200">
                          <a:solidFill>
                            <a:srgbClr val="374151"/>
                          </a:solidFill>
                          <a:effectLst/>
                          <a:latin typeface="+mn-lt"/>
                          <a:ea typeface="+mn-ea"/>
                          <a:cs typeface="+mn-cs"/>
                        </a:rPr>
                        <a:t>OutSystems UI</a:t>
                      </a:r>
                    </a:p>
                  </a:txBody>
                  <a:tcPr/>
                </a:tc>
                <a:extLst>
                  <a:ext uri="{0D108BD9-81ED-4DB2-BD59-A6C34878D82A}">
                    <a16:rowId xmlns:a16="http://schemas.microsoft.com/office/drawing/2014/main" val="1771868616"/>
                  </a:ext>
                </a:extLst>
              </a:tr>
              <a:tr h="370840">
                <a:tc>
                  <a:txBody>
                    <a:bodyPr/>
                    <a:lstStyle/>
                    <a:p>
                      <a:r>
                        <a:rPr lang="en-GB" sz="1000" b="1">
                          <a:solidFill>
                            <a:srgbClr val="374151"/>
                          </a:solidFill>
                          <a:effectLst/>
                        </a:rPr>
                        <a:t>Data Store / Data Lake</a:t>
                      </a:r>
                      <a:endParaRPr lang="en-GB" sz="1000"/>
                    </a:p>
                  </a:txBody>
                  <a:tcPr/>
                </a:tc>
                <a:tc>
                  <a:txBody>
                    <a:bodyPr/>
                    <a:lstStyle/>
                    <a:p>
                      <a:r>
                        <a:rPr lang="en-GB" sz="1000" b="0">
                          <a:solidFill>
                            <a:srgbClr val="374151"/>
                          </a:solidFill>
                          <a:effectLst/>
                        </a:rPr>
                        <a:t>Azure Data Lake</a:t>
                      </a:r>
                      <a:endParaRPr lang="en-GB" sz="1000"/>
                    </a:p>
                  </a:txBody>
                  <a:tcPr/>
                </a:tc>
                <a:extLst>
                  <a:ext uri="{0D108BD9-81ED-4DB2-BD59-A6C34878D82A}">
                    <a16:rowId xmlns:a16="http://schemas.microsoft.com/office/drawing/2014/main" val="2115400912"/>
                  </a:ext>
                </a:extLst>
              </a:tr>
            </a:tbl>
          </a:graphicData>
        </a:graphic>
      </p:graphicFrame>
      <p:sp>
        <p:nvSpPr>
          <p:cNvPr id="7" name="TextBox 6">
            <a:extLst>
              <a:ext uri="{FF2B5EF4-FFF2-40B4-BE49-F238E27FC236}">
                <a16:creationId xmlns:a16="http://schemas.microsoft.com/office/drawing/2014/main" id="{F856171A-37C5-62C3-1627-402B2E297A04}"/>
              </a:ext>
            </a:extLst>
          </p:cNvPr>
          <p:cNvSpPr txBox="1"/>
          <p:nvPr/>
        </p:nvSpPr>
        <p:spPr>
          <a:xfrm>
            <a:off x="549370" y="804502"/>
            <a:ext cx="6221894" cy="27699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Alpha and Proof of Concept, Summary of Scope</a:t>
            </a:r>
            <a:endParaRPr kumimoji="0" lang="en-GB" sz="1200" u="none" strike="noStrike" kern="1200" cap="none" spc="0" normalizeH="0" baseline="0" noProof="0">
              <a:ln>
                <a:noFill/>
              </a:ln>
              <a:effectLst/>
              <a:uLnTx/>
              <a:uFillTx/>
              <a:latin typeface="Calibri" panose="020F0502020204030204"/>
              <a:ea typeface="+mn-ea"/>
              <a:cs typeface="+mn-cs"/>
            </a:endParaRPr>
          </a:p>
        </p:txBody>
      </p:sp>
      <p:sp>
        <p:nvSpPr>
          <p:cNvPr id="19" name="Arrow: Pentagon 18">
            <a:extLst>
              <a:ext uri="{FF2B5EF4-FFF2-40B4-BE49-F238E27FC236}">
                <a16:creationId xmlns:a16="http://schemas.microsoft.com/office/drawing/2014/main" id="{FDDF1F80-9467-4825-9B51-3D46973713CC}"/>
              </a:ext>
            </a:extLst>
          </p:cNvPr>
          <p:cNvSpPr/>
          <p:nvPr/>
        </p:nvSpPr>
        <p:spPr>
          <a:xfrm>
            <a:off x="1115121" y="164878"/>
            <a:ext cx="3998685" cy="279489"/>
          </a:xfrm>
          <a:prstGeom prst="homePlate">
            <a:avLst/>
          </a:prstGeom>
          <a:solidFill>
            <a:srgbClr val="E9EBF5"/>
          </a:solidFill>
          <a:ln w="57150">
            <a:noFill/>
            <a:prstDash val="solid"/>
          </a:ln>
        </p:spPr>
        <p:style>
          <a:lnRef idx="1">
            <a:schemeClr val="accent5"/>
          </a:lnRef>
          <a:fillRef idx="3">
            <a:schemeClr val="accent5"/>
          </a:fillRef>
          <a:effectRef idx="2">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solidFill>
                  <a:schemeClr val="bg1">
                    <a:lumMod val="75000"/>
                  </a:schemeClr>
                </a:solidFill>
                <a:cs typeface="Calibri"/>
              </a:rPr>
              <a:t>User research</a:t>
            </a:r>
            <a:endParaRPr lang="en-GB" sz="1000">
              <a:solidFill>
                <a:schemeClr val="bg1">
                  <a:lumMod val="75000"/>
                </a:schemeClr>
              </a:solidFill>
            </a:endParaRPr>
          </a:p>
        </p:txBody>
      </p:sp>
      <p:sp>
        <p:nvSpPr>
          <p:cNvPr id="21" name="Arrow: Chevron 20">
            <a:extLst>
              <a:ext uri="{FF2B5EF4-FFF2-40B4-BE49-F238E27FC236}">
                <a16:creationId xmlns:a16="http://schemas.microsoft.com/office/drawing/2014/main" id="{CA538501-915C-3285-DED5-FECA94657157}"/>
              </a:ext>
            </a:extLst>
          </p:cNvPr>
          <p:cNvSpPr/>
          <p:nvPr/>
        </p:nvSpPr>
        <p:spPr>
          <a:xfrm>
            <a:off x="5092213" y="164878"/>
            <a:ext cx="3410857" cy="277453"/>
          </a:xfrm>
          <a:prstGeom prst="chevron">
            <a:avLst/>
          </a:prstGeom>
          <a:solidFill>
            <a:srgbClr val="E9EBF5"/>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solidFill>
                  <a:schemeClr val="bg1">
                    <a:lumMod val="75000"/>
                  </a:schemeClr>
                </a:solidFill>
                <a:cs typeface="Calibri"/>
              </a:rPr>
              <a:t>Business viability</a:t>
            </a:r>
            <a:endParaRPr lang="en-GB" sz="1000">
              <a:solidFill>
                <a:schemeClr val="bg1">
                  <a:lumMod val="75000"/>
                </a:schemeClr>
              </a:solidFill>
            </a:endParaRPr>
          </a:p>
        </p:txBody>
      </p:sp>
      <p:sp>
        <p:nvSpPr>
          <p:cNvPr id="23" name="Arrow: Chevron 22">
            <a:extLst>
              <a:ext uri="{FF2B5EF4-FFF2-40B4-BE49-F238E27FC236}">
                <a16:creationId xmlns:a16="http://schemas.microsoft.com/office/drawing/2014/main" id="{A3B844DB-FD12-BF91-7F08-38AD8E1CBE91}"/>
              </a:ext>
            </a:extLst>
          </p:cNvPr>
          <p:cNvSpPr/>
          <p:nvPr/>
        </p:nvSpPr>
        <p:spPr>
          <a:xfrm>
            <a:off x="8499617" y="157620"/>
            <a:ext cx="3410857" cy="286746"/>
          </a:xfrm>
          <a:prstGeom prst="chevron">
            <a:avLst/>
          </a:prstGeom>
          <a:solidFill>
            <a:srgbClr val="CFD5E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tx1"/>
                </a:solidFill>
                <a:cs typeface="Calibri"/>
              </a:rPr>
              <a:t>Technical feasibility</a:t>
            </a:r>
            <a:endParaRPr lang="en-GB" sz="1200">
              <a:solidFill>
                <a:schemeClr val="tx1"/>
              </a:solidFill>
            </a:endParaRPr>
          </a:p>
        </p:txBody>
      </p:sp>
      <p:sp>
        <p:nvSpPr>
          <p:cNvPr id="6" name="TextBox 5">
            <a:extLst>
              <a:ext uri="{FF2B5EF4-FFF2-40B4-BE49-F238E27FC236}">
                <a16:creationId xmlns:a16="http://schemas.microsoft.com/office/drawing/2014/main" id="{50033FA9-C696-AC9C-B1D2-F84906B382C1}"/>
              </a:ext>
            </a:extLst>
          </p:cNvPr>
          <p:cNvSpPr txBox="1"/>
          <p:nvPr/>
        </p:nvSpPr>
        <p:spPr>
          <a:xfrm>
            <a:off x="6291236" y="2177428"/>
            <a:ext cx="1363010" cy="276999"/>
          </a:xfrm>
          <a:prstGeom prst="rect">
            <a:avLst/>
          </a:prstGeom>
          <a:solidFill>
            <a:srgbClr val="7C7D88"/>
          </a:solidFill>
        </p:spPr>
        <p:txBody>
          <a:bodyPr wrap="square" rtlCol="0">
            <a:spAutoFit/>
          </a:bodyPr>
          <a:lstStyle/>
          <a:p>
            <a:pPr algn="ctr"/>
            <a:r>
              <a:rPr lang="en-GB" sz="1200">
                <a:solidFill>
                  <a:schemeClr val="bg1"/>
                </a:solidFill>
              </a:rPr>
              <a:t>CMS Classic UI</a:t>
            </a:r>
          </a:p>
        </p:txBody>
      </p:sp>
      <p:sp>
        <p:nvSpPr>
          <p:cNvPr id="8" name="TextBox 7">
            <a:extLst>
              <a:ext uri="{FF2B5EF4-FFF2-40B4-BE49-F238E27FC236}">
                <a16:creationId xmlns:a16="http://schemas.microsoft.com/office/drawing/2014/main" id="{6C57173B-EC92-85C8-4FEA-1BC053302F95}"/>
              </a:ext>
            </a:extLst>
          </p:cNvPr>
          <p:cNvSpPr txBox="1"/>
          <p:nvPr/>
        </p:nvSpPr>
        <p:spPr>
          <a:xfrm>
            <a:off x="6568949" y="1890937"/>
            <a:ext cx="1363010" cy="276999"/>
          </a:xfrm>
          <a:prstGeom prst="rect">
            <a:avLst/>
          </a:prstGeom>
          <a:solidFill>
            <a:srgbClr val="7C7D88"/>
          </a:solidFill>
        </p:spPr>
        <p:txBody>
          <a:bodyPr wrap="square" rtlCol="0">
            <a:spAutoFit/>
          </a:bodyPr>
          <a:lstStyle/>
          <a:p>
            <a:pPr algn="ctr"/>
            <a:r>
              <a:rPr lang="en-GB" sz="1200">
                <a:solidFill>
                  <a:schemeClr val="bg1"/>
                </a:solidFill>
              </a:rPr>
              <a:t>CMS Modern UI</a:t>
            </a:r>
          </a:p>
        </p:txBody>
      </p:sp>
      <p:sp>
        <p:nvSpPr>
          <p:cNvPr id="9" name="TextBox 8">
            <a:extLst>
              <a:ext uri="{FF2B5EF4-FFF2-40B4-BE49-F238E27FC236}">
                <a16:creationId xmlns:a16="http://schemas.microsoft.com/office/drawing/2014/main" id="{91998077-3B56-53A8-2730-AA49FD215A6D}"/>
              </a:ext>
            </a:extLst>
          </p:cNvPr>
          <p:cNvSpPr txBox="1"/>
          <p:nvPr/>
        </p:nvSpPr>
        <p:spPr>
          <a:xfrm>
            <a:off x="7087884" y="1594036"/>
            <a:ext cx="1363010" cy="276999"/>
          </a:xfrm>
          <a:prstGeom prst="rect">
            <a:avLst/>
          </a:prstGeom>
          <a:solidFill>
            <a:srgbClr val="B988BF"/>
          </a:solidFill>
        </p:spPr>
        <p:txBody>
          <a:bodyPr wrap="square" rtlCol="0">
            <a:spAutoFit/>
          </a:bodyPr>
          <a:lstStyle/>
          <a:p>
            <a:pPr algn="ctr"/>
            <a:r>
              <a:rPr lang="en-GB" sz="1200">
                <a:solidFill>
                  <a:schemeClr val="bg1"/>
                </a:solidFill>
              </a:rPr>
              <a:t>Polaris UI</a:t>
            </a:r>
          </a:p>
        </p:txBody>
      </p:sp>
      <p:cxnSp>
        <p:nvCxnSpPr>
          <p:cNvPr id="11" name="Straight Arrow Connector 10">
            <a:extLst>
              <a:ext uri="{FF2B5EF4-FFF2-40B4-BE49-F238E27FC236}">
                <a16:creationId xmlns:a16="http://schemas.microsoft.com/office/drawing/2014/main" id="{3B41E5EA-9BA3-02FB-BDF2-0798C8C367D8}"/>
              </a:ext>
            </a:extLst>
          </p:cNvPr>
          <p:cNvCxnSpPr>
            <a:cxnSpLocks/>
          </p:cNvCxnSpPr>
          <p:nvPr/>
        </p:nvCxnSpPr>
        <p:spPr>
          <a:xfrm>
            <a:off x="5626194" y="1752150"/>
            <a:ext cx="665042" cy="56377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A255FF-E5EA-A3DA-8D3C-8312E96EF386}"/>
              </a:ext>
            </a:extLst>
          </p:cNvPr>
          <p:cNvCxnSpPr>
            <a:cxnSpLocks/>
          </p:cNvCxnSpPr>
          <p:nvPr/>
        </p:nvCxnSpPr>
        <p:spPr>
          <a:xfrm flipV="1">
            <a:off x="5626194" y="1732536"/>
            <a:ext cx="1461690" cy="196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8EA73A-CF76-5D65-4CFF-56F83F92C3E8}"/>
              </a:ext>
            </a:extLst>
          </p:cNvPr>
          <p:cNvCxnSpPr>
            <a:cxnSpLocks/>
          </p:cNvCxnSpPr>
          <p:nvPr/>
        </p:nvCxnSpPr>
        <p:spPr>
          <a:xfrm>
            <a:off x="5626194" y="1752150"/>
            <a:ext cx="942755" cy="27728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82977EC-0BD0-A66A-604B-F3EB3DF10706}"/>
              </a:ext>
            </a:extLst>
          </p:cNvPr>
          <p:cNvSpPr txBox="1"/>
          <p:nvPr/>
        </p:nvSpPr>
        <p:spPr>
          <a:xfrm>
            <a:off x="7079200" y="1297135"/>
            <a:ext cx="1363010" cy="276999"/>
          </a:xfrm>
          <a:prstGeom prst="rect">
            <a:avLst/>
          </a:prstGeom>
          <a:solidFill>
            <a:srgbClr val="00B050"/>
          </a:solidFill>
        </p:spPr>
        <p:txBody>
          <a:bodyPr wrap="square" rtlCol="0">
            <a:spAutoFit/>
          </a:bodyPr>
          <a:lstStyle/>
          <a:p>
            <a:pPr algn="ctr"/>
            <a:r>
              <a:rPr lang="en-GB" sz="1200">
                <a:solidFill>
                  <a:schemeClr val="bg1"/>
                </a:solidFill>
              </a:rPr>
              <a:t>SMG3</a:t>
            </a:r>
          </a:p>
        </p:txBody>
      </p:sp>
      <p:cxnSp>
        <p:nvCxnSpPr>
          <p:cNvPr id="33" name="Straight Arrow Connector 32">
            <a:extLst>
              <a:ext uri="{FF2B5EF4-FFF2-40B4-BE49-F238E27FC236}">
                <a16:creationId xmlns:a16="http://schemas.microsoft.com/office/drawing/2014/main" id="{5ACAFB4E-256A-80D2-53BC-999F0A0BD64F}"/>
              </a:ext>
            </a:extLst>
          </p:cNvPr>
          <p:cNvCxnSpPr>
            <a:cxnSpLocks/>
          </p:cNvCxnSpPr>
          <p:nvPr/>
        </p:nvCxnSpPr>
        <p:spPr>
          <a:xfrm flipV="1">
            <a:off x="5626194" y="1435635"/>
            <a:ext cx="1453006" cy="31651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5904B8B-1B46-D068-BBBC-0392CD9DE076}"/>
              </a:ext>
            </a:extLst>
          </p:cNvPr>
          <p:cNvSpPr txBox="1"/>
          <p:nvPr/>
        </p:nvSpPr>
        <p:spPr>
          <a:xfrm>
            <a:off x="5790911" y="1358099"/>
            <a:ext cx="860732" cy="297517"/>
          </a:xfrm>
          <a:prstGeom prst="rect">
            <a:avLst/>
          </a:prstGeom>
          <a:noFill/>
        </p:spPr>
        <p:txBody>
          <a:bodyPr wrap="square" rtlCol="0">
            <a:spAutoFit/>
          </a:bodyPr>
          <a:lstStyle/>
          <a:p>
            <a:r>
              <a:rPr lang="en-GB" sz="1000" baseline="-25000"/>
              <a:t>Handoff to the existing UIs</a:t>
            </a:r>
          </a:p>
        </p:txBody>
      </p:sp>
    </p:spTree>
    <p:extLst>
      <p:ext uri="{BB962C8B-B14F-4D97-AF65-F5344CB8AC3E}">
        <p14:creationId xmlns:p14="http://schemas.microsoft.com/office/powerpoint/2010/main" val="2087322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3170099"/>
          </a:xfrm>
          <a:prstGeom prst="rect">
            <a:avLst/>
          </a:prstGeom>
          <a:noFill/>
        </p:spPr>
        <p:txBody>
          <a:bodyPr wrap="square" rtlCol="0">
            <a:spAutoFit/>
          </a:bodyPr>
          <a:lstStyle/>
          <a:p>
            <a:r>
              <a:rPr lang="en-GB" sz="4000">
                <a:solidFill>
                  <a:schemeClr val="bg1"/>
                </a:solidFill>
              </a:rPr>
              <a:t>13. Use and contribute to open standards, common components and patterns </a:t>
            </a:r>
          </a:p>
        </p:txBody>
      </p:sp>
    </p:spTree>
    <p:extLst>
      <p:ext uri="{BB962C8B-B14F-4D97-AF65-F5344CB8AC3E}">
        <p14:creationId xmlns:p14="http://schemas.microsoft.com/office/powerpoint/2010/main" val="3657562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BF6BCD-0688-D54F-BD14-2271A2814FED}"/>
              </a:ext>
            </a:extLst>
          </p:cNvPr>
          <p:cNvSpPr txBox="1"/>
          <p:nvPr/>
        </p:nvSpPr>
        <p:spPr>
          <a:xfrm>
            <a:off x="726374" y="1434809"/>
            <a:ext cx="992255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1200">
                <a:cs typeface="Calibri"/>
              </a:rPr>
              <a:t>Architect, Developers, Service Manager, Content, Interaction, Service Design able to</a:t>
            </a:r>
          </a:p>
          <a:p>
            <a:endParaRPr lang="en-GB" sz="1200">
              <a:cs typeface="Calibri"/>
            </a:endParaRPr>
          </a:p>
        </p:txBody>
      </p:sp>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13. Use and contribute to open standards, common components and patterns </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3" name="Table 2">
            <a:extLst>
              <a:ext uri="{FF2B5EF4-FFF2-40B4-BE49-F238E27FC236}">
                <a16:creationId xmlns:a16="http://schemas.microsoft.com/office/drawing/2014/main" id="{225A8045-D5BA-64C4-EB8B-A8C6EECF2954}"/>
              </a:ext>
            </a:extLst>
          </p:cNvPr>
          <p:cNvGraphicFramePr>
            <a:graphicFrameLocks noGrp="1"/>
          </p:cNvGraphicFramePr>
          <p:nvPr/>
        </p:nvGraphicFramePr>
        <p:xfrm>
          <a:off x="699113" y="2070683"/>
          <a:ext cx="10900056" cy="3395991"/>
        </p:xfrm>
        <a:graphic>
          <a:graphicData uri="http://schemas.openxmlformats.org/drawingml/2006/table">
            <a:tbl>
              <a:tblPr firstRow="1" bandRow="1">
                <a:tableStyleId>{7DF18680-E054-41AD-8BC1-D1AEF772440D}</a:tableStyleId>
              </a:tblPr>
              <a:tblGrid>
                <a:gridCol w="5515813">
                  <a:extLst>
                    <a:ext uri="{9D8B030D-6E8A-4147-A177-3AD203B41FA5}">
                      <a16:colId xmlns:a16="http://schemas.microsoft.com/office/drawing/2014/main" val="2330049118"/>
                    </a:ext>
                  </a:extLst>
                </a:gridCol>
                <a:gridCol w="5384243">
                  <a:extLst>
                    <a:ext uri="{9D8B030D-6E8A-4147-A177-3AD203B41FA5}">
                      <a16:colId xmlns:a16="http://schemas.microsoft.com/office/drawing/2014/main" val="2082068714"/>
                    </a:ext>
                  </a:extLst>
                </a:gridCol>
              </a:tblGrid>
              <a:tr h="280554">
                <a:tc>
                  <a:txBody>
                    <a:bodyPr/>
                    <a:lstStyle/>
                    <a:p>
                      <a:pPr marL="0" lvl="0" indent="0" algn="l">
                        <a:lnSpc>
                          <a:spcPct val="100000"/>
                        </a:lnSpc>
                        <a:spcBef>
                          <a:spcPts val="0"/>
                        </a:spcBef>
                        <a:spcAft>
                          <a:spcPts val="0"/>
                        </a:spcAft>
                        <a:buNone/>
                      </a:pPr>
                      <a:r>
                        <a:rPr lang="en-GB" sz="1200" u="none" strike="noStrike" noProof="0">
                          <a:solidFill>
                            <a:srgbClr val="000000"/>
                          </a:solidFill>
                        </a:rPr>
                        <a:t>Question</a:t>
                      </a:r>
                    </a:p>
                  </a:txBody>
                  <a:tcPr/>
                </a:tc>
                <a:tc>
                  <a:txBody>
                    <a:bodyPr/>
                    <a:lstStyle/>
                    <a:p>
                      <a:pPr lvl="0" algn="l">
                        <a:lnSpc>
                          <a:spcPct val="100000"/>
                        </a:lnSpc>
                        <a:spcBef>
                          <a:spcPts val="0"/>
                        </a:spcBef>
                        <a:spcAft>
                          <a:spcPts val="0"/>
                        </a:spcAft>
                        <a:buNone/>
                      </a:pPr>
                      <a:r>
                        <a:rPr lang="en-GB" sz="1100" u="none" strike="noStrike" noProof="0">
                          <a:solidFill>
                            <a:srgbClr val="000000"/>
                          </a:solidFill>
                        </a:rPr>
                        <a:t>Answer</a:t>
                      </a:r>
                    </a:p>
                  </a:txBody>
                  <a:tcPr/>
                </a:tc>
                <a:extLst>
                  <a:ext uri="{0D108BD9-81ED-4DB2-BD59-A6C34878D82A}">
                    <a16:rowId xmlns:a16="http://schemas.microsoft.com/office/drawing/2014/main" val="2954240190"/>
                  </a:ext>
                </a:extLst>
              </a:tr>
              <a:tr h="488372">
                <a:tc>
                  <a:txBody>
                    <a:bodyPr/>
                    <a:lstStyle/>
                    <a:p>
                      <a:pPr marL="171450" marR="0" lvl="0" indent="-171450" algn="l">
                        <a:lnSpc>
                          <a:spcPct val="100000"/>
                        </a:lnSpc>
                        <a:spcBef>
                          <a:spcPts val="0"/>
                        </a:spcBef>
                        <a:spcAft>
                          <a:spcPts val="0"/>
                        </a:spcAft>
                        <a:buClr>
                          <a:srgbClr val="000000"/>
                        </a:buClr>
                        <a:buFont typeface="Arial,Sans-Serif"/>
                        <a:buChar char="•"/>
                      </a:pPr>
                      <a:r>
                        <a:rPr lang="en-GB" sz="1200" b="0" i="0" u="none" strike="noStrike" noProof="0">
                          <a:solidFill>
                            <a:srgbClr val="000000"/>
                          </a:solidFill>
                          <a:latin typeface="Calibri"/>
                        </a:rPr>
                        <a:t>Explain how the service has used the GOV.UK design patterns, front-end tool kit and GDS style guide during alpha.</a:t>
                      </a:r>
                      <a:endParaRPr lang="en-US" sz="1200" b="0" i="0" u="none" strike="noStrike" noProof="0">
                        <a:solidFill>
                          <a:srgbClr val="000000"/>
                        </a:solidFill>
                        <a:latin typeface="Calibri"/>
                      </a:endParaRPr>
                    </a:p>
                  </a:txBody>
                  <a:tcPr/>
                </a:tc>
                <a:tc>
                  <a:txBody>
                    <a:bodyPr/>
                    <a:lstStyle/>
                    <a:p>
                      <a:pPr lvl="0" algn="l">
                        <a:lnSpc>
                          <a:spcPct val="100000"/>
                        </a:lnSpc>
                        <a:spcBef>
                          <a:spcPts val="0"/>
                        </a:spcBef>
                        <a:spcAft>
                          <a:spcPts val="0"/>
                        </a:spcAft>
                        <a:buNone/>
                      </a:pPr>
                      <a:r>
                        <a:rPr lang="en-GB" sz="1200" b="0" i="1" u="none" strike="noStrike" noProof="0">
                          <a:solidFill>
                            <a:srgbClr val="000000"/>
                          </a:solidFill>
                          <a:latin typeface="Calibri"/>
                        </a:rPr>
                        <a:t>We are currently using the GDS and </a:t>
                      </a:r>
                      <a:r>
                        <a:rPr lang="en-GB" sz="1200" b="0" i="1" u="none" strike="noStrike" noProof="0" err="1">
                          <a:solidFill>
                            <a:srgbClr val="000000"/>
                          </a:solidFill>
                          <a:latin typeface="Calibri"/>
                        </a:rPr>
                        <a:t>OutSystems</a:t>
                      </a:r>
                      <a:r>
                        <a:rPr lang="en-GB" sz="1200" b="0" i="1" u="none" strike="noStrike" noProof="0">
                          <a:solidFill>
                            <a:srgbClr val="000000"/>
                          </a:solidFill>
                          <a:latin typeface="Calibri"/>
                        </a:rPr>
                        <a:t> design systems to design and build WMA, however adjustments have been made to comply with GDS (such as not using the crown emblem and GDS font).</a:t>
                      </a:r>
                      <a:endParaRPr lang="en-US" i="1"/>
                    </a:p>
                  </a:txBody>
                  <a:tcPr/>
                </a:tc>
                <a:extLst>
                  <a:ext uri="{0D108BD9-81ED-4DB2-BD59-A6C34878D82A}">
                    <a16:rowId xmlns:a16="http://schemas.microsoft.com/office/drawing/2014/main" val="1792791340"/>
                  </a:ext>
                </a:extLst>
              </a:tr>
              <a:tr h="467590">
                <a:tc>
                  <a:txBody>
                    <a:bodyPr/>
                    <a:lstStyle/>
                    <a:p>
                      <a:pPr marL="171450" marR="0" lvl="0" indent="-171450" algn="l">
                        <a:lnSpc>
                          <a:spcPct val="100000"/>
                        </a:lnSpc>
                        <a:spcBef>
                          <a:spcPts val="0"/>
                        </a:spcBef>
                        <a:spcAft>
                          <a:spcPts val="0"/>
                        </a:spcAft>
                        <a:buClr>
                          <a:srgbClr val="000000"/>
                        </a:buClr>
                        <a:buFont typeface="Arial,Sans-Serif"/>
                        <a:buChar char="•"/>
                      </a:pPr>
                      <a:r>
                        <a:rPr lang="en-GB" sz="1200" b="0" i="0" u="none" strike="noStrike" noProof="0">
                          <a:solidFill>
                            <a:srgbClr val="000000"/>
                          </a:solidFill>
                          <a:latin typeface="Calibri"/>
                        </a:rPr>
                        <a:t>Explain what design, content design and front-end developer support was available to the team during alpha.</a:t>
                      </a:r>
                      <a:endParaRPr lang="en-GB" sz="1200" u="none" strike="noStrike" noProof="0">
                        <a:solidFill>
                          <a:srgbClr val="000000"/>
                        </a:solidFill>
                      </a:endParaRPr>
                    </a:p>
                  </a:txBody>
                  <a:tcPr/>
                </a:tc>
                <a:tc>
                  <a:txBody>
                    <a:bodyPr/>
                    <a:lstStyle/>
                    <a:p>
                      <a:pPr lvl="0" algn="l">
                        <a:lnSpc>
                          <a:spcPct val="100000"/>
                        </a:lnSpc>
                        <a:spcBef>
                          <a:spcPts val="0"/>
                        </a:spcBef>
                        <a:spcAft>
                          <a:spcPts val="0"/>
                        </a:spcAft>
                        <a:buNone/>
                      </a:pPr>
                      <a:r>
                        <a:rPr lang="en-GB" sz="1200" b="0" i="1" u="none" strike="noStrike" noProof="0">
                          <a:solidFill>
                            <a:srgbClr val="000000"/>
                          </a:solidFill>
                          <a:latin typeface="Calibri"/>
                        </a:rPr>
                        <a:t>The UX designs received support from the CPS design guild which meets weekly to discuss design fundamentals, UX and UI.</a:t>
                      </a:r>
                    </a:p>
                    <a:p>
                      <a:pPr lvl="0">
                        <a:buNone/>
                      </a:pPr>
                      <a:endParaRPr lang="en-GB" sz="1200" b="0" i="1" u="none" strike="noStrike" noProof="0">
                        <a:solidFill>
                          <a:srgbClr val="000000"/>
                        </a:solidFill>
                        <a:latin typeface="Calibri"/>
                      </a:endParaRPr>
                    </a:p>
                  </a:txBody>
                  <a:tcPr/>
                </a:tc>
                <a:extLst>
                  <a:ext uri="{0D108BD9-81ED-4DB2-BD59-A6C34878D82A}">
                    <a16:rowId xmlns:a16="http://schemas.microsoft.com/office/drawing/2014/main" val="3450042545"/>
                  </a:ext>
                </a:extLst>
              </a:tr>
              <a:tr h="370840">
                <a:tc>
                  <a:txBody>
                    <a:bodyPr/>
                    <a:lstStyle/>
                    <a:p>
                      <a:pPr marL="171450" marR="0" lvl="0" indent="-171450" algn="l">
                        <a:lnSpc>
                          <a:spcPct val="150000"/>
                        </a:lnSpc>
                        <a:spcBef>
                          <a:spcPts val="0"/>
                        </a:spcBef>
                        <a:spcAft>
                          <a:spcPts val="0"/>
                        </a:spcAft>
                        <a:buClr>
                          <a:srgbClr val="000000"/>
                        </a:buClr>
                        <a:buFont typeface="Arial"/>
                        <a:buChar char="•"/>
                      </a:pPr>
                      <a:r>
                        <a:rPr lang="en-GB" sz="1200" b="0" i="0" u="none" strike="noStrike" noProof="0">
                          <a:solidFill>
                            <a:srgbClr val="000000"/>
                          </a:solidFill>
                          <a:latin typeface="Calibri"/>
                        </a:rPr>
                        <a:t>Explain how the team is avoiding locking themselves into any proprietary solutions where an open standard is available.</a:t>
                      </a:r>
                      <a:endParaRPr lang="en-GB" sz="1200" u="none" strike="noStrike" noProof="0">
                        <a:solidFill>
                          <a:srgbClr val="000000"/>
                        </a:solidFill>
                      </a:endParaRPr>
                    </a:p>
                  </a:txBody>
                  <a:tcPr/>
                </a:tc>
                <a:tc>
                  <a:txBody>
                    <a:bodyPr/>
                    <a:lstStyle/>
                    <a:p>
                      <a:pPr lvl="0">
                        <a:buNone/>
                      </a:pPr>
                      <a:r>
                        <a:rPr lang="en-GB" sz="1200" b="0" i="1" u="none" strike="noStrike" noProof="0" err="1">
                          <a:solidFill>
                            <a:srgbClr val="000000"/>
                          </a:solidFill>
                          <a:latin typeface="Calibri"/>
                        </a:rPr>
                        <a:t>OutSystems</a:t>
                      </a:r>
                      <a:r>
                        <a:rPr lang="en-GB" sz="1200" b="0" i="1" u="none" strike="noStrike" noProof="0">
                          <a:solidFill>
                            <a:srgbClr val="000000"/>
                          </a:solidFill>
                          <a:latin typeface="Calibri"/>
                        </a:rPr>
                        <a:t> developed code can be extracted as #.net code. This can then be ported to whichever the platform that gets chosen in future. </a:t>
                      </a:r>
                      <a:endParaRPr lang="en-US" i="1"/>
                    </a:p>
                  </a:txBody>
                  <a:tcPr/>
                </a:tc>
                <a:extLst>
                  <a:ext uri="{0D108BD9-81ED-4DB2-BD59-A6C34878D82A}">
                    <a16:rowId xmlns:a16="http://schemas.microsoft.com/office/drawing/2014/main" val="567925070"/>
                  </a:ext>
                </a:extLst>
              </a:tr>
              <a:tr h="370840">
                <a:tc>
                  <a:txBody>
                    <a:bodyPr/>
                    <a:lstStyle/>
                    <a:p>
                      <a:pPr marL="171450" marR="0" lvl="0" indent="-171450" algn="l">
                        <a:lnSpc>
                          <a:spcPct val="150000"/>
                        </a:lnSpc>
                        <a:spcBef>
                          <a:spcPts val="0"/>
                        </a:spcBef>
                        <a:spcAft>
                          <a:spcPts val="0"/>
                        </a:spcAft>
                        <a:buClr>
                          <a:srgbClr val="000000"/>
                        </a:buClr>
                        <a:buFont typeface="Arial"/>
                        <a:buChar char="•"/>
                      </a:pPr>
                      <a:r>
                        <a:rPr lang="en-GB" sz="1200" b="0" i="0" u="none" strike="noStrike" noProof="0">
                          <a:solidFill>
                            <a:srgbClr val="000000"/>
                          </a:solidFill>
                          <a:latin typeface="Calibri"/>
                        </a:rPr>
                        <a:t>Describe what common platforms have been identified that their intended system could use.</a:t>
                      </a:r>
                      <a:endParaRPr lang="en-GB" sz="1200" u="none" strike="noStrike" noProof="0">
                        <a:solidFill>
                          <a:srgbClr val="000000"/>
                        </a:solidFill>
                      </a:endParaRPr>
                    </a:p>
                  </a:txBody>
                  <a:tcPr/>
                </a:tc>
                <a:tc>
                  <a:txBody>
                    <a:bodyPr/>
                    <a:lstStyle/>
                    <a:p>
                      <a:pPr marL="0" marR="0" lvl="0" indent="0" algn="l">
                        <a:lnSpc>
                          <a:spcPct val="100000"/>
                        </a:lnSpc>
                        <a:spcBef>
                          <a:spcPts val="0"/>
                        </a:spcBef>
                        <a:spcAft>
                          <a:spcPts val="0"/>
                        </a:spcAft>
                        <a:buNone/>
                      </a:pPr>
                      <a:r>
                        <a:rPr lang="en-GB" sz="1200" b="0" i="1" u="none" strike="noStrike" noProof="0" err="1">
                          <a:solidFill>
                            <a:srgbClr val="000000"/>
                          </a:solidFill>
                          <a:latin typeface="Calibri"/>
                        </a:rPr>
                        <a:t>OutSystems</a:t>
                      </a:r>
                      <a:r>
                        <a:rPr lang="en-GB" sz="1200" b="0" i="1" u="none" strike="noStrike" noProof="0">
                          <a:solidFill>
                            <a:srgbClr val="000000"/>
                          </a:solidFill>
                          <a:latin typeface="Calibri"/>
                        </a:rPr>
                        <a:t> is already being used across CPS areas including public facing</a:t>
                      </a:r>
                      <a:endParaRPr lang="en-US" i="1"/>
                    </a:p>
                  </a:txBody>
                  <a:tcPr/>
                </a:tc>
                <a:extLst>
                  <a:ext uri="{0D108BD9-81ED-4DB2-BD59-A6C34878D82A}">
                    <a16:rowId xmlns:a16="http://schemas.microsoft.com/office/drawing/2014/main" val="1990371311"/>
                  </a:ext>
                </a:extLst>
              </a:tr>
              <a:tr h="370839">
                <a:tc>
                  <a:txBody>
                    <a:bodyPr/>
                    <a:lstStyle/>
                    <a:p>
                      <a:pPr marL="171450" lvl="0" indent="-171450" algn="l">
                        <a:lnSpc>
                          <a:spcPct val="150000"/>
                        </a:lnSpc>
                        <a:spcBef>
                          <a:spcPts val="0"/>
                        </a:spcBef>
                        <a:spcAft>
                          <a:spcPts val="0"/>
                        </a:spcAft>
                        <a:buFont typeface="Arial"/>
                        <a:buChar char="•"/>
                      </a:pPr>
                      <a:r>
                        <a:rPr lang="en-GB" sz="1200" b="0" i="0" u="none" strike="noStrike" noProof="0">
                          <a:solidFill>
                            <a:srgbClr val="000000"/>
                          </a:solidFill>
                          <a:latin typeface="Calibri"/>
                        </a:rPr>
                        <a:t>Describe any common user needs identified and how they are going to be addressed in a consistent manner with the rest of government.</a:t>
                      </a:r>
                    </a:p>
                  </a:txBody>
                  <a:tcPr/>
                </a:tc>
                <a:tc>
                  <a:txBody>
                    <a:bodyPr/>
                    <a:lstStyle/>
                    <a:p>
                      <a:pPr marL="0" lvl="0" indent="0" algn="l">
                        <a:lnSpc>
                          <a:spcPct val="100000"/>
                        </a:lnSpc>
                        <a:spcBef>
                          <a:spcPts val="0"/>
                        </a:spcBef>
                        <a:spcAft>
                          <a:spcPts val="0"/>
                        </a:spcAft>
                        <a:buNone/>
                      </a:pPr>
                      <a:r>
                        <a:rPr lang="en-GB" sz="1200" b="0" i="1" u="none" strike="noStrike" noProof="0">
                          <a:solidFill>
                            <a:srgbClr val="000000"/>
                          </a:solidFill>
                          <a:latin typeface="Calibri"/>
                        </a:rPr>
                        <a:t>All non-work management related insights were triaged to the relevant teams as recorded on page 51</a:t>
                      </a:r>
                    </a:p>
                  </a:txBody>
                  <a:tcPr/>
                </a:tc>
                <a:extLst>
                  <a:ext uri="{0D108BD9-81ED-4DB2-BD59-A6C34878D82A}">
                    <a16:rowId xmlns:a16="http://schemas.microsoft.com/office/drawing/2014/main" val="2682221567"/>
                  </a:ext>
                </a:extLst>
              </a:tr>
            </a:tbl>
          </a:graphicData>
        </a:graphic>
      </p:graphicFrame>
    </p:spTree>
    <p:extLst>
      <p:ext uri="{BB962C8B-B14F-4D97-AF65-F5344CB8AC3E}">
        <p14:creationId xmlns:p14="http://schemas.microsoft.com/office/powerpoint/2010/main" val="1508959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9DEA4-89C5-2FDA-9058-1F96FE49EE51}"/>
              </a:ext>
            </a:extLst>
          </p:cNvPr>
          <p:cNvSpPr txBox="1"/>
          <p:nvPr/>
        </p:nvSpPr>
        <p:spPr>
          <a:xfrm>
            <a:off x="166907" y="838476"/>
            <a:ext cx="10618375"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Not all 13 identified insights fall under Work Management scope, we</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 will take Work Management insights and will do further exploration for solutions, solutions feasibility assessment and prototyping. Non-Work Management insights will be passed to the relevant teams within CPS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aphicFrame>
        <p:nvGraphicFramePr>
          <p:cNvPr id="5" name="Table 4">
            <a:extLst>
              <a:ext uri="{FF2B5EF4-FFF2-40B4-BE49-F238E27FC236}">
                <a16:creationId xmlns:a16="http://schemas.microsoft.com/office/drawing/2014/main" id="{3EF491BC-277F-56D3-5C08-D5DCC526A9FE}"/>
              </a:ext>
            </a:extLst>
          </p:cNvPr>
          <p:cNvGraphicFramePr>
            <a:graphicFrameLocks noGrp="1"/>
          </p:cNvGraphicFramePr>
          <p:nvPr/>
        </p:nvGraphicFramePr>
        <p:xfrm>
          <a:off x="252000" y="1391312"/>
          <a:ext cx="11766454" cy="4861560"/>
        </p:xfrm>
        <a:graphic>
          <a:graphicData uri="http://schemas.openxmlformats.org/drawingml/2006/table">
            <a:tbl>
              <a:tblPr firstRow="1" bandRow="1">
                <a:tableStyleId>{5A111915-BE36-4E01-A7E5-04B1672EAD32}</a:tableStyleId>
              </a:tblPr>
              <a:tblGrid>
                <a:gridCol w="1875097">
                  <a:extLst>
                    <a:ext uri="{9D8B030D-6E8A-4147-A177-3AD203B41FA5}">
                      <a16:colId xmlns:a16="http://schemas.microsoft.com/office/drawing/2014/main" val="2607730215"/>
                    </a:ext>
                  </a:extLst>
                </a:gridCol>
                <a:gridCol w="1480457">
                  <a:extLst>
                    <a:ext uri="{9D8B030D-6E8A-4147-A177-3AD203B41FA5}">
                      <a16:colId xmlns:a16="http://schemas.microsoft.com/office/drawing/2014/main" val="3791542507"/>
                    </a:ext>
                  </a:extLst>
                </a:gridCol>
                <a:gridCol w="2434673">
                  <a:extLst>
                    <a:ext uri="{9D8B030D-6E8A-4147-A177-3AD203B41FA5}">
                      <a16:colId xmlns:a16="http://schemas.microsoft.com/office/drawing/2014/main" val="356976704"/>
                    </a:ext>
                  </a:extLst>
                </a:gridCol>
                <a:gridCol w="1527326">
                  <a:extLst>
                    <a:ext uri="{9D8B030D-6E8A-4147-A177-3AD203B41FA5}">
                      <a16:colId xmlns:a16="http://schemas.microsoft.com/office/drawing/2014/main" val="1459114872"/>
                    </a:ext>
                  </a:extLst>
                </a:gridCol>
                <a:gridCol w="4448901">
                  <a:extLst>
                    <a:ext uri="{9D8B030D-6E8A-4147-A177-3AD203B41FA5}">
                      <a16:colId xmlns:a16="http://schemas.microsoft.com/office/drawing/2014/main" val="648603243"/>
                    </a:ext>
                  </a:extLst>
                </a:gridCol>
              </a:tblGrid>
              <a:tr h="424995">
                <a:tc>
                  <a:txBody>
                    <a:bodyPr/>
                    <a:lstStyle/>
                    <a:p>
                      <a:pPr algn="l" rtl="0" fontAlgn="base"/>
                      <a:r>
                        <a:rPr lang="en-GB" sz="1200" b="0">
                          <a:solidFill>
                            <a:schemeClr val="tx1"/>
                          </a:solidFill>
                          <a:effectLst/>
                        </a:rPr>
                        <a:t>Insight</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pPr algn="l" rtl="0" fontAlgn="base"/>
                      <a:r>
                        <a:rPr lang="en-GB" sz="1200" b="0">
                          <a:solidFill>
                            <a:schemeClr val="tx1"/>
                          </a:solidFill>
                          <a:effectLst/>
                        </a:rPr>
                        <a:t>Work Management activity type​</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pPr algn="l" rtl="0" fontAlgn="base"/>
                      <a:r>
                        <a:rPr lang="en-GB" sz="1200" b="0" kern="1200">
                          <a:solidFill>
                            <a:schemeClr val="tx1"/>
                          </a:solidFill>
                          <a:effectLst/>
                        </a:rPr>
                        <a:t>Why it is not a Work Management insight?</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pPr lvl="0" algn="l" rtl="0">
                        <a:buNone/>
                      </a:pPr>
                      <a:r>
                        <a:rPr lang="en-GB" sz="1200" b="0">
                          <a:solidFill>
                            <a:schemeClr val="tx1"/>
                          </a:solidFill>
                          <a:effectLst/>
                        </a:rPr>
                        <a:t>Handover to</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pPr lvl="0" algn="l" rtl="0">
                        <a:buNone/>
                      </a:pPr>
                      <a:r>
                        <a:rPr lang="en-GB" sz="1200" b="0">
                          <a:solidFill>
                            <a:schemeClr val="tx1"/>
                          </a:solidFill>
                          <a:effectLst/>
                        </a:rPr>
                        <a:t>Comments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extLst>
                  <a:ext uri="{0D108BD9-81ED-4DB2-BD59-A6C34878D82A}">
                    <a16:rowId xmlns:a16="http://schemas.microsoft.com/office/drawing/2014/main" val="411330779"/>
                  </a:ext>
                </a:extLst>
              </a:tr>
              <a:tr h="424995">
                <a:tc>
                  <a:txBody>
                    <a:bodyPr/>
                    <a:lstStyle/>
                    <a:p>
                      <a:pPr marL="0" lvl="0" indent="0" algn="l">
                        <a:lnSpc>
                          <a:spcPct val="100000"/>
                        </a:lnSpc>
                        <a:spcBef>
                          <a:spcPts val="0"/>
                        </a:spcBef>
                        <a:spcAft>
                          <a:spcPts val="0"/>
                        </a:spcAft>
                        <a:buNone/>
                      </a:pPr>
                      <a:r>
                        <a:rPr lang="en-GB" sz="1100" u="none" strike="noStrike" noProof="0">
                          <a:solidFill>
                            <a:srgbClr val="000000"/>
                          </a:solidFill>
                        </a:rPr>
                        <a:t>Insight 7: </a:t>
                      </a:r>
                      <a:r>
                        <a:rPr lang="en-US" sz="1100" u="none" strike="noStrike" noProof="0">
                          <a:solidFill>
                            <a:srgbClr val="000000"/>
                          </a:solidFill>
                        </a:rPr>
                        <a:t>Switching between different tools causes frustration</a:t>
                      </a:r>
                      <a:endParaRPr lang="en-US" sz="1100">
                        <a:solidFill>
                          <a:srgbClr val="000000"/>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solidFill>
                  </a:tcPr>
                </a:tc>
                <a:tc>
                  <a:txBody>
                    <a:bodyPr/>
                    <a:lstStyle/>
                    <a:p>
                      <a:pPr lvl="0" algn="l">
                        <a:lnSpc>
                          <a:spcPct val="100000"/>
                        </a:lnSpc>
                        <a:spcBef>
                          <a:spcPts val="0"/>
                        </a:spcBef>
                        <a:spcAft>
                          <a:spcPts val="0"/>
                        </a:spcAft>
                        <a:buNone/>
                      </a:pPr>
                      <a:r>
                        <a:rPr lang="en-GB" sz="1100" u="none" strike="noStrike" noProof="0">
                          <a:solidFill>
                            <a:srgbClr val="000000"/>
                          </a:solidFill>
                          <a:effectLst/>
                        </a:rPr>
                        <a:t>Non-Work Management</a:t>
                      </a:r>
                      <a:endParaRPr lang="en-GB" sz="1100" u="none" strike="noStrike" noProof="0">
                        <a:solidFill>
                          <a:srgbClr val="C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alpha val="75000"/>
                      </a:srgbClr>
                    </a:solidFill>
                  </a:tcPr>
                </a:tc>
                <a:tc>
                  <a:txBody>
                    <a:bodyPr/>
                    <a:lstStyle/>
                    <a:p>
                      <a:pPr lvl="0" algn="l">
                        <a:lnSpc>
                          <a:spcPct val="100000"/>
                        </a:lnSpc>
                        <a:spcBef>
                          <a:spcPts val="0"/>
                        </a:spcBef>
                        <a:spcAft>
                          <a:spcPts val="0"/>
                        </a:spcAft>
                        <a:buNone/>
                      </a:pPr>
                      <a:r>
                        <a:rPr lang="en-GB" sz="1100" u="none" strike="noStrike" noProof="0">
                          <a:solidFill>
                            <a:srgbClr val="000000"/>
                          </a:solidFill>
                          <a:effectLst/>
                        </a:rPr>
                        <a:t>Context switching between different tools doesn’t directly impact prioritisation needs.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lvl="0" algn="ctr" rtl="0">
                        <a:buNone/>
                      </a:pPr>
                      <a:r>
                        <a:rPr lang="en-GB" sz="1100" u="none" strike="noStrike">
                          <a:effectLst/>
                        </a:rPr>
                        <a:t>Business and Ops workstream</a:t>
                      </a:r>
                      <a:r>
                        <a:rPr lang="en-GB" sz="1100">
                          <a:effectLst/>
                        </a:rPr>
                        <a:t>​</a:t>
                      </a:r>
                      <a:endParaRPr lang="en-GB"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marL="182880" lvl="0" indent="-182880" algn="l" rtl="0">
                        <a:buFont typeface="Arial" panose="020B0604020202020204" pitchFamily="34" charset="0"/>
                        <a:buChar char="•"/>
                      </a:pPr>
                      <a:r>
                        <a:rPr lang="en-GB" sz="1100" u="none" strike="noStrike">
                          <a:effectLst/>
                        </a:rPr>
                        <a:t>Currently there is no solution identified to tackle this issue. Recently a tech spike was proposed to investigate how to integrate various interfaces, and this is under investigation.</a:t>
                      </a:r>
                      <a:r>
                        <a:rPr lang="en-GB" sz="1100">
                          <a:effectLst/>
                        </a:rPr>
                        <a:t>​</a:t>
                      </a:r>
                      <a:endParaRPr lang="en-GB"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127581127"/>
                  </a:ext>
                </a:extLst>
              </a:tr>
              <a:tr h="424995">
                <a:tc>
                  <a:txBody>
                    <a:bodyPr/>
                    <a:lstStyle/>
                    <a:p>
                      <a:pPr marL="0" lvl="0" indent="0" algn="l">
                        <a:lnSpc>
                          <a:spcPct val="100000"/>
                        </a:lnSpc>
                        <a:spcBef>
                          <a:spcPts val="0"/>
                        </a:spcBef>
                        <a:spcAft>
                          <a:spcPts val="0"/>
                        </a:spcAft>
                        <a:buNone/>
                      </a:pPr>
                      <a:r>
                        <a:rPr lang="en-GB" sz="1100" u="none" strike="noStrike" noProof="0">
                          <a:solidFill>
                            <a:srgbClr val="000000"/>
                          </a:solidFill>
                        </a:rPr>
                        <a:t>Insight 8: Users don't have adequate training, onboarding and CMS guidance</a:t>
                      </a:r>
                      <a:endParaRPr lang="en-GB" sz="1100">
                        <a:solidFill>
                          <a:srgbClr val="000000"/>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solidFill>
                  </a:tcPr>
                </a:tc>
                <a:tc>
                  <a:txBody>
                    <a:bodyPr/>
                    <a:lstStyle/>
                    <a:p>
                      <a:pPr lvl="0" algn="l">
                        <a:buNone/>
                      </a:pPr>
                      <a:r>
                        <a:rPr lang="en-GB" sz="1100" u="none" strike="noStrike" noProof="0">
                          <a:solidFill>
                            <a:srgbClr val="000000"/>
                          </a:solidFill>
                          <a:effectLst/>
                        </a:rPr>
                        <a:t>Non-Work Management</a:t>
                      </a:r>
                      <a:endParaRPr lang="en-GB" sz="1100" u="none" strike="noStrike" noProof="0">
                        <a:solidFill>
                          <a:srgbClr val="00B05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alpha val="75000"/>
                      </a:srgbClr>
                    </a:solidFill>
                  </a:tcPr>
                </a:tc>
                <a:tc>
                  <a:txBody>
                    <a:bodyPr/>
                    <a:lstStyle/>
                    <a:p>
                      <a:pPr lvl="0" algn="l">
                        <a:buNone/>
                      </a:pPr>
                      <a:r>
                        <a:rPr lang="en-GB" sz="1100" u="none" strike="noStrike" kern="1200" noProof="0">
                          <a:solidFill>
                            <a:srgbClr val="000000"/>
                          </a:solidFill>
                          <a:effectLst/>
                        </a:rPr>
                        <a:t>Training need aspect has been captured across other WM Insights that are in scope.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lvl="0" algn="ctr" rtl="0">
                        <a:buNone/>
                      </a:pPr>
                      <a:r>
                        <a:rPr lang="en-GB" sz="1100" u="none" strike="noStrike">
                          <a:effectLst/>
                        </a:rPr>
                        <a:t>Learning and Development and Ops Directorate</a:t>
                      </a:r>
                      <a:r>
                        <a:rPr lang="en-GB" sz="1100">
                          <a:effectLst/>
                        </a:rPr>
                        <a:t>​</a:t>
                      </a:r>
                      <a:endParaRPr lang="en-GB"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marL="182880" lvl="0" indent="-182880" algn="l" rtl="0">
                        <a:buFont typeface="Arial" panose="020B0604020202020204" pitchFamily="34" charset="0"/>
                        <a:buChar char="•"/>
                      </a:pPr>
                      <a:r>
                        <a:rPr lang="en-GB" sz="1100" u="none" strike="noStrike">
                          <a:effectLst/>
                        </a:rPr>
                        <a:t>Due to users reporting various training related issues the Discovery team will feed back the pain points etc identified to the COTTS (training team) to establish approach to bridge the gaps</a:t>
                      </a:r>
                      <a:r>
                        <a:rPr lang="en-GB" sz="1100">
                          <a:effectLst/>
                        </a:rPr>
                        <a:t>​</a:t>
                      </a:r>
                    </a:p>
                    <a:p>
                      <a:pPr marL="182880" lvl="0" indent="-182880" algn="l" rtl="0">
                        <a:buFont typeface="Arial" panose="020B0604020202020204" pitchFamily="34" charset="0"/>
                        <a:buChar char="•"/>
                      </a:pPr>
                      <a:r>
                        <a:rPr lang="en-GB" sz="1100" u="none" strike="noStrike">
                          <a:effectLst/>
                        </a:rPr>
                        <a:t>Onboarding processes and training provisions during this period might benefit from a review as users report issues with using CMS which could be resolved with training. </a:t>
                      </a:r>
                      <a:r>
                        <a:rPr lang="en-GB" sz="1100">
                          <a:effectLst/>
                        </a:rPr>
                        <a:t>​</a:t>
                      </a:r>
                      <a:endParaRPr lang="en-GB"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568783192"/>
                  </a:ext>
                </a:extLst>
              </a:tr>
              <a:tr h="424995">
                <a:tc>
                  <a:txBody>
                    <a:bodyPr/>
                    <a:lstStyle/>
                    <a:p>
                      <a:pPr marL="0" lvl="0" indent="0" algn="l">
                        <a:lnSpc>
                          <a:spcPct val="100000"/>
                        </a:lnSpc>
                        <a:spcBef>
                          <a:spcPts val="0"/>
                        </a:spcBef>
                        <a:spcAft>
                          <a:spcPts val="0"/>
                        </a:spcAft>
                        <a:buNone/>
                      </a:pPr>
                      <a:r>
                        <a:rPr lang="en-GB" sz="1100" u="none" strike="noStrike" noProof="0">
                          <a:solidFill>
                            <a:srgbClr val="000000"/>
                          </a:solidFill>
                        </a:rPr>
                        <a:t>Insight 9: Document management is time consuming</a:t>
                      </a:r>
                      <a:endParaRPr lang="en-US" sz="110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solidFill>
                  </a:tcPr>
                </a:tc>
                <a:tc>
                  <a:txBody>
                    <a:bodyPr/>
                    <a:lstStyle/>
                    <a:p>
                      <a:pPr lvl="0" algn="l">
                        <a:buNone/>
                      </a:pPr>
                      <a:r>
                        <a:rPr lang="en-GB" sz="1100" u="none" strike="noStrike" noProof="0">
                          <a:solidFill>
                            <a:srgbClr val="000000"/>
                          </a:solidFill>
                          <a:effectLst/>
                        </a:rPr>
                        <a:t>Non-Work Management</a:t>
                      </a:r>
                      <a:endParaRPr lang="en-US" sz="110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alpha val="75000"/>
                      </a:srgbClr>
                    </a:solidFill>
                  </a:tcPr>
                </a:tc>
                <a:tc>
                  <a:txBody>
                    <a:bodyPr/>
                    <a:lstStyle/>
                    <a:p>
                      <a:pPr lvl="0" algn="l">
                        <a:buNone/>
                      </a:pPr>
                      <a:r>
                        <a:rPr lang="en-US" sz="1100" u="none" strike="noStrike" kern="1200">
                          <a:solidFill>
                            <a:srgbClr val="000000"/>
                          </a:solidFill>
                          <a:effectLst/>
                        </a:rPr>
                        <a:t>Document management pain points often relate to large cases and this will be addressed by another Discovery.</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lvl="0" algn="ctr" rtl="0">
                        <a:buNone/>
                      </a:pPr>
                      <a:r>
                        <a:rPr lang="en-US" sz="1100" u="none" strike="noStrike">
                          <a:effectLst/>
                        </a:rPr>
                        <a:t>Business and Ops workstream</a:t>
                      </a:r>
                      <a:r>
                        <a:rPr lang="en-US" sz="1100">
                          <a:effectLst/>
                        </a:rPr>
                        <a:t>​</a:t>
                      </a:r>
                      <a:endParaRPr lang="en-US"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marL="182880" lvl="0" indent="-182880" algn="l" rtl="0">
                        <a:buFont typeface="Arial" panose="020B0604020202020204" pitchFamily="34" charset="0"/>
                        <a:buChar char="•"/>
                      </a:pPr>
                      <a:r>
                        <a:rPr lang="en-GB" sz="1100" u="none" strike="noStrike">
                          <a:effectLst/>
                        </a:rPr>
                        <a:t>Pain points surrounding document management processes within CMS will be added onto Business and Ops workstream backlog.</a:t>
                      </a:r>
                      <a:r>
                        <a:rPr lang="en-GB" sz="1100">
                          <a:effectLst/>
                        </a:rPr>
                        <a:t>​</a:t>
                      </a:r>
                    </a:p>
                    <a:p>
                      <a:pPr marL="182880" lvl="0" indent="-182880" algn="l" rtl="0">
                        <a:buFont typeface="Arial" panose="020B0604020202020204" pitchFamily="34" charset="0"/>
                        <a:buChar char="•"/>
                      </a:pPr>
                      <a:r>
                        <a:rPr lang="en-GB" sz="1100" u="none" strike="noStrike">
                          <a:effectLst/>
                        </a:rPr>
                        <a:t>Large cases are likely going to be investigated by Off-CMS Large Cases Discovery </a:t>
                      </a:r>
                      <a:r>
                        <a:rPr lang="en-GB" sz="1100">
                          <a:effectLst/>
                        </a:rPr>
                        <a:t>​</a:t>
                      </a:r>
                      <a:endParaRPr lang="en-GB"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220014291"/>
                  </a:ext>
                </a:extLst>
              </a:tr>
              <a:tr h="424995">
                <a:tc>
                  <a:txBody>
                    <a:bodyPr/>
                    <a:lstStyle/>
                    <a:p>
                      <a:pPr marL="0" lvl="0" indent="0" algn="l">
                        <a:lnSpc>
                          <a:spcPct val="100000"/>
                        </a:lnSpc>
                        <a:spcBef>
                          <a:spcPts val="0"/>
                        </a:spcBef>
                        <a:spcAft>
                          <a:spcPts val="0"/>
                        </a:spcAft>
                        <a:buNone/>
                      </a:pPr>
                      <a:r>
                        <a:rPr lang="en-GB" sz="1100" u="none" strike="noStrike" noProof="0">
                          <a:solidFill>
                            <a:srgbClr val="000000"/>
                          </a:solidFill>
                        </a:rPr>
                        <a:t>Insight 11: Error handling delays case progression</a:t>
                      </a:r>
                      <a:endParaRPr lang="en-GB" sz="1100">
                        <a:solidFill>
                          <a:srgbClr val="000000"/>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solidFill>
                  </a:tcPr>
                </a:tc>
                <a:tc>
                  <a:txBody>
                    <a:bodyPr/>
                    <a:lstStyle/>
                    <a:p>
                      <a:pPr lvl="0" algn="l">
                        <a:buNone/>
                      </a:pPr>
                      <a:r>
                        <a:rPr lang="en-GB" sz="1100" u="none" strike="noStrike" noProof="0">
                          <a:solidFill>
                            <a:srgbClr val="000000"/>
                          </a:solidFill>
                          <a:effectLst/>
                        </a:rPr>
                        <a:t>Non-Work Management</a:t>
                      </a:r>
                      <a:endParaRPr lang="en-US" sz="110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alpha val="75000"/>
                      </a:srgbClr>
                    </a:solidFill>
                  </a:tcPr>
                </a:tc>
                <a:tc>
                  <a:txBody>
                    <a:bodyPr/>
                    <a:lstStyle/>
                    <a:p>
                      <a:pPr lvl="0" algn="l">
                        <a:buNone/>
                      </a:pPr>
                      <a:r>
                        <a:rPr lang="en-US" sz="1100" u="none" strike="noStrike" kern="1200">
                          <a:solidFill>
                            <a:srgbClr val="000000"/>
                          </a:solidFill>
                          <a:effectLst/>
                        </a:rPr>
                        <a:t>The way errors are handled (user errors, system errors) is not directly linked to Work Management.</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lvl="0" algn="ctr" rtl="0">
                        <a:buNone/>
                      </a:pPr>
                      <a:r>
                        <a:rPr lang="en-US" sz="1100" u="none" strike="noStrike">
                          <a:effectLst/>
                        </a:rPr>
                        <a:t>Business and Ops workstream</a:t>
                      </a:r>
                      <a:r>
                        <a:rPr lang="en-US" sz="1100">
                          <a:effectLst/>
                        </a:rPr>
                        <a:t>​</a:t>
                      </a:r>
                      <a:endParaRPr lang="en-US"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marL="182880" lvl="0" indent="-182880" algn="l" rtl="0">
                        <a:buFont typeface="Arial" panose="020B0604020202020204" pitchFamily="34" charset="0"/>
                        <a:buChar char="•"/>
                      </a:pPr>
                      <a:r>
                        <a:rPr lang="en-GB" sz="1100" u="none" strike="noStrike">
                          <a:effectLst/>
                        </a:rPr>
                        <a:t>Further analysis to avoid errors will be added to Business and Ops backlog and brought into other work</a:t>
                      </a:r>
                      <a:r>
                        <a:rPr lang="en-GB" sz="1100">
                          <a:effectLst/>
                        </a:rPr>
                        <a:t>​</a:t>
                      </a:r>
                      <a:endParaRPr lang="en-GB"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7713596"/>
                  </a:ext>
                </a:extLst>
              </a:tr>
              <a:tr h="424995">
                <a:tc>
                  <a:txBody>
                    <a:bodyPr/>
                    <a:lstStyle/>
                    <a:p>
                      <a:pPr lvl="0" algn="l">
                        <a:lnSpc>
                          <a:spcPct val="100000"/>
                        </a:lnSpc>
                        <a:spcBef>
                          <a:spcPts val="0"/>
                        </a:spcBef>
                        <a:spcAft>
                          <a:spcPts val="0"/>
                        </a:spcAft>
                        <a:buNone/>
                      </a:pPr>
                      <a:r>
                        <a:rPr lang="en-GB" sz="1100" u="none" strike="noStrike" noProof="0">
                          <a:solidFill>
                            <a:srgbClr val="000000"/>
                          </a:solidFill>
                        </a:rPr>
                        <a:t>Insight 12: CMS performance issues negatively impacts Work Management </a:t>
                      </a:r>
                      <a:endParaRPr lang="en-US" sz="110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solidFill>
                  </a:tcPr>
                </a:tc>
                <a:tc>
                  <a:txBody>
                    <a:bodyPr/>
                    <a:lstStyle/>
                    <a:p>
                      <a:pPr lvl="0" algn="l">
                        <a:buNone/>
                      </a:pPr>
                      <a:r>
                        <a:rPr lang="en-GB" sz="1100" u="none" strike="noStrike" noProof="0">
                          <a:solidFill>
                            <a:srgbClr val="000000"/>
                          </a:solidFill>
                          <a:effectLst/>
                        </a:rPr>
                        <a:t>Non-Work Management</a:t>
                      </a:r>
                      <a:endParaRPr lang="en-US" sz="110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alpha val="75000"/>
                      </a:srgbClr>
                    </a:solidFill>
                  </a:tcPr>
                </a:tc>
                <a:tc>
                  <a:txBody>
                    <a:bodyPr/>
                    <a:lstStyle/>
                    <a:p>
                      <a:pPr lvl="0" algn="l">
                        <a:buNone/>
                      </a:pPr>
                      <a:r>
                        <a:rPr lang="en-US" sz="1100" u="none" strike="noStrike" kern="1200" noProof="0">
                          <a:solidFill>
                            <a:srgbClr val="000000"/>
                          </a:solidFill>
                          <a:effectLst/>
                        </a:rPr>
                        <a:t>There are known issues with CMS, most of which could be addressed by solutions that are not Work Management focused.</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lvl="0" algn="ctr" rtl="0">
                        <a:buNone/>
                      </a:pPr>
                      <a:r>
                        <a:rPr lang="en-US" sz="1100" u="none" strike="noStrike">
                          <a:effectLst/>
                        </a:rPr>
                        <a:t>Business and Ops workstream/ other</a:t>
                      </a:r>
                      <a:r>
                        <a:rPr lang="en-US" sz="1100">
                          <a:effectLst/>
                        </a:rPr>
                        <a:t>​</a:t>
                      </a:r>
                      <a:endParaRPr lang="en-US"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marL="182880" lvl="0" indent="-182880" algn="l" rtl="0">
                        <a:buFont typeface="Arial" panose="020B0604020202020204" pitchFamily="34" charset="0"/>
                        <a:buChar char="•"/>
                      </a:pPr>
                      <a:r>
                        <a:rPr lang="en-US" sz="1100" u="none" strike="noStrike">
                          <a:effectLst/>
                        </a:rPr>
                        <a:t>This insight captures an array of issues, some of which are being separately investigated by other teams/projects, some will be added to Business and Ops backlog.</a:t>
                      </a:r>
                      <a:r>
                        <a:rPr lang="en-US" sz="1100">
                          <a:effectLst/>
                        </a:rPr>
                        <a:t>​</a:t>
                      </a:r>
                      <a:endParaRPr lang="en-US"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21563757"/>
                  </a:ext>
                </a:extLst>
              </a:tr>
              <a:tr h="424995">
                <a:tc>
                  <a:txBody>
                    <a:bodyPr/>
                    <a:lstStyle/>
                    <a:p>
                      <a:pPr lvl="0" algn="l">
                        <a:lnSpc>
                          <a:spcPct val="100000"/>
                        </a:lnSpc>
                        <a:spcBef>
                          <a:spcPts val="0"/>
                        </a:spcBef>
                        <a:spcAft>
                          <a:spcPts val="0"/>
                        </a:spcAft>
                        <a:buNone/>
                      </a:pPr>
                      <a:r>
                        <a:rPr lang="en-GB" sz="1100" u="none" strike="noStrike" noProof="0">
                          <a:solidFill>
                            <a:srgbClr val="000000"/>
                          </a:solidFill>
                        </a:rPr>
                        <a:t>Insight 13</a:t>
                      </a:r>
                      <a:r>
                        <a:rPr lang="en-GB" sz="1100" u="none" strike="noStrike" kern="1200" noProof="0">
                          <a:solidFill>
                            <a:srgbClr val="000000"/>
                          </a:solidFill>
                        </a:rPr>
                        <a:t>: Offline calendars are used to help task allocation</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u="none" strike="noStrike" noProof="0">
                          <a:solidFill>
                            <a:srgbClr val="000000"/>
                          </a:solidFill>
                          <a:effectLst/>
                        </a:rPr>
                        <a:t>Non-Work Management</a:t>
                      </a:r>
                      <a:endParaRPr lang="en-US" sz="110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7C9D3">
                        <a:alpha val="75000"/>
                      </a:srgbClr>
                    </a:solidFill>
                  </a:tcPr>
                </a:tc>
                <a:tc>
                  <a:txBody>
                    <a:bodyPr/>
                    <a:lstStyle/>
                    <a:p>
                      <a:pPr lvl="0" algn="l">
                        <a:buNone/>
                      </a:pPr>
                      <a:r>
                        <a:rPr lang="en-US" sz="1100" u="none" strike="noStrike" kern="1200" noProof="0">
                          <a:solidFill>
                            <a:srgbClr val="000000"/>
                          </a:solidFill>
                          <a:effectLst/>
                        </a:rPr>
                        <a:t>Diary and calendars management is not being considered for Work Management needs.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lvl="0" algn="ctr" rtl="0">
                        <a:buNone/>
                      </a:pPr>
                      <a:r>
                        <a:rPr lang="en-US" sz="1100" u="none" strike="noStrike">
                          <a:effectLst/>
                        </a:rPr>
                        <a:t>Business and Ops workstream</a:t>
                      </a:r>
                      <a:r>
                        <a:rPr lang="en-US" sz="1100">
                          <a:effectLst/>
                        </a:rPr>
                        <a:t>​</a:t>
                      </a:r>
                      <a:endParaRPr lang="en-US"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marL="182880" lvl="0" indent="-182880" algn="l" rtl="0">
                        <a:buFont typeface="Arial" panose="020B0604020202020204" pitchFamily="34" charset="0"/>
                        <a:buChar char="•"/>
                      </a:pPr>
                      <a:r>
                        <a:rPr lang="en-US" sz="1100" u="none" strike="noStrike">
                          <a:effectLst/>
                        </a:rPr>
                        <a:t>Pain points surrounding diary management and visibility of people’s availability can be added to Business and Ops backlog.</a:t>
                      </a:r>
                      <a:r>
                        <a:rPr lang="en-US" sz="1100">
                          <a:effectLst/>
                        </a:rPr>
                        <a:t>​</a:t>
                      </a:r>
                      <a:endParaRPr lang="en-US" sz="1100">
                        <a:solidFill>
                          <a:srgbClr val="000000"/>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4377652"/>
                  </a:ext>
                </a:extLst>
              </a:tr>
            </a:tbl>
          </a:graphicData>
        </a:graphic>
      </p:graphicFrame>
      <p:sp>
        <p:nvSpPr>
          <p:cNvPr id="4" name="TextBox 3">
            <a:extLst>
              <a:ext uri="{FF2B5EF4-FFF2-40B4-BE49-F238E27FC236}">
                <a16:creationId xmlns:a16="http://schemas.microsoft.com/office/drawing/2014/main" id="{D77AE7B7-22CF-E4D9-CF49-CBD427B199E6}"/>
              </a:ext>
            </a:extLst>
          </p:cNvPr>
          <p:cNvSpPr txBox="1"/>
          <p:nvPr/>
        </p:nvSpPr>
        <p:spPr>
          <a:xfrm>
            <a:off x="168716" y="536027"/>
            <a:ext cx="10444899"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ea"/>
                <a:cs typeface="Calibri"/>
              </a:rPr>
              <a:t>Non-work management related user insights</a:t>
            </a:r>
          </a:p>
        </p:txBody>
      </p:sp>
    </p:spTree>
    <p:extLst>
      <p:ext uri="{BB962C8B-B14F-4D97-AF65-F5344CB8AC3E}">
        <p14:creationId xmlns:p14="http://schemas.microsoft.com/office/powerpoint/2010/main" val="1284756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PS &#10;Future &#10;Casework &#10;Tools ">
            <a:extLst>
              <a:ext uri="{FF2B5EF4-FFF2-40B4-BE49-F238E27FC236}">
                <a16:creationId xmlns:a16="http://schemas.microsoft.com/office/drawing/2014/main" id="{88E8582D-FA7B-436B-914E-F8B67B08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273" y="0"/>
            <a:ext cx="1630455" cy="7385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1FE6C9-A1AD-B0FE-0518-2516B90B99C5}"/>
              </a:ext>
            </a:extLst>
          </p:cNvPr>
          <p:cNvSpPr/>
          <p:nvPr/>
        </p:nvSpPr>
        <p:spPr>
          <a:xfrm>
            <a:off x="-3170" y="0"/>
            <a:ext cx="4551951" cy="6858000"/>
          </a:xfrm>
          <a:prstGeom prst="rect">
            <a:avLst/>
          </a:prstGeom>
          <a:solidFill>
            <a:srgbClr val="005E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p>
            <a:pPr marL="180000" marR="0" lvl="0" indent="-1800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31D1500-199A-4481-40FC-9AFE63539EB0}"/>
              </a:ext>
            </a:extLst>
          </p:cNvPr>
          <p:cNvSpPr txBox="1"/>
          <p:nvPr/>
        </p:nvSpPr>
        <p:spPr>
          <a:xfrm>
            <a:off x="116962" y="2882927"/>
            <a:ext cx="4371685" cy="1323439"/>
          </a:xfrm>
          <a:prstGeom prst="rect">
            <a:avLst/>
          </a:prstGeom>
          <a:noFill/>
        </p:spPr>
        <p:txBody>
          <a:bodyPr wrap="square" rtlCol="0">
            <a:spAutoFit/>
          </a:bodyPr>
          <a:lstStyle/>
          <a:p>
            <a:r>
              <a:rPr lang="en-GB" sz="4000">
                <a:solidFill>
                  <a:schemeClr val="bg1"/>
                </a:solidFill>
              </a:rPr>
              <a:t>14. Operate a reliable service</a:t>
            </a:r>
          </a:p>
        </p:txBody>
      </p:sp>
    </p:spTree>
    <p:extLst>
      <p:ext uri="{BB962C8B-B14F-4D97-AF65-F5344CB8AC3E}">
        <p14:creationId xmlns:p14="http://schemas.microsoft.com/office/powerpoint/2010/main" val="1967636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BF6BCD-0688-D54F-BD14-2271A2814FED}"/>
              </a:ext>
            </a:extLst>
          </p:cNvPr>
          <p:cNvSpPr txBox="1"/>
          <p:nvPr/>
        </p:nvSpPr>
        <p:spPr>
          <a:xfrm>
            <a:off x="699051" y="1434756"/>
            <a:ext cx="10072783"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GB" sz="1200">
                <a:cs typeface="Calibri"/>
              </a:rPr>
              <a:t>Although the Work Management Application will not be a mission critical system in the immediate future, we do need to understand how reliable the service is for users.</a:t>
            </a:r>
          </a:p>
          <a:p>
            <a:pPr marL="171450" indent="-171450">
              <a:buFont typeface="Arial" panose="020B0604020202020204" pitchFamily="34" charset="0"/>
              <a:buChar char="•"/>
            </a:pPr>
            <a:endParaRPr lang="en-GB" sz="1200">
              <a:cs typeface="Calibri"/>
            </a:endParaRPr>
          </a:p>
          <a:p>
            <a:pPr marL="171450" indent="-171450">
              <a:buFont typeface="Arial" panose="020B0604020202020204" pitchFamily="34" charset="0"/>
              <a:buChar char="•"/>
            </a:pPr>
            <a:r>
              <a:rPr lang="en-GB" sz="1200">
                <a:cs typeface="Calibri"/>
              </a:rPr>
              <a:t>We have developed a performance testing strategy to better understand the load that the application will place on the legacy CMS system and infrastructure.</a:t>
            </a:r>
          </a:p>
          <a:p>
            <a:pPr marL="171450" indent="-171450">
              <a:buFont typeface="Arial" panose="020B0604020202020204" pitchFamily="34" charset="0"/>
              <a:buChar char="•"/>
            </a:pPr>
            <a:endParaRPr lang="en-GB" sz="1200">
              <a:cs typeface="Calibri"/>
            </a:endParaRPr>
          </a:p>
          <a:p>
            <a:pPr marL="171450" indent="-171450">
              <a:buFont typeface="Arial" panose="020B0604020202020204" pitchFamily="34" charset="0"/>
              <a:buChar char="•"/>
            </a:pPr>
            <a:r>
              <a:rPr lang="en-GB" sz="1200">
                <a:cs typeface="Calibri"/>
              </a:rPr>
              <a:t>Work Management solution has three main components:</a:t>
            </a:r>
          </a:p>
          <a:p>
            <a:pPr marL="171450" indent="-171450">
              <a:buFont typeface="Arial" panose="020B0604020202020204" pitchFamily="34" charset="0"/>
              <a:buChar char="•"/>
            </a:pPr>
            <a:endParaRPr lang="en-GB" sz="1200">
              <a:cs typeface="Calibri"/>
            </a:endParaRPr>
          </a:p>
          <a:p>
            <a:pPr marL="628650" lvl="1" indent="-171450">
              <a:buFont typeface="Arial" panose="020B0604020202020204" pitchFamily="34" charset="0"/>
              <a:buChar char="•"/>
            </a:pPr>
            <a:r>
              <a:rPr lang="en-GB" sz="1200">
                <a:cs typeface="Calibri"/>
              </a:rPr>
              <a:t>The app in OutSystems (AWS Cloud), </a:t>
            </a:r>
          </a:p>
          <a:p>
            <a:pPr marL="628650" lvl="1" indent="-171450">
              <a:buFont typeface="Arial" panose="020B0604020202020204" pitchFamily="34" charset="0"/>
              <a:buChar char="•"/>
            </a:pPr>
            <a:endParaRPr lang="en-GB" sz="1200">
              <a:cs typeface="Calibri"/>
            </a:endParaRPr>
          </a:p>
          <a:p>
            <a:pPr marL="628650" lvl="1" indent="-171450">
              <a:buFont typeface="Arial" panose="020B0604020202020204" pitchFamily="34" charset="0"/>
              <a:buChar char="•"/>
            </a:pPr>
            <a:r>
              <a:rPr lang="en-GB" sz="1200">
                <a:cs typeface="Calibri"/>
              </a:rPr>
              <a:t>The DDEI functions (Azure Microsoft Cloud), </a:t>
            </a:r>
          </a:p>
          <a:p>
            <a:pPr marL="628650" lvl="1" indent="-171450">
              <a:buFont typeface="Arial" panose="020B0604020202020204" pitchFamily="34" charset="0"/>
              <a:buChar char="•"/>
            </a:pPr>
            <a:endParaRPr lang="en-GB" sz="1200">
              <a:cs typeface="Calibri"/>
            </a:endParaRPr>
          </a:p>
          <a:p>
            <a:pPr marL="628650" lvl="1" indent="-171450">
              <a:buFont typeface="Arial" panose="020B0604020202020204" pitchFamily="34" charset="0"/>
              <a:buChar char="•"/>
            </a:pPr>
            <a:r>
              <a:rPr lang="en-GB" sz="1200">
                <a:cs typeface="Calibri"/>
              </a:rPr>
              <a:t>The CMS (On-premise). </a:t>
            </a:r>
          </a:p>
          <a:p>
            <a:pPr marL="171450" indent="-171450">
              <a:buFont typeface="Arial" panose="020B0604020202020204" pitchFamily="34" charset="0"/>
              <a:buChar char="•"/>
            </a:pPr>
            <a:endParaRPr lang="en-GB" sz="1200">
              <a:cs typeface="Calibri"/>
            </a:endParaRPr>
          </a:p>
          <a:p>
            <a:pPr marL="171450" indent="-171450">
              <a:buFont typeface="Arial" panose="020B0604020202020204" pitchFamily="34" charset="0"/>
              <a:buChar char="•"/>
            </a:pPr>
            <a:r>
              <a:rPr lang="en-GB" sz="1200">
                <a:cs typeface="Calibri"/>
              </a:rPr>
              <a:t>They are deployed in three different environments and network bandwidth and latency might be an issue. As part of deploying the MVP to Production, it would be ideal to test each component for scalability. This will provide a more measured understanding of how the new and the old components would perform under volume/load testing. </a:t>
            </a:r>
          </a:p>
          <a:p>
            <a:pPr marL="171450" indent="-171450">
              <a:buFont typeface="Arial" panose="020B0604020202020204" pitchFamily="34" charset="0"/>
              <a:buChar char="•"/>
            </a:pPr>
            <a:endParaRPr lang="en-GB" sz="1200">
              <a:cs typeface="Calibri"/>
            </a:endParaRPr>
          </a:p>
          <a:p>
            <a:pPr marL="171450" indent="-171450">
              <a:buFont typeface="Arial" panose="020B0604020202020204" pitchFamily="34" charset="0"/>
              <a:buChar char="•"/>
            </a:pPr>
            <a:r>
              <a:rPr lang="en-GB" sz="1200">
                <a:cs typeface="Calibri"/>
              </a:rPr>
              <a:t>Albeit, in the event of either a planned or unplanned outage of the Work Management Application / OutSystems platform in which it is hosted, users will be able to revert to their current ways of working in the Classic and Modern CMS.</a:t>
            </a:r>
          </a:p>
          <a:p>
            <a:pPr marL="171450" indent="-171450">
              <a:buFont typeface="Arial" panose="020B0604020202020204" pitchFamily="34" charset="0"/>
              <a:buChar char="•"/>
            </a:pPr>
            <a:endParaRPr lang="en-GB" sz="1200">
              <a:cs typeface="Calibri"/>
            </a:endParaRPr>
          </a:p>
          <a:p>
            <a:pPr marL="171450" indent="-171450">
              <a:buFont typeface="Arial" panose="020B0604020202020204" pitchFamily="34" charset="0"/>
              <a:buChar char="•"/>
            </a:pPr>
            <a:r>
              <a:rPr lang="en-GB" sz="1200">
                <a:cs typeface="Calibri"/>
              </a:rPr>
              <a:t>We plan on further engaging CGI (once we have resolved some current commercial blockers) to more formally understand how we may utilise the CMS load/performance environments (hosted outside of the CPS network) to support additional reliability testing.</a:t>
            </a:r>
          </a:p>
          <a:p>
            <a:pPr marL="171450" indent="-171450">
              <a:buFont typeface="Arial" panose="020B0604020202020204" pitchFamily="34" charset="0"/>
              <a:buChar char="•"/>
            </a:pPr>
            <a:endParaRPr lang="en-GB" sz="1200">
              <a:cs typeface="Calibri"/>
            </a:endParaRPr>
          </a:p>
          <a:p>
            <a:pPr marL="171450" indent="-171450">
              <a:buFont typeface="Arial" panose="020B0604020202020204" pitchFamily="34" charset="0"/>
              <a:buChar char="•"/>
            </a:pPr>
            <a:r>
              <a:rPr lang="en-GB" sz="1200">
                <a:cs typeface="Calibri"/>
              </a:rPr>
              <a:t>Shorter term support for the Application will be via the current Delivery Team, but we will need to address how the service can be effectively handed over and supported by the service manager teams.</a:t>
            </a:r>
          </a:p>
        </p:txBody>
      </p:sp>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14. Operate a reliable service</a:t>
            </a:r>
          </a:p>
        </p:txBody>
      </p:sp>
    </p:spTree>
    <p:extLst>
      <p:ext uri="{BB962C8B-B14F-4D97-AF65-F5344CB8AC3E}">
        <p14:creationId xmlns:p14="http://schemas.microsoft.com/office/powerpoint/2010/main" val="2550627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56EEA58-5F5D-472F-8BCB-E406E448A967}"/>
              </a:ext>
            </a:extLst>
          </p:cNvPr>
          <p:cNvSpPr txBox="1"/>
          <p:nvPr/>
        </p:nvSpPr>
        <p:spPr>
          <a:xfrm>
            <a:off x="2048425" y="3244334"/>
            <a:ext cx="8473612" cy="52322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black"/>
                </a:solidFill>
                <a:effectLst/>
                <a:uLnTx/>
                <a:uFillTx/>
                <a:latin typeface="Calibri" panose="020F0502020204030204"/>
                <a:ea typeface="+mn-ea"/>
                <a:cs typeface="+mn-cs"/>
              </a:rPr>
              <a:t>Thank you</a:t>
            </a:r>
            <a:endParaRPr kumimoji="0" lang="en-GB"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894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216B510-1B1C-F706-EF11-D63CBC8E5C76}"/>
              </a:ext>
            </a:extLst>
          </p:cNvPr>
          <p:cNvGraphicFramePr>
            <a:graphicFrameLocks noGrp="1"/>
          </p:cNvGraphicFramePr>
          <p:nvPr/>
        </p:nvGraphicFramePr>
        <p:xfrm>
          <a:off x="793749" y="1935998"/>
          <a:ext cx="6721476" cy="2966720"/>
        </p:xfrm>
        <a:graphic>
          <a:graphicData uri="http://schemas.openxmlformats.org/drawingml/2006/table">
            <a:tbl>
              <a:tblPr firstRow="1" bandRow="1">
                <a:tableStyleId>{5C22544A-7EE6-4342-B048-85BDC9FD1C3A}</a:tableStyleId>
              </a:tblPr>
              <a:tblGrid>
                <a:gridCol w="3482976">
                  <a:extLst>
                    <a:ext uri="{9D8B030D-6E8A-4147-A177-3AD203B41FA5}">
                      <a16:colId xmlns:a16="http://schemas.microsoft.com/office/drawing/2014/main" val="1764085624"/>
                    </a:ext>
                  </a:extLst>
                </a:gridCol>
                <a:gridCol w="3238500">
                  <a:extLst>
                    <a:ext uri="{9D8B030D-6E8A-4147-A177-3AD203B41FA5}">
                      <a16:colId xmlns:a16="http://schemas.microsoft.com/office/drawing/2014/main" val="2535551067"/>
                    </a:ext>
                  </a:extLst>
                </a:gridCol>
              </a:tblGrid>
              <a:tr h="370840">
                <a:tc>
                  <a:txBody>
                    <a:bodyPr/>
                    <a:lstStyle/>
                    <a:p>
                      <a:r>
                        <a:rPr lang="en-GB" sz="1200"/>
                        <a:t>Deliverable</a:t>
                      </a:r>
                    </a:p>
                  </a:txBody>
                  <a:tcPr/>
                </a:tc>
                <a:tc>
                  <a:txBody>
                    <a:bodyPr/>
                    <a:lstStyle/>
                    <a:p>
                      <a:r>
                        <a:rPr lang="en-GB" sz="1200"/>
                        <a:t>Link</a:t>
                      </a:r>
                    </a:p>
                  </a:txBody>
                  <a:tcPr/>
                </a:tc>
                <a:extLst>
                  <a:ext uri="{0D108BD9-81ED-4DB2-BD59-A6C34878D82A}">
                    <a16:rowId xmlns:a16="http://schemas.microsoft.com/office/drawing/2014/main" val="2461298525"/>
                  </a:ext>
                </a:extLst>
              </a:tr>
              <a:tr h="370840">
                <a:tc>
                  <a:txBody>
                    <a:bodyPr/>
                    <a:lstStyle/>
                    <a:p>
                      <a:r>
                        <a:rPr lang="en-GB" sz="1200"/>
                        <a:t>Work Management Application Prototype</a:t>
                      </a:r>
                    </a:p>
                  </a:txBody>
                  <a:tcPr/>
                </a:tc>
                <a:tc>
                  <a:txBody>
                    <a:bodyPr/>
                    <a:lstStyle/>
                    <a:p>
                      <a:r>
                        <a:rPr lang="en-GB" sz="1200">
                          <a:hlinkClick r:id="rId2"/>
                        </a:rPr>
                        <a:t>Click here</a:t>
                      </a:r>
                      <a:endParaRPr lang="en-GB" sz="1200"/>
                    </a:p>
                  </a:txBody>
                  <a:tcPr/>
                </a:tc>
                <a:extLst>
                  <a:ext uri="{0D108BD9-81ED-4DB2-BD59-A6C34878D82A}">
                    <a16:rowId xmlns:a16="http://schemas.microsoft.com/office/drawing/2014/main" val="3008162141"/>
                  </a:ext>
                </a:extLst>
              </a:tr>
              <a:tr h="370840">
                <a:tc>
                  <a:txBody>
                    <a:bodyPr/>
                    <a:lstStyle/>
                    <a:p>
                      <a:r>
                        <a:rPr lang="en-GB" sz="1200"/>
                        <a:t>Technical Design Authority (TDA) Presentation</a:t>
                      </a:r>
                    </a:p>
                  </a:txBody>
                  <a:tcPr/>
                </a:tc>
                <a:tc>
                  <a:txBody>
                    <a:bodyPr/>
                    <a:lstStyle/>
                    <a:p>
                      <a:r>
                        <a:rPr lang="en-GB" sz="1200">
                          <a:hlinkClick r:id="rId3"/>
                        </a:rPr>
                        <a:t>Click here</a:t>
                      </a:r>
                    </a:p>
                  </a:txBody>
                  <a:tcPr/>
                </a:tc>
                <a:extLst>
                  <a:ext uri="{0D108BD9-81ED-4DB2-BD59-A6C34878D82A}">
                    <a16:rowId xmlns:a16="http://schemas.microsoft.com/office/drawing/2014/main" val="218140935"/>
                  </a:ext>
                </a:extLst>
              </a:tr>
              <a:tr h="370840">
                <a:tc>
                  <a:txBody>
                    <a:bodyPr/>
                    <a:lstStyle/>
                    <a:p>
                      <a:r>
                        <a:rPr lang="en-GB" sz="1200"/>
                        <a:t>Jira Backlog (User Stories)</a:t>
                      </a:r>
                    </a:p>
                  </a:txBody>
                  <a:tcPr/>
                </a:tc>
                <a:tc>
                  <a:txBody>
                    <a:bodyPr/>
                    <a:lstStyle/>
                    <a:p>
                      <a:pPr lvl="0">
                        <a:buNone/>
                      </a:pPr>
                      <a:r>
                        <a:rPr lang="en-GB" sz="1200" b="0" i="0" u="none" strike="noStrike" noProof="0">
                          <a:latin typeface="Calibri"/>
                          <a:hlinkClick r:id="rId4"/>
                        </a:rPr>
                        <a:t>Click here</a:t>
                      </a:r>
                      <a:r>
                        <a:rPr lang="en-GB" sz="1200" b="0" i="0" u="none" strike="noStrike" noProof="0">
                          <a:latin typeface="Calibri"/>
                        </a:rPr>
                        <a:t> </a:t>
                      </a:r>
                    </a:p>
                  </a:txBody>
                  <a:tcPr/>
                </a:tc>
                <a:extLst>
                  <a:ext uri="{0D108BD9-81ED-4DB2-BD59-A6C34878D82A}">
                    <a16:rowId xmlns:a16="http://schemas.microsoft.com/office/drawing/2014/main" val="3728103992"/>
                  </a:ext>
                </a:extLst>
              </a:tr>
              <a:tr h="370840">
                <a:tc>
                  <a:txBody>
                    <a:bodyPr/>
                    <a:lstStyle/>
                    <a:p>
                      <a:r>
                        <a:rPr lang="en-GB" sz="1200"/>
                        <a:t>User Experience Report</a:t>
                      </a:r>
                    </a:p>
                  </a:txBody>
                  <a:tcPr/>
                </a:tc>
                <a:tc>
                  <a:txBody>
                    <a:bodyPr/>
                    <a:lstStyle/>
                    <a:p>
                      <a:pPr lvl="0">
                        <a:buNone/>
                      </a:pPr>
                      <a:r>
                        <a:rPr lang="en-GB" sz="1200" b="0" i="0" u="none" strike="noStrike" noProof="0">
                          <a:latin typeface="Calibri"/>
                          <a:hlinkClick r:id="rId5"/>
                        </a:rPr>
                        <a:t>Click here</a:t>
                      </a:r>
                      <a:endParaRPr lang="en-US"/>
                    </a:p>
                  </a:txBody>
                  <a:tcPr/>
                </a:tc>
                <a:extLst>
                  <a:ext uri="{0D108BD9-81ED-4DB2-BD59-A6C34878D82A}">
                    <a16:rowId xmlns:a16="http://schemas.microsoft.com/office/drawing/2014/main" val="2529439964"/>
                  </a:ext>
                </a:extLst>
              </a:tr>
              <a:tr h="370840">
                <a:tc>
                  <a:txBody>
                    <a:bodyPr/>
                    <a:lstStyle/>
                    <a:p>
                      <a:r>
                        <a:rPr lang="en-GB" sz="1200"/>
                        <a:t>Blue Sky Thinking Report</a:t>
                      </a:r>
                    </a:p>
                  </a:txBody>
                  <a:tcPr/>
                </a:tc>
                <a:tc>
                  <a:txBody>
                    <a:bodyPr/>
                    <a:lstStyle/>
                    <a:p>
                      <a:r>
                        <a:rPr lang="en-GB" sz="1200">
                          <a:hlinkClick r:id="rId6"/>
                        </a:rPr>
                        <a:t>Click here</a:t>
                      </a:r>
                      <a:endParaRPr lang="en-GB" sz="1200"/>
                    </a:p>
                  </a:txBody>
                  <a:tcPr/>
                </a:tc>
                <a:extLst>
                  <a:ext uri="{0D108BD9-81ED-4DB2-BD59-A6C34878D82A}">
                    <a16:rowId xmlns:a16="http://schemas.microsoft.com/office/drawing/2014/main" val="1443114894"/>
                  </a:ext>
                </a:extLst>
              </a:tr>
              <a:tr h="370840">
                <a:tc>
                  <a:txBody>
                    <a:bodyPr/>
                    <a:lstStyle/>
                    <a:p>
                      <a:r>
                        <a:rPr lang="en-GB" sz="1200"/>
                        <a:t>Figma (Application Design)</a:t>
                      </a:r>
                    </a:p>
                  </a:txBody>
                  <a:tcPr/>
                </a:tc>
                <a:tc>
                  <a:txBody>
                    <a:bodyPr/>
                    <a:lstStyle/>
                    <a:p>
                      <a:pPr lvl="0">
                        <a:buNone/>
                      </a:pPr>
                      <a:r>
                        <a:rPr lang="en-GB" sz="1200" b="0" i="0" u="none" strike="noStrike" noProof="0">
                          <a:latin typeface="Calibri"/>
                          <a:hlinkClick r:id="rId7"/>
                        </a:rPr>
                        <a:t>Click here</a:t>
                      </a:r>
                      <a:endParaRPr lang="en-US"/>
                    </a:p>
                  </a:txBody>
                  <a:tcPr/>
                </a:tc>
                <a:extLst>
                  <a:ext uri="{0D108BD9-81ED-4DB2-BD59-A6C34878D82A}">
                    <a16:rowId xmlns:a16="http://schemas.microsoft.com/office/drawing/2014/main" val="874771611"/>
                  </a:ext>
                </a:extLst>
              </a:tr>
              <a:tr h="370840">
                <a:tc>
                  <a:txBody>
                    <a:bodyPr/>
                    <a:lstStyle/>
                    <a:p>
                      <a:r>
                        <a:rPr lang="en-GB" sz="1200"/>
                        <a:t>Work Management Report Requirements</a:t>
                      </a:r>
                    </a:p>
                  </a:txBody>
                  <a:tcPr/>
                </a:tc>
                <a:tc>
                  <a:txBody>
                    <a:bodyPr/>
                    <a:lstStyle/>
                    <a:p>
                      <a:r>
                        <a:rPr lang="en-GB" sz="1200">
                          <a:hlinkClick r:id="rId8"/>
                        </a:rPr>
                        <a:t>Click here</a:t>
                      </a:r>
                      <a:endParaRPr lang="en-GB" sz="1200"/>
                    </a:p>
                  </a:txBody>
                  <a:tcPr/>
                </a:tc>
                <a:extLst>
                  <a:ext uri="{0D108BD9-81ED-4DB2-BD59-A6C34878D82A}">
                    <a16:rowId xmlns:a16="http://schemas.microsoft.com/office/drawing/2014/main" val="1242352022"/>
                  </a:ext>
                </a:extLst>
              </a:tr>
            </a:tbl>
          </a:graphicData>
        </a:graphic>
      </p:graphicFrame>
      <p:sp>
        <p:nvSpPr>
          <p:cNvPr id="4" name="TextBox 3">
            <a:extLst>
              <a:ext uri="{FF2B5EF4-FFF2-40B4-BE49-F238E27FC236}">
                <a16:creationId xmlns:a16="http://schemas.microsoft.com/office/drawing/2014/main" id="{C620A36B-1313-5A7F-D923-8CBB1B493D2F}"/>
              </a:ext>
            </a:extLst>
          </p:cNvPr>
          <p:cNvSpPr txBox="1"/>
          <p:nvPr/>
        </p:nvSpPr>
        <p:spPr>
          <a:xfrm>
            <a:off x="699051" y="714263"/>
            <a:ext cx="11427846"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Index</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9B6B833-5249-DEB9-96D6-A4757F6AF527}"/>
              </a:ext>
            </a:extLst>
          </p:cNvPr>
          <p:cNvSpPr txBox="1"/>
          <p:nvPr/>
        </p:nvSpPr>
        <p:spPr>
          <a:xfrm>
            <a:off x="699052" y="1211345"/>
            <a:ext cx="10939573" cy="276999"/>
          </a:xfrm>
          <a:prstGeom prst="rect">
            <a:avLst/>
          </a:prstGeom>
          <a:noFill/>
        </p:spPr>
        <p:txBody>
          <a:bodyPr wrap="square" lIns="91440" tIns="45720" rIns="91440" bIns="45720" rtlCol="0" anchor="t">
            <a:spAutoFit/>
          </a:bodyPr>
          <a:lstStyle/>
          <a:p>
            <a:pPr>
              <a:defRPr/>
            </a:pPr>
            <a:r>
              <a:rPr lang="en-GB" sz="1200">
                <a:solidFill>
                  <a:prstClr val="black"/>
                </a:solidFill>
                <a:latin typeface="Calibri" panose="020F0502020204030204"/>
              </a:rPr>
              <a:t>Links to key deliverables</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07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2999F48-1232-CBF4-B995-6BF735693AB5}"/>
              </a:ext>
            </a:extLst>
          </p:cNvPr>
          <p:cNvSpPr txBox="1"/>
          <p:nvPr/>
        </p:nvSpPr>
        <p:spPr>
          <a:xfrm>
            <a:off x="699052" y="1211345"/>
            <a:ext cx="11398563"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We ran a series of one-to-one moderated user testing sessions to gather feedback on the UX designs. The input was used to ensure what was developed delivered on users’ needs.</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7" name="TextBox 6">
            <a:extLst>
              <a:ext uri="{FF2B5EF4-FFF2-40B4-BE49-F238E27FC236}">
                <a16:creationId xmlns:a16="http://schemas.microsoft.com/office/drawing/2014/main" id="{99BF6BCD-0688-D54F-BD14-2271A2814FED}"/>
              </a:ext>
            </a:extLst>
          </p:cNvPr>
          <p:cNvSpPr txBox="1"/>
          <p:nvPr/>
        </p:nvSpPr>
        <p:spPr>
          <a:xfrm>
            <a:off x="1000650" y="1717053"/>
            <a:ext cx="8312001" cy="394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"I want to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see useful information</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when determining task priority, so that I can quickly identify my priorities in the task list"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"I want to see all assigned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tasks and directions</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I need to complete in one view"</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"I want to be able to identify and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exclude from my task list tasks</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that are waiting on others to action not to appear on my Task list"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"I want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error tasks not appear</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on my task list</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to be able to identify and exclude from my tasks that I cannot do anything about."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"I want to be able to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organise my task view</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 so that I can have a view that is relevant to me."</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"I want my task view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filters and sort to persist</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 so that I don't need to reset them every time I log in"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"I want to be able to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find a case </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on my task list and find associated tasks related to it."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"I want the system to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take me from the task list directly to the case details view</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 on CMS"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"I want to be able to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perform quick actions</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 within a task list, so that I can progress and manage my work more efficiently."</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a:pPr>
            <a:b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b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Additional use case scenarios only available in Work Management App</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"I can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view a calendar</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 which shows me what due dates are approaching in the next month"</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"I can </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set an alert</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 to notify me to action a task at an allocated time."</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"I can</a:t>
            </a:r>
            <a:r>
              <a:rPr kumimoji="0" lang="en-GB" sz="1200" b="1" i="0" u="none" strike="noStrike" kern="1200" cap="none" spc="0" normalizeH="0" baseline="0" noProof="0">
                <a:ln>
                  <a:noFill/>
                </a:ln>
                <a:solidFill>
                  <a:prstClr val="black"/>
                </a:solidFill>
                <a:effectLst/>
                <a:uLnTx/>
                <a:uFillTx/>
                <a:latin typeface="Calibri" panose="020F0502020204030204"/>
                <a:ea typeface="+mn-ea"/>
                <a:cs typeface="Calibri"/>
              </a:rPr>
              <a:t> create filter sets</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rPr>
              <a:t> to save my filter requirements"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5" name="TextBox 4">
            <a:extLst>
              <a:ext uri="{FF2B5EF4-FFF2-40B4-BE49-F238E27FC236}">
                <a16:creationId xmlns:a16="http://schemas.microsoft.com/office/drawing/2014/main" id="{1A897D10-5C8A-C591-83E3-6AC55F5B5CAB}"/>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We worked closely with them to identify how we could solve their challenges</a:t>
            </a:r>
          </a:p>
        </p:txBody>
      </p:sp>
      <p:sp>
        <p:nvSpPr>
          <p:cNvPr id="2" name="Oval 1">
            <a:extLst>
              <a:ext uri="{FF2B5EF4-FFF2-40B4-BE49-F238E27FC236}">
                <a16:creationId xmlns:a16="http://schemas.microsoft.com/office/drawing/2014/main" id="{95EEE113-5FEC-01C4-9CA8-19A65734E6B3}"/>
              </a:ext>
            </a:extLst>
          </p:cNvPr>
          <p:cNvSpPr/>
          <p:nvPr/>
        </p:nvSpPr>
        <p:spPr>
          <a:xfrm>
            <a:off x="816178" y="1837677"/>
            <a:ext cx="195308" cy="19530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1" name="Oval 10">
            <a:extLst>
              <a:ext uri="{FF2B5EF4-FFF2-40B4-BE49-F238E27FC236}">
                <a16:creationId xmlns:a16="http://schemas.microsoft.com/office/drawing/2014/main" id="{92179752-FEE0-7C76-B258-F2D509C4091D}"/>
              </a:ext>
            </a:extLst>
          </p:cNvPr>
          <p:cNvSpPr/>
          <p:nvPr/>
        </p:nvSpPr>
        <p:spPr>
          <a:xfrm>
            <a:off x="816178" y="2110171"/>
            <a:ext cx="195308" cy="19530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2" name="Oval 11">
            <a:extLst>
              <a:ext uri="{FF2B5EF4-FFF2-40B4-BE49-F238E27FC236}">
                <a16:creationId xmlns:a16="http://schemas.microsoft.com/office/drawing/2014/main" id="{5B969FF3-614D-F081-169F-195008324C59}"/>
              </a:ext>
            </a:extLst>
          </p:cNvPr>
          <p:cNvSpPr/>
          <p:nvPr/>
        </p:nvSpPr>
        <p:spPr>
          <a:xfrm>
            <a:off x="816178" y="2382665"/>
            <a:ext cx="195308" cy="19530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13" name="Oval 12">
            <a:extLst>
              <a:ext uri="{FF2B5EF4-FFF2-40B4-BE49-F238E27FC236}">
                <a16:creationId xmlns:a16="http://schemas.microsoft.com/office/drawing/2014/main" id="{CEBBE720-6ED0-8C75-819D-520116D3475D}"/>
              </a:ext>
            </a:extLst>
          </p:cNvPr>
          <p:cNvSpPr/>
          <p:nvPr/>
        </p:nvSpPr>
        <p:spPr>
          <a:xfrm>
            <a:off x="816178" y="2655159"/>
            <a:ext cx="195308" cy="19530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sp>
        <p:nvSpPr>
          <p:cNvPr id="14" name="Oval 13">
            <a:extLst>
              <a:ext uri="{FF2B5EF4-FFF2-40B4-BE49-F238E27FC236}">
                <a16:creationId xmlns:a16="http://schemas.microsoft.com/office/drawing/2014/main" id="{F1751207-A7A0-ECE3-335E-FAB9F2B1C440}"/>
              </a:ext>
            </a:extLst>
          </p:cNvPr>
          <p:cNvSpPr/>
          <p:nvPr/>
        </p:nvSpPr>
        <p:spPr>
          <a:xfrm>
            <a:off x="816178" y="2927653"/>
            <a:ext cx="195308" cy="19530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15" name="Oval 14">
            <a:extLst>
              <a:ext uri="{FF2B5EF4-FFF2-40B4-BE49-F238E27FC236}">
                <a16:creationId xmlns:a16="http://schemas.microsoft.com/office/drawing/2014/main" id="{734D0136-3A45-0596-46DE-C2D12969B394}"/>
              </a:ext>
            </a:extLst>
          </p:cNvPr>
          <p:cNvSpPr/>
          <p:nvPr/>
        </p:nvSpPr>
        <p:spPr>
          <a:xfrm>
            <a:off x="816178" y="3200147"/>
            <a:ext cx="195308" cy="19530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6</a:t>
            </a:r>
          </a:p>
        </p:txBody>
      </p:sp>
      <p:sp>
        <p:nvSpPr>
          <p:cNvPr id="16" name="Oval 15">
            <a:extLst>
              <a:ext uri="{FF2B5EF4-FFF2-40B4-BE49-F238E27FC236}">
                <a16:creationId xmlns:a16="http://schemas.microsoft.com/office/drawing/2014/main" id="{2A0A8409-B8D3-E108-28C2-DFFCF7FA1EEB}"/>
              </a:ext>
            </a:extLst>
          </p:cNvPr>
          <p:cNvSpPr/>
          <p:nvPr/>
        </p:nvSpPr>
        <p:spPr>
          <a:xfrm>
            <a:off x="816178" y="3472641"/>
            <a:ext cx="195308" cy="19530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7</a:t>
            </a:r>
          </a:p>
        </p:txBody>
      </p:sp>
      <p:sp>
        <p:nvSpPr>
          <p:cNvPr id="17" name="Oval 16">
            <a:extLst>
              <a:ext uri="{FF2B5EF4-FFF2-40B4-BE49-F238E27FC236}">
                <a16:creationId xmlns:a16="http://schemas.microsoft.com/office/drawing/2014/main" id="{5E9B49DE-E837-AFF0-AD99-DF0175A11002}"/>
              </a:ext>
            </a:extLst>
          </p:cNvPr>
          <p:cNvSpPr/>
          <p:nvPr/>
        </p:nvSpPr>
        <p:spPr>
          <a:xfrm>
            <a:off x="816178" y="3745135"/>
            <a:ext cx="195308" cy="19530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8</a:t>
            </a:r>
          </a:p>
        </p:txBody>
      </p:sp>
      <p:sp>
        <p:nvSpPr>
          <p:cNvPr id="18" name="Oval 17">
            <a:extLst>
              <a:ext uri="{FF2B5EF4-FFF2-40B4-BE49-F238E27FC236}">
                <a16:creationId xmlns:a16="http://schemas.microsoft.com/office/drawing/2014/main" id="{AB469A5A-2B47-55E0-6687-5B28DA67F6CD}"/>
              </a:ext>
            </a:extLst>
          </p:cNvPr>
          <p:cNvSpPr/>
          <p:nvPr/>
        </p:nvSpPr>
        <p:spPr>
          <a:xfrm>
            <a:off x="816178" y="4017626"/>
            <a:ext cx="195308" cy="19530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9</a:t>
            </a:r>
          </a:p>
        </p:txBody>
      </p:sp>
      <p:sp>
        <p:nvSpPr>
          <p:cNvPr id="19" name="Oval 18">
            <a:extLst>
              <a:ext uri="{FF2B5EF4-FFF2-40B4-BE49-F238E27FC236}">
                <a16:creationId xmlns:a16="http://schemas.microsoft.com/office/drawing/2014/main" id="{7BD734CB-C41F-1DC2-2FB7-FF3E2DA29276}"/>
              </a:ext>
            </a:extLst>
          </p:cNvPr>
          <p:cNvSpPr/>
          <p:nvPr/>
        </p:nvSpPr>
        <p:spPr>
          <a:xfrm>
            <a:off x="827013" y="4834846"/>
            <a:ext cx="195308" cy="19530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20" name="Oval 19">
            <a:extLst>
              <a:ext uri="{FF2B5EF4-FFF2-40B4-BE49-F238E27FC236}">
                <a16:creationId xmlns:a16="http://schemas.microsoft.com/office/drawing/2014/main" id="{EDF37F4E-2C36-2E2E-6CF4-053E9FFF4187}"/>
              </a:ext>
            </a:extLst>
          </p:cNvPr>
          <p:cNvSpPr/>
          <p:nvPr/>
        </p:nvSpPr>
        <p:spPr>
          <a:xfrm>
            <a:off x="827013" y="5112862"/>
            <a:ext cx="195308" cy="19530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21" name="Oval 20">
            <a:extLst>
              <a:ext uri="{FF2B5EF4-FFF2-40B4-BE49-F238E27FC236}">
                <a16:creationId xmlns:a16="http://schemas.microsoft.com/office/drawing/2014/main" id="{D0960271-56B2-B2B1-A858-BAA427CFBF15}"/>
              </a:ext>
            </a:extLst>
          </p:cNvPr>
          <p:cNvSpPr/>
          <p:nvPr/>
        </p:nvSpPr>
        <p:spPr>
          <a:xfrm>
            <a:off x="827013" y="5390878"/>
            <a:ext cx="195308" cy="19530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Tree>
    <p:extLst>
      <p:ext uri="{BB962C8B-B14F-4D97-AF65-F5344CB8AC3E}">
        <p14:creationId xmlns:p14="http://schemas.microsoft.com/office/powerpoint/2010/main" val="104123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A452287-D6A3-FC48-D727-99DEBACDB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31" y="1028895"/>
            <a:ext cx="7652124" cy="5756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3563BF9E-20C6-2360-7DCF-981986DC0777}"/>
              </a:ext>
            </a:extLst>
          </p:cNvPr>
          <p:cNvSpPr txBox="1"/>
          <p:nvPr/>
        </p:nvSpPr>
        <p:spPr>
          <a:xfrm>
            <a:off x="699051" y="660384"/>
            <a:ext cx="1139856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To tackle these user problems, we developed the Work Management Application </a:t>
            </a:r>
          </a:p>
        </p:txBody>
      </p:sp>
      <p:sp>
        <p:nvSpPr>
          <p:cNvPr id="12" name="TextBox 11">
            <a:extLst>
              <a:ext uri="{FF2B5EF4-FFF2-40B4-BE49-F238E27FC236}">
                <a16:creationId xmlns:a16="http://schemas.microsoft.com/office/drawing/2014/main" id="{42906F06-A0CD-98A7-6EAE-A889A960CA90}"/>
              </a:ext>
            </a:extLst>
          </p:cNvPr>
          <p:cNvSpPr txBox="1"/>
          <p:nvPr/>
        </p:nvSpPr>
        <p:spPr>
          <a:xfrm>
            <a:off x="5913665" y="2432421"/>
            <a:ext cx="565265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Designed for casework assistants, paralegal officers, paralegal assistants and prosecutors, the Work Management Application will allow users  to view, </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prioritise</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and manage their tasks in order to help progress a CPS case.</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Unlike its legacy CMS Classic and Modern, the Work Management Application makes it easier to navigate, filter and manage tasks with additional features such as being able to preview case details, create a list of saved tasks, set alerts, and customise a personal calendar.</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5" name="TextBox 4">
            <a:extLst>
              <a:ext uri="{FF2B5EF4-FFF2-40B4-BE49-F238E27FC236}">
                <a16:creationId xmlns:a16="http://schemas.microsoft.com/office/drawing/2014/main" id="{64C327DB-0B7D-ED7C-9DBB-1F6AF6853D68}"/>
              </a:ext>
            </a:extLst>
          </p:cNvPr>
          <p:cNvSpPr txBox="1"/>
          <p:nvPr/>
        </p:nvSpPr>
        <p:spPr>
          <a:xfrm>
            <a:off x="6356555" y="4487907"/>
            <a:ext cx="2728376" cy="43088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"Very </a:t>
            </a:r>
            <a:r>
              <a:rPr kumimoji="0" lang="en-GB" sz="1100" b="1"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easy to sort</a:t>
            </a:r>
            <a:r>
              <a:rPr kumimoji="0" lang="en-GB" sz="1100" b="0"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and </a:t>
            </a:r>
            <a:r>
              <a:rPr kumimoji="0" lang="en-GB" sz="1100" b="1"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navigate</a:t>
            </a:r>
            <a:r>
              <a:rPr kumimoji="0" lang="en-GB" sz="1100" b="0"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And I'm quite impressed."</a:t>
            </a:r>
            <a:endParaRPr kumimoji="0" lang="en-US" sz="1200" b="0" i="1"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10" name="TextBox 9">
            <a:extLst>
              <a:ext uri="{FF2B5EF4-FFF2-40B4-BE49-F238E27FC236}">
                <a16:creationId xmlns:a16="http://schemas.microsoft.com/office/drawing/2014/main" id="{86E27EEB-C580-1442-3F5A-3DA44C2A27AA}"/>
              </a:ext>
            </a:extLst>
          </p:cNvPr>
          <p:cNvSpPr txBox="1"/>
          <p:nvPr/>
        </p:nvSpPr>
        <p:spPr>
          <a:xfrm>
            <a:off x="9150621" y="4429291"/>
            <a:ext cx="2312245" cy="600164"/>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"I like it. It looks quite </a:t>
            </a:r>
            <a:r>
              <a:rPr kumimoji="0" lang="en-GB" sz="1100" b="1"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straightforward</a:t>
            </a:r>
            <a:r>
              <a:rPr kumimoji="0" lang="en-GB" sz="1100" b="0"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a:t>
            </a:r>
            <a:endParaRPr kumimoji="0" lang="en-GB" sz="1200" b="0" i="1"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1"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1" name="TextBox 10">
            <a:extLst>
              <a:ext uri="{FF2B5EF4-FFF2-40B4-BE49-F238E27FC236}">
                <a16:creationId xmlns:a16="http://schemas.microsoft.com/office/drawing/2014/main" id="{97C54D54-5AF6-9B13-D10A-39E71A6D72D9}"/>
              </a:ext>
            </a:extLst>
          </p:cNvPr>
          <p:cNvSpPr txBox="1"/>
          <p:nvPr/>
        </p:nvSpPr>
        <p:spPr>
          <a:xfrm>
            <a:off x="6726756" y="5041740"/>
            <a:ext cx="459260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Calibri" panose="020F0502020204030204"/>
                <a:ea typeface="+mn-ea"/>
                <a:cs typeface="+mn-cs"/>
              </a:rPr>
              <a:t>"It's quite </a:t>
            </a:r>
            <a:r>
              <a:rPr kumimoji="0" lang="en-GB" sz="1100" b="1" i="1" u="none" strike="noStrike" kern="1200" cap="none" spc="0" normalizeH="0" baseline="0" noProof="0">
                <a:ln>
                  <a:noFill/>
                </a:ln>
                <a:solidFill>
                  <a:prstClr val="black"/>
                </a:solidFill>
                <a:effectLst/>
                <a:uLnTx/>
                <a:uFillTx/>
                <a:latin typeface="Calibri" panose="020F0502020204030204"/>
                <a:ea typeface="+mn-ea"/>
                <a:cs typeface="+mn-cs"/>
              </a:rPr>
              <a:t>easy to navigate</a:t>
            </a:r>
            <a:r>
              <a:rPr kumimoji="0" lang="en-GB" sz="1100" b="0" i="1" u="none" strike="noStrike" kern="1200" cap="none" spc="0" normalizeH="0" baseline="0" noProof="0">
                <a:ln>
                  <a:noFill/>
                </a:ln>
                <a:solidFill>
                  <a:prstClr val="black"/>
                </a:solidFill>
                <a:effectLst/>
                <a:uLnTx/>
                <a:uFillTx/>
                <a:latin typeface="Calibri" panose="020F0502020204030204"/>
                <a:ea typeface="+mn-ea"/>
                <a:cs typeface="+mn-cs"/>
              </a:rPr>
              <a:t>. Quite a lot of information. There's a </a:t>
            </a:r>
            <a:r>
              <a:rPr kumimoji="0" lang="en-GB" sz="1100" b="1" i="1" u="none" strike="noStrike" kern="1200" cap="none" spc="0" normalizeH="0" baseline="0" noProof="0">
                <a:ln>
                  <a:noFill/>
                </a:ln>
                <a:solidFill>
                  <a:prstClr val="black"/>
                </a:solidFill>
                <a:effectLst/>
                <a:uLnTx/>
                <a:uFillTx/>
                <a:latin typeface="Calibri" panose="020F0502020204030204"/>
                <a:ea typeface="+mn-ea"/>
                <a:cs typeface="+mn-cs"/>
              </a:rPr>
              <a:t>few additions</a:t>
            </a:r>
            <a:r>
              <a:rPr kumimoji="0" lang="en-GB" sz="1100" b="0" i="1" u="none" strike="noStrike" kern="1200" cap="none" spc="0" normalizeH="0" baseline="0" noProof="0">
                <a:ln>
                  <a:noFill/>
                </a:ln>
                <a:solidFill>
                  <a:prstClr val="black"/>
                </a:solidFill>
                <a:effectLst/>
                <a:uLnTx/>
                <a:uFillTx/>
                <a:latin typeface="Calibri" panose="020F0502020204030204"/>
                <a:ea typeface="+mn-ea"/>
                <a:cs typeface="+mn-cs"/>
              </a:rPr>
              <a:t> compared to what we currently have."</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276672B-28CE-C913-87C1-0466ABB9EECB}"/>
              </a:ext>
            </a:extLst>
          </p:cNvPr>
          <p:cNvSpPr txBox="1"/>
          <p:nvPr/>
        </p:nvSpPr>
        <p:spPr>
          <a:xfrm>
            <a:off x="699052" y="1211345"/>
            <a:ext cx="10939573"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The Work Management Application introduces improvements to the way users view, prioritise and manage their tasks</a:t>
            </a:r>
          </a:p>
        </p:txBody>
      </p:sp>
    </p:spTree>
    <p:extLst>
      <p:ext uri="{BB962C8B-B14F-4D97-AF65-F5344CB8AC3E}">
        <p14:creationId xmlns:p14="http://schemas.microsoft.com/office/powerpoint/2010/main" val="2561711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B7C92-E9FC-92F4-949A-09AA0AC98267}"/>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8D9D0BC8-0256-0A00-23D4-6CF3E90BED0C}"/>
              </a:ext>
            </a:extLst>
          </p:cNvPr>
          <p:cNvPicPr>
            <a:picLocks noChangeAspect="1"/>
          </p:cNvPicPr>
          <p:nvPr/>
        </p:nvPicPr>
        <p:blipFill>
          <a:blip r:embed="rId2"/>
          <a:stretch>
            <a:fillRect/>
          </a:stretch>
        </p:blipFill>
        <p:spPr>
          <a:xfrm>
            <a:off x="5332307" y="2067604"/>
            <a:ext cx="2501634" cy="3198269"/>
          </a:xfrm>
          <a:prstGeom prst="rect">
            <a:avLst/>
          </a:prstGeom>
          <a:ln>
            <a:noFill/>
          </a:ln>
          <a:effectLst>
            <a:outerShdw blurRad="292100" dist="139700" dir="2700000" algn="tl" rotWithShape="0">
              <a:srgbClr val="333333">
                <a:alpha val="65000"/>
              </a:srgbClr>
            </a:outerShdw>
          </a:effectLst>
        </p:spPr>
      </p:pic>
      <p:pic>
        <p:nvPicPr>
          <p:cNvPr id="7" name="Picture 6" descr="A screenshot of a computer&#10;&#10;Description automatically generated">
            <a:extLst>
              <a:ext uri="{FF2B5EF4-FFF2-40B4-BE49-F238E27FC236}">
                <a16:creationId xmlns:a16="http://schemas.microsoft.com/office/drawing/2014/main" id="{515A7ED3-EC9E-56D9-6FBD-B156DAE16035}"/>
              </a:ext>
            </a:extLst>
          </p:cNvPr>
          <p:cNvPicPr>
            <a:picLocks noChangeAspect="1"/>
          </p:cNvPicPr>
          <p:nvPr/>
        </p:nvPicPr>
        <p:blipFill>
          <a:blip r:embed="rId3"/>
          <a:stretch>
            <a:fillRect/>
          </a:stretch>
        </p:blipFill>
        <p:spPr>
          <a:xfrm>
            <a:off x="5839467" y="2233293"/>
            <a:ext cx="2501634" cy="3198269"/>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4AEFD6BC-A3EE-BE02-A20C-4F52CE227A6E}"/>
              </a:ext>
            </a:extLst>
          </p:cNvPr>
          <p:cNvPicPr>
            <a:picLocks noChangeAspect="1"/>
          </p:cNvPicPr>
          <p:nvPr/>
        </p:nvPicPr>
        <p:blipFill>
          <a:blip r:embed="rId4"/>
          <a:stretch>
            <a:fillRect/>
          </a:stretch>
        </p:blipFill>
        <p:spPr>
          <a:xfrm>
            <a:off x="6438313" y="2394277"/>
            <a:ext cx="2501634" cy="3198269"/>
          </a:xfrm>
          <a:prstGeom prst="rect">
            <a:avLst/>
          </a:prstGeom>
          <a:effectLst>
            <a:outerShdw blurRad="50800" dist="38100" dir="5400000" algn="t" rotWithShape="0">
              <a:prstClr val="black">
                <a:alpha val="40000"/>
              </a:prstClr>
            </a:outerShdw>
          </a:effectLst>
        </p:spPr>
      </p:pic>
      <p:pic>
        <p:nvPicPr>
          <p:cNvPr id="5" name="Picture 4" descr="A computer screen shot of a task list&#10;&#10;Description automatically generated">
            <a:extLst>
              <a:ext uri="{FF2B5EF4-FFF2-40B4-BE49-F238E27FC236}">
                <a16:creationId xmlns:a16="http://schemas.microsoft.com/office/drawing/2014/main" id="{F9973C77-3AE1-F68D-9101-5E3A0340AF41}"/>
              </a:ext>
            </a:extLst>
          </p:cNvPr>
          <p:cNvPicPr>
            <a:picLocks noChangeAspect="1"/>
          </p:cNvPicPr>
          <p:nvPr/>
        </p:nvPicPr>
        <p:blipFill>
          <a:blip r:embed="rId5"/>
          <a:stretch>
            <a:fillRect/>
          </a:stretch>
        </p:blipFill>
        <p:spPr>
          <a:xfrm>
            <a:off x="6942095" y="2573095"/>
            <a:ext cx="2701416" cy="319826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B30C4A5F-2525-3D1C-70F4-D00363840DB3}"/>
              </a:ext>
            </a:extLst>
          </p:cNvPr>
          <p:cNvSpPr txBox="1"/>
          <p:nvPr/>
        </p:nvSpPr>
        <p:spPr>
          <a:xfrm>
            <a:off x="645470" y="168563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Calibri"/>
              </a:rPr>
              <a:t>1</a:t>
            </a:r>
            <a:r>
              <a:rPr lang="en-GB" b="1">
                <a:solidFill>
                  <a:prstClr val="black"/>
                </a:solidFill>
                <a:latin typeface="Calibri" panose="020F0502020204030204"/>
                <a:cs typeface="Calibri"/>
              </a:rPr>
              <a:t>.</a:t>
            </a:r>
            <a:r>
              <a:rPr kumimoji="0" lang="en-GB" sz="1800" b="1" i="0" u="none" strike="noStrike" kern="1200" cap="none" spc="0" normalizeH="0" baseline="0" noProof="0">
                <a:ln>
                  <a:noFill/>
                </a:ln>
                <a:solidFill>
                  <a:prstClr val="black"/>
                </a:solidFill>
                <a:effectLst/>
                <a:uLnTx/>
                <a:uFillTx/>
                <a:latin typeface="Calibri" panose="020F0502020204030204"/>
                <a:ea typeface="+mn-ea"/>
                <a:cs typeface="Calibri"/>
              </a:rPr>
              <a:t> Current</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Calibri"/>
              </a:rPr>
              <a:t> CMS Classic</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576EA01-97C0-6E28-8E29-8DBADA64BA15}"/>
              </a:ext>
            </a:extLst>
          </p:cNvPr>
          <p:cNvSpPr txBox="1"/>
          <p:nvPr/>
        </p:nvSpPr>
        <p:spPr>
          <a:xfrm>
            <a:off x="5222586" y="1682064"/>
            <a:ext cx="4876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Calibri"/>
              </a:rPr>
              <a:t>3</a:t>
            </a:r>
            <a:r>
              <a:rPr lang="en-GB" b="1">
                <a:solidFill>
                  <a:prstClr val="black"/>
                </a:solidFill>
                <a:latin typeface="Calibri" panose="020F0502020204030204"/>
                <a:cs typeface="Calibri"/>
              </a:rPr>
              <a:t>.</a:t>
            </a:r>
            <a:r>
              <a:rPr kumimoji="0" lang="en-GB" sz="1800" b="1" i="0" u="none" strike="noStrike" kern="1200" cap="none" spc="0" normalizeH="0" baseline="0" noProof="0">
                <a:ln>
                  <a:noFill/>
                </a:ln>
                <a:solidFill>
                  <a:prstClr val="black"/>
                </a:solidFill>
                <a:effectLst/>
                <a:uLnTx/>
                <a:uFillTx/>
                <a:latin typeface="Calibri" panose="020F0502020204030204"/>
                <a:ea typeface="+mn-ea"/>
                <a:cs typeface="Calibri"/>
              </a:rPr>
              <a:t> Future</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Calibri"/>
              </a:rPr>
              <a:t> Work Management Application</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descr="A screenshot of a calendar&#10;&#10;Description automatically generated">
            <a:extLst>
              <a:ext uri="{FF2B5EF4-FFF2-40B4-BE49-F238E27FC236}">
                <a16:creationId xmlns:a16="http://schemas.microsoft.com/office/drawing/2014/main" id="{06F92C7D-36DE-6279-7E15-2A2261CEFEDE}"/>
              </a:ext>
            </a:extLst>
          </p:cNvPr>
          <p:cNvPicPr>
            <a:picLocks noChangeAspect="1"/>
          </p:cNvPicPr>
          <p:nvPr/>
        </p:nvPicPr>
        <p:blipFill>
          <a:blip r:embed="rId6"/>
          <a:stretch>
            <a:fillRect/>
          </a:stretch>
        </p:blipFill>
        <p:spPr>
          <a:xfrm>
            <a:off x="7866482" y="2738563"/>
            <a:ext cx="2501634" cy="3198269"/>
          </a:xfrm>
          <a:prstGeom prst="rect">
            <a:avLst/>
          </a:prstGeom>
          <a:ln>
            <a:noFill/>
          </a:ln>
          <a:effectLst>
            <a:outerShdw blurRad="292100" dist="139700" dir="2700000" algn="tl" rotWithShape="0">
              <a:srgbClr val="333333">
                <a:alpha val="65000"/>
              </a:srgbClr>
            </a:outerShdw>
          </a:effectLst>
        </p:spPr>
      </p:pic>
      <p:pic>
        <p:nvPicPr>
          <p:cNvPr id="18" name="Picture 17" descr="A screenshot of a computer&#10;&#10;Description automatically generated">
            <a:extLst>
              <a:ext uri="{FF2B5EF4-FFF2-40B4-BE49-F238E27FC236}">
                <a16:creationId xmlns:a16="http://schemas.microsoft.com/office/drawing/2014/main" id="{B4276211-0731-B52D-8432-33F6E1258043}"/>
              </a:ext>
            </a:extLst>
          </p:cNvPr>
          <p:cNvPicPr>
            <a:picLocks noChangeAspect="1"/>
          </p:cNvPicPr>
          <p:nvPr/>
        </p:nvPicPr>
        <p:blipFill>
          <a:blip r:embed="rId7"/>
          <a:stretch>
            <a:fillRect/>
          </a:stretch>
        </p:blipFill>
        <p:spPr>
          <a:xfrm>
            <a:off x="8638323" y="2909107"/>
            <a:ext cx="1900746" cy="319826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59659B2-12BD-F9C5-A07E-581E413DB77D}"/>
              </a:ext>
            </a:extLst>
          </p:cNvPr>
          <p:cNvSpPr txBox="1"/>
          <p:nvPr/>
        </p:nvSpPr>
        <p:spPr>
          <a:xfrm>
            <a:off x="699051" y="714263"/>
            <a:ext cx="11099371"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The </a:t>
            </a:r>
            <a:r>
              <a:rPr lang="en-US" sz="2400" b="1">
                <a:solidFill>
                  <a:prstClr val="black"/>
                </a:solidFill>
                <a:latin typeface="Calibri" panose="020F0502020204030204"/>
              </a:rPr>
              <a:t>App</a:t>
            </a: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 has gone through a series of iterations based on feedback from users</a:t>
            </a:r>
          </a:p>
        </p:txBody>
      </p:sp>
      <p:sp>
        <p:nvSpPr>
          <p:cNvPr id="22" name="TextBox 21">
            <a:extLst>
              <a:ext uri="{FF2B5EF4-FFF2-40B4-BE49-F238E27FC236}">
                <a16:creationId xmlns:a16="http://schemas.microsoft.com/office/drawing/2014/main" id="{307FD835-3B73-C132-2EBF-80D19BA4FF11}"/>
              </a:ext>
            </a:extLst>
          </p:cNvPr>
          <p:cNvSpPr txBox="1"/>
          <p:nvPr/>
        </p:nvSpPr>
        <p:spPr>
          <a:xfrm>
            <a:off x="639812" y="3811515"/>
            <a:ext cx="4876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Calibri"/>
              </a:rPr>
              <a:t>2</a:t>
            </a:r>
            <a:r>
              <a:rPr lang="en-GB" b="1">
                <a:solidFill>
                  <a:prstClr val="black"/>
                </a:solidFill>
                <a:latin typeface="Calibri" panose="020F0502020204030204"/>
                <a:cs typeface="Calibri"/>
              </a:rPr>
              <a:t>.</a:t>
            </a:r>
            <a:r>
              <a:rPr kumimoji="0" lang="en-GB" sz="1800" b="1" i="0" u="none" strike="noStrike" kern="1200" cap="none" spc="0" normalizeH="0" baseline="0" noProof="0">
                <a:ln>
                  <a:noFill/>
                </a:ln>
                <a:solidFill>
                  <a:prstClr val="black"/>
                </a:solidFill>
                <a:effectLst/>
                <a:uLnTx/>
                <a:uFillTx/>
                <a:latin typeface="Calibri" panose="020F0502020204030204"/>
                <a:ea typeface="+mn-ea"/>
                <a:cs typeface="Calibri"/>
              </a:rPr>
              <a:t> Initial </a:t>
            </a:r>
            <a:r>
              <a:rPr kumimoji="0" lang="en-GB" sz="1800" i="0" u="none" strike="noStrike" kern="1200" cap="none" spc="0" normalizeH="0" baseline="0" noProof="0">
                <a:ln>
                  <a:noFill/>
                </a:ln>
                <a:solidFill>
                  <a:prstClr val="black"/>
                </a:solidFill>
                <a:effectLst/>
                <a:uLnTx/>
                <a:uFillTx/>
                <a:latin typeface="Calibri" panose="020F0502020204030204"/>
                <a:ea typeface="+mn-ea"/>
                <a:cs typeface="Calibri"/>
              </a:rPr>
              <a:t>Task List mock-up</a:t>
            </a:r>
            <a:endParaRPr kumimoji="0" lang="en-GB" sz="180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 name="Gruppo 28">
            <a:extLst>
              <a:ext uri="{FF2B5EF4-FFF2-40B4-BE49-F238E27FC236}">
                <a16:creationId xmlns:a16="http://schemas.microsoft.com/office/drawing/2014/main" id="{4579ABCE-C056-2969-9D0B-D1458DC25C20}"/>
              </a:ext>
            </a:extLst>
          </p:cNvPr>
          <p:cNvGrpSpPr/>
          <p:nvPr/>
        </p:nvGrpSpPr>
        <p:grpSpPr>
          <a:xfrm rot="17646370" flipV="1">
            <a:off x="3600216" y="3554446"/>
            <a:ext cx="2575345" cy="611250"/>
            <a:chOff x="4921412" y="4831021"/>
            <a:chExt cx="1527175" cy="755650"/>
          </a:xfrm>
        </p:grpSpPr>
        <p:sp>
          <p:nvSpPr>
            <p:cNvPr id="24" name="Figura a mano libera 21">
              <a:extLst>
                <a:ext uri="{FF2B5EF4-FFF2-40B4-BE49-F238E27FC236}">
                  <a16:creationId xmlns:a16="http://schemas.microsoft.com/office/drawing/2014/main" id="{6CC8E296-F043-7450-EDD6-CC1C3B32E234}"/>
                </a:ext>
              </a:extLst>
            </p:cNvPr>
            <p:cNvSpPr/>
            <p:nvPr/>
          </p:nvSpPr>
          <p:spPr>
            <a:xfrm>
              <a:off x="4921412" y="4967400"/>
              <a:ext cx="1527175" cy="619271"/>
            </a:xfrm>
            <a:custGeom>
              <a:avLst/>
              <a:gdLst>
                <a:gd name="connsiteX0" fmla="*/ 0 w 1527175"/>
                <a:gd name="connsiteY0" fmla="*/ 619271 h 619271"/>
                <a:gd name="connsiteX1" fmla="*/ 155575 w 1527175"/>
                <a:gd name="connsiteY1" fmla="*/ 374796 h 619271"/>
                <a:gd name="connsiteX2" fmla="*/ 365125 w 1527175"/>
                <a:gd name="connsiteY2" fmla="*/ 196996 h 619271"/>
                <a:gd name="connsiteX3" fmla="*/ 552450 w 1527175"/>
                <a:gd name="connsiteY3" fmla="*/ 95396 h 619271"/>
                <a:gd name="connsiteX4" fmla="*/ 768350 w 1527175"/>
                <a:gd name="connsiteY4" fmla="*/ 28721 h 619271"/>
                <a:gd name="connsiteX5" fmla="*/ 1038225 w 1527175"/>
                <a:gd name="connsiteY5" fmla="*/ 146 h 619271"/>
                <a:gd name="connsiteX6" fmla="*/ 1355725 w 1527175"/>
                <a:gd name="connsiteY6" fmla="*/ 19196 h 619271"/>
                <a:gd name="connsiteX7" fmla="*/ 1527175 w 1527175"/>
                <a:gd name="connsiteY7" fmla="*/ 54121 h 619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7175" h="619271">
                  <a:moveTo>
                    <a:pt x="0" y="619271"/>
                  </a:moveTo>
                  <a:cubicBezTo>
                    <a:pt x="47360" y="532223"/>
                    <a:pt x="94721" y="445175"/>
                    <a:pt x="155575" y="374796"/>
                  </a:cubicBezTo>
                  <a:cubicBezTo>
                    <a:pt x="216429" y="304417"/>
                    <a:pt x="298979" y="243563"/>
                    <a:pt x="365125" y="196996"/>
                  </a:cubicBezTo>
                  <a:cubicBezTo>
                    <a:pt x="431271" y="150429"/>
                    <a:pt x="485246" y="123442"/>
                    <a:pt x="552450" y="95396"/>
                  </a:cubicBezTo>
                  <a:cubicBezTo>
                    <a:pt x="619654" y="67350"/>
                    <a:pt x="687388" y="44596"/>
                    <a:pt x="768350" y="28721"/>
                  </a:cubicBezTo>
                  <a:cubicBezTo>
                    <a:pt x="849313" y="12846"/>
                    <a:pt x="940329" y="1733"/>
                    <a:pt x="1038225" y="146"/>
                  </a:cubicBezTo>
                  <a:cubicBezTo>
                    <a:pt x="1136121" y="-1441"/>
                    <a:pt x="1274233" y="10200"/>
                    <a:pt x="1355725" y="19196"/>
                  </a:cubicBezTo>
                  <a:cubicBezTo>
                    <a:pt x="1437217" y="28192"/>
                    <a:pt x="1482196" y="41156"/>
                    <a:pt x="1527175" y="54121"/>
                  </a:cubicBezTo>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nter"/>
                <a:ea typeface="+mn-ea"/>
                <a:cs typeface="+mn-cs"/>
              </a:endParaRPr>
            </a:p>
          </p:txBody>
        </p:sp>
        <p:sp>
          <p:nvSpPr>
            <p:cNvPr id="25" name="Figura a mano libera 27">
              <a:extLst>
                <a:ext uri="{FF2B5EF4-FFF2-40B4-BE49-F238E27FC236}">
                  <a16:creationId xmlns:a16="http://schemas.microsoft.com/office/drawing/2014/main" id="{23077641-352F-6DBD-2E8A-49B99D59AB3F}"/>
                </a:ext>
              </a:extLst>
            </p:cNvPr>
            <p:cNvSpPr/>
            <p:nvPr/>
          </p:nvSpPr>
          <p:spPr>
            <a:xfrm>
              <a:off x="6289837" y="4831021"/>
              <a:ext cx="158750" cy="314325"/>
            </a:xfrm>
            <a:custGeom>
              <a:avLst/>
              <a:gdLst>
                <a:gd name="connsiteX0" fmla="*/ 0 w 158750"/>
                <a:gd name="connsiteY0" fmla="*/ 314325 h 314325"/>
                <a:gd name="connsiteX1" fmla="*/ 158750 w 158750"/>
                <a:gd name="connsiteY1" fmla="*/ 190500 h 314325"/>
                <a:gd name="connsiteX2" fmla="*/ 31750 w 158750"/>
                <a:gd name="connsiteY2" fmla="*/ 0 h 314325"/>
                <a:gd name="connsiteX3" fmla="*/ 0 w 158750"/>
                <a:gd name="connsiteY3" fmla="*/ 314325 h 314325"/>
              </a:gdLst>
              <a:ahLst/>
              <a:cxnLst>
                <a:cxn ang="0">
                  <a:pos x="connsiteX0" y="connsiteY0"/>
                </a:cxn>
                <a:cxn ang="0">
                  <a:pos x="connsiteX1" y="connsiteY1"/>
                </a:cxn>
                <a:cxn ang="0">
                  <a:pos x="connsiteX2" y="connsiteY2"/>
                </a:cxn>
                <a:cxn ang="0">
                  <a:pos x="connsiteX3" y="connsiteY3"/>
                </a:cxn>
              </a:cxnLst>
              <a:rect l="l" t="t" r="r" b="b"/>
              <a:pathLst>
                <a:path w="158750" h="314325">
                  <a:moveTo>
                    <a:pt x="0" y="314325"/>
                  </a:moveTo>
                  <a:lnTo>
                    <a:pt x="158750" y="190500"/>
                  </a:lnTo>
                  <a:lnTo>
                    <a:pt x="31750" y="0"/>
                  </a:lnTo>
                  <a:lnTo>
                    <a:pt x="0" y="314325"/>
                  </a:lnTo>
                  <a:close/>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Inter"/>
                <a:ea typeface="+mn-ea"/>
                <a:cs typeface="+mn-cs"/>
              </a:endParaRPr>
            </a:p>
          </p:txBody>
        </p:sp>
      </p:grpSp>
      <p:pic>
        <p:nvPicPr>
          <p:cNvPr id="21" name="Picture 20">
            <a:extLst>
              <a:ext uri="{FF2B5EF4-FFF2-40B4-BE49-F238E27FC236}">
                <a16:creationId xmlns:a16="http://schemas.microsoft.com/office/drawing/2014/main" id="{E8212D36-2205-2399-6475-1B0260DA7C2E}"/>
              </a:ext>
            </a:extLst>
          </p:cNvPr>
          <p:cNvPicPr>
            <a:picLocks noChangeAspect="1"/>
          </p:cNvPicPr>
          <p:nvPr/>
        </p:nvPicPr>
        <p:blipFill>
          <a:blip r:embed="rId8"/>
          <a:stretch>
            <a:fillRect/>
          </a:stretch>
        </p:blipFill>
        <p:spPr>
          <a:xfrm>
            <a:off x="739167" y="4195345"/>
            <a:ext cx="3629146" cy="1876063"/>
          </a:xfrm>
          <a:prstGeom prst="rect">
            <a:avLst/>
          </a:prstGeom>
          <a:ln>
            <a:noFill/>
          </a:ln>
          <a:effectLst>
            <a:outerShdw blurRad="292100" dist="139700" dir="2700000" algn="tl" rotWithShape="0">
              <a:srgbClr val="333333">
                <a:alpha val="65000"/>
              </a:srgbClr>
            </a:outerShdw>
          </a:effectLst>
        </p:spPr>
      </p:pic>
      <p:grpSp>
        <p:nvGrpSpPr>
          <p:cNvPr id="11" name="Gruppo 28">
            <a:extLst>
              <a:ext uri="{FF2B5EF4-FFF2-40B4-BE49-F238E27FC236}">
                <a16:creationId xmlns:a16="http://schemas.microsoft.com/office/drawing/2014/main" id="{647E3B18-E6DE-34BF-7358-F3A4CB08709E}"/>
              </a:ext>
            </a:extLst>
          </p:cNvPr>
          <p:cNvGrpSpPr/>
          <p:nvPr/>
        </p:nvGrpSpPr>
        <p:grpSpPr>
          <a:xfrm rot="14492667" flipH="1" flipV="1">
            <a:off x="2331933" y="3902134"/>
            <a:ext cx="1587025" cy="630038"/>
            <a:chOff x="4921412" y="4831021"/>
            <a:chExt cx="1527175" cy="755650"/>
          </a:xfrm>
        </p:grpSpPr>
        <p:sp>
          <p:nvSpPr>
            <p:cNvPr id="12" name="Figura a mano libera 21">
              <a:extLst>
                <a:ext uri="{FF2B5EF4-FFF2-40B4-BE49-F238E27FC236}">
                  <a16:creationId xmlns:a16="http://schemas.microsoft.com/office/drawing/2014/main" id="{CA7B6A97-0934-CD47-EB27-5D39F708C412}"/>
                </a:ext>
              </a:extLst>
            </p:cNvPr>
            <p:cNvSpPr/>
            <p:nvPr/>
          </p:nvSpPr>
          <p:spPr>
            <a:xfrm>
              <a:off x="4921412" y="4967400"/>
              <a:ext cx="1527175" cy="619271"/>
            </a:xfrm>
            <a:custGeom>
              <a:avLst/>
              <a:gdLst>
                <a:gd name="connsiteX0" fmla="*/ 0 w 1527175"/>
                <a:gd name="connsiteY0" fmla="*/ 619271 h 619271"/>
                <a:gd name="connsiteX1" fmla="*/ 155575 w 1527175"/>
                <a:gd name="connsiteY1" fmla="*/ 374796 h 619271"/>
                <a:gd name="connsiteX2" fmla="*/ 365125 w 1527175"/>
                <a:gd name="connsiteY2" fmla="*/ 196996 h 619271"/>
                <a:gd name="connsiteX3" fmla="*/ 552450 w 1527175"/>
                <a:gd name="connsiteY3" fmla="*/ 95396 h 619271"/>
                <a:gd name="connsiteX4" fmla="*/ 768350 w 1527175"/>
                <a:gd name="connsiteY4" fmla="*/ 28721 h 619271"/>
                <a:gd name="connsiteX5" fmla="*/ 1038225 w 1527175"/>
                <a:gd name="connsiteY5" fmla="*/ 146 h 619271"/>
                <a:gd name="connsiteX6" fmla="*/ 1355725 w 1527175"/>
                <a:gd name="connsiteY6" fmla="*/ 19196 h 619271"/>
                <a:gd name="connsiteX7" fmla="*/ 1527175 w 1527175"/>
                <a:gd name="connsiteY7" fmla="*/ 54121 h 619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7175" h="619271">
                  <a:moveTo>
                    <a:pt x="0" y="619271"/>
                  </a:moveTo>
                  <a:cubicBezTo>
                    <a:pt x="47360" y="532223"/>
                    <a:pt x="94721" y="445175"/>
                    <a:pt x="155575" y="374796"/>
                  </a:cubicBezTo>
                  <a:cubicBezTo>
                    <a:pt x="216429" y="304417"/>
                    <a:pt x="298979" y="243563"/>
                    <a:pt x="365125" y="196996"/>
                  </a:cubicBezTo>
                  <a:cubicBezTo>
                    <a:pt x="431271" y="150429"/>
                    <a:pt x="485246" y="123442"/>
                    <a:pt x="552450" y="95396"/>
                  </a:cubicBezTo>
                  <a:cubicBezTo>
                    <a:pt x="619654" y="67350"/>
                    <a:pt x="687388" y="44596"/>
                    <a:pt x="768350" y="28721"/>
                  </a:cubicBezTo>
                  <a:cubicBezTo>
                    <a:pt x="849313" y="12846"/>
                    <a:pt x="940329" y="1733"/>
                    <a:pt x="1038225" y="146"/>
                  </a:cubicBezTo>
                  <a:cubicBezTo>
                    <a:pt x="1136121" y="-1441"/>
                    <a:pt x="1274233" y="10200"/>
                    <a:pt x="1355725" y="19196"/>
                  </a:cubicBezTo>
                  <a:cubicBezTo>
                    <a:pt x="1437217" y="28192"/>
                    <a:pt x="1482196" y="41156"/>
                    <a:pt x="1527175" y="54121"/>
                  </a:cubicBezTo>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Inter"/>
                <a:ea typeface="+mn-ea"/>
                <a:cs typeface="+mn-cs"/>
              </a:endParaRPr>
            </a:p>
          </p:txBody>
        </p:sp>
        <p:sp>
          <p:nvSpPr>
            <p:cNvPr id="13" name="Figura a mano libera 27">
              <a:extLst>
                <a:ext uri="{FF2B5EF4-FFF2-40B4-BE49-F238E27FC236}">
                  <a16:creationId xmlns:a16="http://schemas.microsoft.com/office/drawing/2014/main" id="{F8539185-750A-07BC-2DDA-198E2881E2DE}"/>
                </a:ext>
              </a:extLst>
            </p:cNvPr>
            <p:cNvSpPr/>
            <p:nvPr/>
          </p:nvSpPr>
          <p:spPr>
            <a:xfrm>
              <a:off x="6289837" y="4831021"/>
              <a:ext cx="158750" cy="314325"/>
            </a:xfrm>
            <a:custGeom>
              <a:avLst/>
              <a:gdLst>
                <a:gd name="connsiteX0" fmla="*/ 0 w 158750"/>
                <a:gd name="connsiteY0" fmla="*/ 314325 h 314325"/>
                <a:gd name="connsiteX1" fmla="*/ 158750 w 158750"/>
                <a:gd name="connsiteY1" fmla="*/ 190500 h 314325"/>
                <a:gd name="connsiteX2" fmla="*/ 31750 w 158750"/>
                <a:gd name="connsiteY2" fmla="*/ 0 h 314325"/>
                <a:gd name="connsiteX3" fmla="*/ 0 w 158750"/>
                <a:gd name="connsiteY3" fmla="*/ 314325 h 314325"/>
              </a:gdLst>
              <a:ahLst/>
              <a:cxnLst>
                <a:cxn ang="0">
                  <a:pos x="connsiteX0" y="connsiteY0"/>
                </a:cxn>
                <a:cxn ang="0">
                  <a:pos x="connsiteX1" y="connsiteY1"/>
                </a:cxn>
                <a:cxn ang="0">
                  <a:pos x="connsiteX2" y="connsiteY2"/>
                </a:cxn>
                <a:cxn ang="0">
                  <a:pos x="connsiteX3" y="connsiteY3"/>
                </a:cxn>
              </a:cxnLst>
              <a:rect l="l" t="t" r="r" b="b"/>
              <a:pathLst>
                <a:path w="158750" h="314325">
                  <a:moveTo>
                    <a:pt x="0" y="314325"/>
                  </a:moveTo>
                  <a:lnTo>
                    <a:pt x="158750" y="190500"/>
                  </a:lnTo>
                  <a:lnTo>
                    <a:pt x="31750" y="0"/>
                  </a:lnTo>
                  <a:lnTo>
                    <a:pt x="0" y="314325"/>
                  </a:lnTo>
                  <a:close/>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Inter"/>
                <a:ea typeface="+mn-ea"/>
                <a:cs typeface="+mn-cs"/>
              </a:endParaRPr>
            </a:p>
          </p:txBody>
        </p:sp>
      </p:grpSp>
      <p:pic>
        <p:nvPicPr>
          <p:cNvPr id="4" name="Picture 3" descr="A screenshot of a computer&#10;&#10;Description automatically generated">
            <a:extLst>
              <a:ext uri="{FF2B5EF4-FFF2-40B4-BE49-F238E27FC236}">
                <a16:creationId xmlns:a16="http://schemas.microsoft.com/office/drawing/2014/main" id="{37E65484-D9BA-027F-93F9-7C277FB6AEA6}"/>
              </a:ext>
            </a:extLst>
          </p:cNvPr>
          <p:cNvPicPr>
            <a:picLocks noChangeAspect="1"/>
          </p:cNvPicPr>
          <p:nvPr/>
        </p:nvPicPr>
        <p:blipFill>
          <a:blip r:embed="rId9"/>
          <a:stretch>
            <a:fillRect/>
          </a:stretch>
        </p:blipFill>
        <p:spPr>
          <a:xfrm>
            <a:off x="749363" y="2051396"/>
            <a:ext cx="4100947" cy="1653854"/>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E218978E-B5A6-B45E-F1FC-8DB95C9B2295}"/>
              </a:ext>
            </a:extLst>
          </p:cNvPr>
          <p:cNvSpPr txBox="1"/>
          <p:nvPr/>
        </p:nvSpPr>
        <p:spPr>
          <a:xfrm>
            <a:off x="699052" y="1211345"/>
            <a:ext cx="10939573"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prstClr val="black"/>
                </a:solidFill>
                <a:latin typeface="Calibri" panose="020F0502020204030204"/>
                <a:cs typeface="Calibri"/>
              </a:rPr>
              <a:t>We used a functional prototype with dummy data to frequently test designs with users and iterate frequently based on their valuable feedback</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2" name="Rectangle 1">
            <a:extLst>
              <a:ext uri="{FF2B5EF4-FFF2-40B4-BE49-F238E27FC236}">
                <a16:creationId xmlns:a16="http://schemas.microsoft.com/office/drawing/2014/main" id="{5CA7937C-83F7-4563-9249-2F92372AEBCC}"/>
              </a:ext>
            </a:extLst>
          </p:cNvPr>
          <p:cNvSpPr/>
          <p:nvPr/>
        </p:nvSpPr>
        <p:spPr>
          <a:xfrm>
            <a:off x="9213210" y="3088518"/>
            <a:ext cx="2486061" cy="3192287"/>
          </a:xfrm>
          <a:prstGeom prst="rect">
            <a:avLst/>
          </a:prstGeom>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screenshot of a computer&#10;&#10;Description automatically generated">
            <a:extLst>
              <a:ext uri="{FF2B5EF4-FFF2-40B4-BE49-F238E27FC236}">
                <a16:creationId xmlns:a16="http://schemas.microsoft.com/office/drawing/2014/main" id="{E1D7DF75-22D1-9B64-906B-7BB13F0F5635}"/>
              </a:ext>
            </a:extLst>
          </p:cNvPr>
          <p:cNvPicPr>
            <a:picLocks noChangeAspect="1"/>
          </p:cNvPicPr>
          <p:nvPr/>
        </p:nvPicPr>
        <p:blipFill>
          <a:blip r:embed="rId10"/>
          <a:stretch>
            <a:fillRect/>
          </a:stretch>
        </p:blipFill>
        <p:spPr>
          <a:xfrm>
            <a:off x="9213210" y="3088423"/>
            <a:ext cx="2486061" cy="31922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9737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05F48-A87D-4E6D-F7D3-35393AE745E5}"/>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DCE37F18-0249-6DB7-1F36-F82A81066688}"/>
              </a:ext>
            </a:extLst>
          </p:cNvPr>
          <p:cNvSpPr txBox="1"/>
          <p:nvPr/>
        </p:nvSpPr>
        <p:spPr>
          <a:xfrm>
            <a:off x="699052" y="1211345"/>
            <a:ext cx="7921165" cy="276999"/>
          </a:xfrm>
          <a:prstGeom prst="rect">
            <a:avLst/>
          </a:prstGeom>
          <a:noFill/>
        </p:spPr>
        <p:txBody>
          <a:bodyPr wrap="square" lIns="91440" tIns="45720" rIns="91440" bIns="45720" rtlCol="0" anchor="t">
            <a:spAutoFit/>
          </a:bodyPr>
          <a:lstStyle/>
          <a:p>
            <a:pPr>
              <a:defRPr/>
            </a:pPr>
            <a:r>
              <a:rPr lang="en-GB" sz="1200">
                <a:solidFill>
                  <a:prstClr val="black"/>
                </a:solidFill>
                <a:cs typeface="Calibri"/>
              </a:rPr>
              <a:t>Task list screen</a:t>
            </a:r>
          </a:p>
        </p:txBody>
      </p:sp>
      <p:sp>
        <p:nvSpPr>
          <p:cNvPr id="3" name="TextBox 2">
            <a:extLst>
              <a:ext uri="{FF2B5EF4-FFF2-40B4-BE49-F238E27FC236}">
                <a16:creationId xmlns:a16="http://schemas.microsoft.com/office/drawing/2014/main" id="{90D1D3A6-EAE1-4A2D-738F-5C0F32B58B5B}"/>
              </a:ext>
            </a:extLst>
          </p:cNvPr>
          <p:cNvSpPr txBox="1"/>
          <p:nvPr/>
        </p:nvSpPr>
        <p:spPr>
          <a:xfrm>
            <a:off x="669866" y="3564825"/>
            <a:ext cx="30687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GB" sz="1200" b="1">
                <a:cs typeface="Arial"/>
              </a:rPr>
              <a:t>Case preview</a:t>
            </a:r>
            <a:r>
              <a:rPr lang="en-GB" sz="1200">
                <a:cs typeface="Arial"/>
              </a:rPr>
              <a:t> provides users with key case information at a glance, making it quicker and easier for them to find important details (without opening a new screen)​. Users can also click directly through to the case in CMS.</a:t>
            </a:r>
          </a:p>
        </p:txBody>
      </p:sp>
      <p:pic>
        <p:nvPicPr>
          <p:cNvPr id="13" name="Picture 12" descr="A screenshot of a computer&#10;&#10;Description automatically generated">
            <a:extLst>
              <a:ext uri="{FF2B5EF4-FFF2-40B4-BE49-F238E27FC236}">
                <a16:creationId xmlns:a16="http://schemas.microsoft.com/office/drawing/2014/main" id="{39C01364-6C41-5BCF-6D54-632D8BD69DDF}"/>
              </a:ext>
            </a:extLst>
          </p:cNvPr>
          <p:cNvPicPr>
            <a:picLocks noChangeAspect="1"/>
          </p:cNvPicPr>
          <p:nvPr/>
        </p:nvPicPr>
        <p:blipFill>
          <a:blip r:embed="rId3"/>
          <a:stretch>
            <a:fillRect/>
          </a:stretch>
        </p:blipFill>
        <p:spPr>
          <a:xfrm>
            <a:off x="3932885" y="1633729"/>
            <a:ext cx="3661852" cy="473132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52B6CEC8-30A5-C7F5-51DF-E00A9F469732}"/>
              </a:ext>
            </a:extLst>
          </p:cNvPr>
          <p:cNvSpPr txBox="1"/>
          <p:nvPr/>
        </p:nvSpPr>
        <p:spPr>
          <a:xfrm>
            <a:off x="8539247" y="3564824"/>
            <a:ext cx="302721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GB" sz="1200" b="1">
                <a:cs typeface="Arial"/>
              </a:rPr>
              <a:t>Save filter </a:t>
            </a:r>
            <a:r>
              <a:rPr lang="en-GB" sz="1200">
                <a:cs typeface="Arial"/>
              </a:rPr>
              <a:t>provides users with a way of saving their favourite filter selection combinations, meaning they don’t need to spend time reapplying them as they do today</a:t>
            </a:r>
            <a:r>
              <a:rPr lang="en-US" sz="1200">
                <a:cs typeface="Arial"/>
              </a:rPr>
              <a:t>​.</a:t>
            </a:r>
            <a:endParaRPr lang="en-GB" sz="1200">
              <a:cs typeface="Arial"/>
            </a:endParaRPr>
          </a:p>
        </p:txBody>
      </p:sp>
      <p:sp>
        <p:nvSpPr>
          <p:cNvPr id="15" name="TextBox 14">
            <a:extLst>
              <a:ext uri="{FF2B5EF4-FFF2-40B4-BE49-F238E27FC236}">
                <a16:creationId xmlns:a16="http://schemas.microsoft.com/office/drawing/2014/main" id="{9A98D27E-CB5C-FA84-58BC-184194540E0A}"/>
              </a:ext>
            </a:extLst>
          </p:cNvPr>
          <p:cNvSpPr txBox="1"/>
          <p:nvPr/>
        </p:nvSpPr>
        <p:spPr>
          <a:xfrm>
            <a:off x="8539247" y="1791442"/>
            <a:ext cx="32627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GB" sz="1200" b="1">
                <a:cs typeface="Arial"/>
              </a:rPr>
              <a:t>Saved Task tab </a:t>
            </a:r>
            <a:r>
              <a:rPr lang="en-GB" sz="1200">
                <a:cs typeface="Arial"/>
              </a:rPr>
              <a:t>allows users to save high priority tasks away from the 'sea of red' in the main Task list. Users can save those tasks that are relevant to them (e.g. can exclude error tasks or tasks waiting on others to action) and work through a more manageable, meaningful list.</a:t>
            </a:r>
          </a:p>
        </p:txBody>
      </p:sp>
      <p:sp>
        <p:nvSpPr>
          <p:cNvPr id="16" name="TextBox 15">
            <a:extLst>
              <a:ext uri="{FF2B5EF4-FFF2-40B4-BE49-F238E27FC236}">
                <a16:creationId xmlns:a16="http://schemas.microsoft.com/office/drawing/2014/main" id="{07546933-06D7-3FF5-9C85-2112F12EEF0D}"/>
              </a:ext>
            </a:extLst>
          </p:cNvPr>
          <p:cNvSpPr txBox="1"/>
          <p:nvPr/>
        </p:nvSpPr>
        <p:spPr>
          <a:xfrm>
            <a:off x="667656" y="1783080"/>
            <a:ext cx="31380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GB" sz="1200" b="1"/>
              <a:t>Task search using URN </a:t>
            </a:r>
            <a:r>
              <a:rPr lang="en-GB" sz="1200"/>
              <a:t>allows users to search and find all tasks linked to a case to complete them at the same time.</a:t>
            </a:r>
            <a:endParaRPr lang="en-GB">
              <a:cs typeface="Calibri" panose="020F0502020204030204"/>
            </a:endParaRPr>
          </a:p>
        </p:txBody>
      </p:sp>
      <p:cxnSp>
        <p:nvCxnSpPr>
          <p:cNvPr id="17" name="Straight Arrow Connector 16">
            <a:extLst>
              <a:ext uri="{FF2B5EF4-FFF2-40B4-BE49-F238E27FC236}">
                <a16:creationId xmlns:a16="http://schemas.microsoft.com/office/drawing/2014/main" id="{E58F7B61-8C53-1F4C-A07C-66695D718B98}"/>
              </a:ext>
            </a:extLst>
          </p:cNvPr>
          <p:cNvCxnSpPr/>
          <p:nvPr/>
        </p:nvCxnSpPr>
        <p:spPr>
          <a:xfrm>
            <a:off x="3230747" y="2272649"/>
            <a:ext cx="973735" cy="138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DFE76A-4B76-49E5-C6BA-04F5DEE7B397}"/>
              </a:ext>
            </a:extLst>
          </p:cNvPr>
          <p:cNvCxnSpPr>
            <a:cxnSpLocks/>
          </p:cNvCxnSpPr>
          <p:nvPr/>
        </p:nvCxnSpPr>
        <p:spPr>
          <a:xfrm flipV="1">
            <a:off x="3552625" y="3247960"/>
            <a:ext cx="827475" cy="623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B91A21-58CD-3FC5-0E5E-ACF881B37320}"/>
              </a:ext>
            </a:extLst>
          </p:cNvPr>
          <p:cNvCxnSpPr>
            <a:cxnSpLocks/>
          </p:cNvCxnSpPr>
          <p:nvPr/>
        </p:nvCxnSpPr>
        <p:spPr>
          <a:xfrm flipH="1">
            <a:off x="4958698" y="1936199"/>
            <a:ext cx="3563773" cy="2798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4AD2BE-74AA-86B7-45D0-85E45EBABA35}"/>
              </a:ext>
            </a:extLst>
          </p:cNvPr>
          <p:cNvCxnSpPr>
            <a:cxnSpLocks/>
          </p:cNvCxnSpPr>
          <p:nvPr/>
        </p:nvCxnSpPr>
        <p:spPr>
          <a:xfrm flipH="1" flipV="1">
            <a:off x="6758121" y="2755636"/>
            <a:ext cx="1807968" cy="937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DA85838-0030-9035-E254-6FB4692E7049}"/>
              </a:ext>
            </a:extLst>
          </p:cNvPr>
          <p:cNvSpPr txBox="1"/>
          <p:nvPr/>
        </p:nvSpPr>
        <p:spPr>
          <a:xfrm>
            <a:off x="699051" y="714263"/>
            <a:ext cx="10626173" cy="55132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defRPr/>
            </a:pPr>
            <a:r>
              <a:rPr lang="en-US" sz="2400" b="1">
                <a:solidFill>
                  <a:prstClr val="black"/>
                </a:solidFill>
                <a:latin typeface="Calibri" panose="020F0502020204030204"/>
              </a:rPr>
              <a:t>Work Management App features</a:t>
            </a:r>
            <a:endParaRPr lang="en-US">
              <a:solidFill>
                <a:prstClr val="black"/>
              </a:solidFill>
              <a:ea typeface="+mn-ea"/>
              <a:cs typeface="+mn-cs"/>
            </a:endParaRPr>
          </a:p>
        </p:txBody>
      </p:sp>
    </p:spTree>
    <p:extLst>
      <p:ext uri="{BB962C8B-B14F-4D97-AF65-F5344CB8AC3E}">
        <p14:creationId xmlns:p14="http://schemas.microsoft.com/office/powerpoint/2010/main" val="34469948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4NnqR9mVLGbKXZR3gI_O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N4NnqR9mVLGbKXZR3gI_O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TENT SLIDES with ENSO">
  <a:themeElements>
    <a:clrScheme name="Test 3">
      <a:dk1>
        <a:srgbClr val="FFFFFF"/>
      </a:dk1>
      <a:lt1>
        <a:srgbClr val="000000"/>
      </a:lt1>
      <a:dk2>
        <a:srgbClr val="6685C1"/>
      </a:dk2>
      <a:lt2>
        <a:srgbClr val="111B46"/>
      </a:lt2>
      <a:accent1>
        <a:srgbClr val="EFB75E"/>
      </a:accent1>
      <a:accent2>
        <a:srgbClr val="E3895D"/>
      </a:accent2>
      <a:accent3>
        <a:srgbClr val="7383BB"/>
      </a:accent3>
      <a:accent4>
        <a:srgbClr val="57ACBD"/>
      </a:accent4>
      <a:accent5>
        <a:srgbClr val="C37C7F"/>
      </a:accent5>
      <a:accent6>
        <a:srgbClr val="CA0206"/>
      </a:accent6>
      <a:hlink>
        <a:srgbClr val="6685C1"/>
      </a:hlink>
      <a:folHlink>
        <a:srgbClr val="8181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40000"/>
            <a:lumOff val="6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lIns="0" tIns="0" rIns="0" bIns="0"/>
      <a:lstStyle>
        <a:defPPr marL="0" marR="0" indent="0" algn="l" defTabSz="914400" rtl="0" eaLnBrk="1" fontAlgn="auto" latinLnBrk="0" hangingPunct="1">
          <a:lnSpc>
            <a:spcPct val="110000"/>
          </a:lnSpc>
          <a:spcBef>
            <a:spcPts val="1200"/>
          </a:spcBef>
          <a:spcAft>
            <a:spcPts val="0"/>
          </a:spcAft>
          <a:buClr>
            <a:srgbClr val="111B46"/>
          </a:buClr>
          <a:buSzTx/>
          <a:buFont typeface="Arial" panose="020B0604020202020204" pitchFamily="34" charset="0"/>
          <a:buNone/>
          <a:tabLst/>
          <a:defRPr kumimoji="0" sz="1400" b="0" i="0" u="none" strike="noStrike" kern="1200" cap="none" spc="0" normalizeH="0" baseline="0" noProof="0" dirty="0" smtClean="0">
            <a:ln>
              <a:noFill/>
            </a:ln>
            <a:solidFill>
              <a:srgbClr val="111B46"/>
            </a:solidFill>
            <a:effectLst/>
            <a:uLnTx/>
            <a:uFillTx/>
            <a:latin typeface="Arial" panose="020B0604020202020204" pitchFamily="34" charset="0"/>
            <a:ea typeface="Helvetica Neue Medium" panose="02000503000000020004" pitchFamily="2" charset="0"/>
            <a:cs typeface="Arial" panose="020B0604020202020204" pitchFamily="34" charset="0"/>
          </a:defRPr>
        </a:defPPr>
      </a:lstStyle>
    </a:txDef>
  </a:objectDefaults>
  <a:extraClrSchemeLst/>
  <a:extLst>
    <a:ext uri="{05A4C25C-085E-4340-85A3-A5531E510DB2}">
      <thm15:themeFamily xmlns:thm15="http://schemas.microsoft.com/office/thememl/2012/main" name="NTTD_master brand template_2019_without_instructions" id="{88DD6639-C230-4B92-B2F3-5CC1E9A6E84D}" vid="{A912F82E-1395-46B6-B21F-BE304FBE55BC}"/>
    </a:ext>
  </a:extLst>
</a:theme>
</file>

<file path=ppt/theme/theme3.xml><?xml version="1.0" encoding="utf-8"?>
<a:theme xmlns:a="http://schemas.openxmlformats.org/drawingml/2006/main" name="2_CONTENT SLIDES with ENSO">
  <a:themeElements>
    <a:clrScheme name="Test 3">
      <a:dk1>
        <a:srgbClr val="FFFFFF"/>
      </a:dk1>
      <a:lt1>
        <a:srgbClr val="000000"/>
      </a:lt1>
      <a:dk2>
        <a:srgbClr val="6685C1"/>
      </a:dk2>
      <a:lt2>
        <a:srgbClr val="111B46"/>
      </a:lt2>
      <a:accent1>
        <a:srgbClr val="EFB75E"/>
      </a:accent1>
      <a:accent2>
        <a:srgbClr val="E3895D"/>
      </a:accent2>
      <a:accent3>
        <a:srgbClr val="7383BB"/>
      </a:accent3>
      <a:accent4>
        <a:srgbClr val="57ACBD"/>
      </a:accent4>
      <a:accent5>
        <a:srgbClr val="C37C7F"/>
      </a:accent5>
      <a:accent6>
        <a:srgbClr val="CA0206"/>
      </a:accent6>
      <a:hlink>
        <a:srgbClr val="6685C1"/>
      </a:hlink>
      <a:folHlink>
        <a:srgbClr val="8181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40000"/>
            <a:lumOff val="6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lIns="0" tIns="0" rIns="0" bIns="0"/>
      <a:lstStyle>
        <a:defPPr marL="0" marR="0" indent="0" algn="l" defTabSz="914400" rtl="0" eaLnBrk="1" fontAlgn="auto" latinLnBrk="0" hangingPunct="1">
          <a:lnSpc>
            <a:spcPct val="110000"/>
          </a:lnSpc>
          <a:spcBef>
            <a:spcPts val="1200"/>
          </a:spcBef>
          <a:spcAft>
            <a:spcPts val="0"/>
          </a:spcAft>
          <a:buClr>
            <a:srgbClr val="111B46"/>
          </a:buClr>
          <a:buSzTx/>
          <a:buFont typeface="Arial" panose="020B0604020202020204" pitchFamily="34" charset="0"/>
          <a:buNone/>
          <a:tabLst/>
          <a:defRPr kumimoji="0" sz="1400" b="0" i="0" u="none" strike="noStrike" kern="1200" cap="none" spc="0" normalizeH="0" baseline="0" noProof="0" dirty="0" smtClean="0">
            <a:ln>
              <a:noFill/>
            </a:ln>
            <a:solidFill>
              <a:srgbClr val="111B46"/>
            </a:solidFill>
            <a:effectLst/>
            <a:uLnTx/>
            <a:uFillTx/>
            <a:latin typeface="Arial" panose="020B0604020202020204" pitchFamily="34" charset="0"/>
            <a:ea typeface="Helvetica Neue Medium" panose="02000503000000020004" pitchFamily="2" charset="0"/>
            <a:cs typeface="Arial" panose="020B0604020202020204" pitchFamily="34" charset="0"/>
          </a:defRPr>
        </a:defPPr>
      </a:lstStyle>
    </a:txDef>
  </a:objectDefaults>
  <a:extraClrSchemeLst/>
  <a:extLst>
    <a:ext uri="{05A4C25C-085E-4340-85A3-A5531E510DB2}">
      <thm15:themeFamily xmlns:thm15="http://schemas.microsoft.com/office/thememl/2012/main" name="NTTD_master brand template_2019_without_instructions" id="{88DD6639-C230-4B92-B2F3-5CC1E9A6E84D}" vid="{A912F82E-1395-46B6-B21F-BE304FBE55BC}"/>
    </a:ext>
  </a:extLst>
</a:theme>
</file>

<file path=ppt/theme/theme4.xml><?xml version="1.0" encoding="utf-8"?>
<a:theme xmlns:a="http://schemas.openxmlformats.org/drawingml/2006/main" name="3_CONTENT SLIDES with ENSO">
  <a:themeElements>
    <a:clrScheme name="Test 3">
      <a:dk1>
        <a:srgbClr val="FFFFFF"/>
      </a:dk1>
      <a:lt1>
        <a:srgbClr val="000000"/>
      </a:lt1>
      <a:dk2>
        <a:srgbClr val="6685C1"/>
      </a:dk2>
      <a:lt2>
        <a:srgbClr val="111B46"/>
      </a:lt2>
      <a:accent1>
        <a:srgbClr val="EFB75E"/>
      </a:accent1>
      <a:accent2>
        <a:srgbClr val="E3895D"/>
      </a:accent2>
      <a:accent3>
        <a:srgbClr val="7383BB"/>
      </a:accent3>
      <a:accent4>
        <a:srgbClr val="57ACBD"/>
      </a:accent4>
      <a:accent5>
        <a:srgbClr val="C37C7F"/>
      </a:accent5>
      <a:accent6>
        <a:srgbClr val="CA0206"/>
      </a:accent6>
      <a:hlink>
        <a:srgbClr val="6685C1"/>
      </a:hlink>
      <a:folHlink>
        <a:srgbClr val="8181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0000"/>
            <a:lumOff val="80000"/>
          </a:schemeClr>
        </a:solidFill>
        <a:ln>
          <a:noFill/>
        </a:ln>
      </a:spPr>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defPPr marL="180000" indent="-180000" algn="l">
          <a:spcBef>
            <a:spcPts val="1200"/>
          </a:spcBef>
          <a:buFont typeface="Arial" panose="020B0604020202020204" pitchFamily="34" charset="0"/>
          <a:buChar char="•"/>
          <a:defRPr sz="1400" dirty="0" err="1" smtClean="0">
            <a:solidFill>
              <a:schemeClr val="tx2"/>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marL="180000" indent="-180000" algn="l">
          <a:lnSpc>
            <a:spcPct val="110000"/>
          </a:lnSpc>
          <a:spcBef>
            <a:spcPts val="500"/>
          </a:spcBef>
          <a:buFont typeface="Arial" panose="020B0604020202020204" pitchFamily="34" charset="0"/>
          <a:buChar char="•"/>
          <a:defRPr sz="14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NTENT SLIDES with ENSO">
  <a:themeElements>
    <a:clrScheme name="Test 3">
      <a:dk1>
        <a:srgbClr val="FFFFFF"/>
      </a:dk1>
      <a:lt1>
        <a:srgbClr val="000000"/>
      </a:lt1>
      <a:dk2>
        <a:srgbClr val="6685C1"/>
      </a:dk2>
      <a:lt2>
        <a:srgbClr val="111B46"/>
      </a:lt2>
      <a:accent1>
        <a:srgbClr val="EFB75E"/>
      </a:accent1>
      <a:accent2>
        <a:srgbClr val="E3895D"/>
      </a:accent2>
      <a:accent3>
        <a:srgbClr val="7383BB"/>
      </a:accent3>
      <a:accent4>
        <a:srgbClr val="57ACBD"/>
      </a:accent4>
      <a:accent5>
        <a:srgbClr val="C37C7F"/>
      </a:accent5>
      <a:accent6>
        <a:srgbClr val="CA0206"/>
      </a:accent6>
      <a:hlink>
        <a:srgbClr val="6685C1"/>
      </a:hlink>
      <a:folHlink>
        <a:srgbClr val="8181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0000"/>
            <a:lumOff val="80000"/>
          </a:schemeClr>
        </a:solidFill>
        <a:ln>
          <a:noFill/>
        </a:ln>
      </a:spPr>
      <a:bodyPr rot="0" spcFirstLastPara="0" vertOverflow="overflow" horzOverflow="overflow" vert="horz" wrap="square" lIns="108000" tIns="144000" rIns="108000" bIns="108000" numCol="1" spcCol="0" rtlCol="0" fromWordArt="0" anchor="t" anchorCtr="0" forceAA="0" compatLnSpc="1">
        <a:prstTxWarp prst="textNoShape">
          <a:avLst/>
        </a:prstTxWarp>
        <a:noAutofit/>
      </a:bodyPr>
      <a:lstStyle>
        <a:defPPr marL="180000" indent="-180000" algn="l">
          <a:spcBef>
            <a:spcPts val="1200"/>
          </a:spcBef>
          <a:buFont typeface="Arial" panose="020B0604020202020204" pitchFamily="34" charset="0"/>
          <a:buChar char="•"/>
          <a:defRPr sz="1400" dirty="0" err="1" smtClean="0">
            <a:solidFill>
              <a:schemeClr val="tx2"/>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marL="180000" indent="-180000" algn="l">
          <a:lnSpc>
            <a:spcPct val="110000"/>
          </a:lnSpc>
          <a:spcBef>
            <a:spcPts val="500"/>
          </a:spcBef>
          <a:buFont typeface="Arial" panose="020B0604020202020204" pitchFamily="34" charset="0"/>
          <a:buChar char="•"/>
          <a:defRPr sz="14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4bd2c6a3-a1c9-4c08-b913-7cdbd9a4e90d">
      <UserInfo>
        <DisplayName>Carl Hall</DisplayName>
        <AccountId>184</AccountId>
        <AccountType/>
      </UserInfo>
    </SharedWithUsers>
    <TaxCatchAll xmlns="4bd2c6a3-a1c9-4c08-b913-7cdbd9a4e90d" xsi:nil="true"/>
    <lcf76f155ced4ddcb4097134ff3c332f xmlns="343638b5-dfb4-44ea-bedf-b0d2e89c1aa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8D3D26BE1F754CBE6E08E762546D9D" ma:contentTypeVersion="12" ma:contentTypeDescription="Create a new document." ma:contentTypeScope="" ma:versionID="d2747e02830328ce90749e39106b20ab">
  <xsd:schema xmlns:xsd="http://www.w3.org/2001/XMLSchema" xmlns:xs="http://www.w3.org/2001/XMLSchema" xmlns:p="http://schemas.microsoft.com/office/2006/metadata/properties" xmlns:ns2="343638b5-dfb4-44ea-bedf-b0d2e89c1aa6" xmlns:ns3="4bd2c6a3-a1c9-4c08-b913-7cdbd9a4e90d" targetNamespace="http://schemas.microsoft.com/office/2006/metadata/properties" ma:root="true" ma:fieldsID="7fd8887ebe3fc228dcfb772710d3e081" ns2:_="" ns3:_="">
    <xsd:import namespace="343638b5-dfb4-44ea-bedf-b0d2e89c1aa6"/>
    <xsd:import namespace="4bd2c6a3-a1c9-4c08-b913-7cdbd9a4e90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3638b5-dfb4-44ea-bedf-b0d2e89c1a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27e7db1-3130-40c4-aff4-df0812437df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bd2c6a3-a1c9-4c08-b913-7cdbd9a4e90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27750d4c-afdf-4f6d-bc7f-ff71ae494e26}" ma:internalName="TaxCatchAll" ma:showField="CatchAllData" ma:web="4bd2c6a3-a1c9-4c08-b913-7cdbd9a4e9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9A2591-1491-419C-AA0B-B45F5AE756E1}">
  <ds:schemaRefs>
    <ds:schemaRef ds:uri="http://schemas.microsoft.com/sharepoint/v3/contenttype/forms"/>
  </ds:schemaRefs>
</ds:datastoreItem>
</file>

<file path=customXml/itemProps2.xml><?xml version="1.0" encoding="utf-8"?>
<ds:datastoreItem xmlns:ds="http://schemas.openxmlformats.org/officeDocument/2006/customXml" ds:itemID="{4C60CD11-FA84-4470-B0E9-14879B0D45F5}">
  <ds:schemaRefs>
    <ds:schemaRef ds:uri="http://purl.org/dc/terms/"/>
    <ds:schemaRef ds:uri="343638b5-dfb4-44ea-bedf-b0d2e89c1aa6"/>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 ds:uri="http://purl.org/dc/dcmitype/"/>
    <ds:schemaRef ds:uri="http://schemas.openxmlformats.org/package/2006/metadata/core-properties"/>
    <ds:schemaRef ds:uri="4bd2c6a3-a1c9-4c08-b913-7cdbd9a4e90d"/>
  </ds:schemaRefs>
</ds:datastoreItem>
</file>

<file path=customXml/itemProps3.xml><?xml version="1.0" encoding="utf-8"?>
<ds:datastoreItem xmlns:ds="http://schemas.openxmlformats.org/officeDocument/2006/customXml" ds:itemID="{11ABEF46-0A01-4A7E-BAA8-1B03010C1FE4}">
  <ds:schemaRefs>
    <ds:schemaRef ds:uri="343638b5-dfb4-44ea-bedf-b0d2e89c1aa6"/>
    <ds:schemaRef ds:uri="4bd2c6a3-a1c9-4c08-b913-7cdbd9a4e9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3048dc87-43f0-4100-9acb-ae1971c79395}" enabled="0" method="" siteId="{3048dc87-43f0-4100-9acb-ae1971c79395}" removed="1"/>
</clbl:labelList>
</file>

<file path=docProps/app.xml><?xml version="1.0" encoding="utf-8"?>
<Properties xmlns="http://schemas.openxmlformats.org/officeDocument/2006/extended-properties" xmlns:vt="http://schemas.openxmlformats.org/officeDocument/2006/docPropsVTypes">
  <TotalTime>0</TotalTime>
  <Words>10036</Words>
  <Application>Microsoft Office PowerPoint</Application>
  <PresentationFormat>Widescreen</PresentationFormat>
  <Paragraphs>1189</Paragraphs>
  <Slides>59</Slides>
  <Notes>38</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1</vt:i4>
      </vt:variant>
      <vt:variant>
        <vt:lpstr>Slide Titles</vt:lpstr>
      </vt:variant>
      <vt:variant>
        <vt:i4>59</vt:i4>
      </vt:variant>
    </vt:vector>
  </HeadingPairs>
  <TitlesOfParts>
    <vt:vector size="74" baseType="lpstr">
      <vt:lpstr>Arial</vt:lpstr>
      <vt:lpstr>Arial,Sans-Serif</vt:lpstr>
      <vt:lpstr>Calibri</vt:lpstr>
      <vt:lpstr>Calibri Light</vt:lpstr>
      <vt:lpstr>Courier New,monospace</vt:lpstr>
      <vt:lpstr>Helvetica Neue</vt:lpstr>
      <vt:lpstr>Inter</vt:lpstr>
      <vt:lpstr>Söhne</vt:lpstr>
      <vt:lpstr>Office Theme</vt:lpstr>
      <vt:lpstr>1_CONTENT SLIDES with ENSO</vt:lpstr>
      <vt:lpstr>2_CONTENT SLIDES with ENSO</vt:lpstr>
      <vt:lpstr>3_CONTENT SLIDES with ENSO</vt:lpstr>
      <vt:lpstr>4_CONTENT SLIDES with ENSO</vt:lpstr>
      <vt:lpstr>2_Office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Clark</dc:creator>
  <cp:lastModifiedBy>Bryony Ogden</cp:lastModifiedBy>
  <cp:revision>2</cp:revision>
  <dcterms:created xsi:type="dcterms:W3CDTF">2023-01-17T16:16:26Z</dcterms:created>
  <dcterms:modified xsi:type="dcterms:W3CDTF">2024-06-17T10:19:00Z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0x010100098D3D26BE1F754CBE6E08E762546D9D</vt:lpwstr>
  </property>
  <property fmtid="{D5CDD505-2E9C-101B-9397-08002B2CF9AE}" pid="3" name="MediaServiceImageTags">
    <vt:lpwstr/>
  </property>
</Properties>
</file>